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png&amp;ehk=8P"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175" r:id="rId7"/>
    <p:sldMasterId id="2147484243" r:id="rId8"/>
    <p:sldMasterId id="2147484260" r:id="rId9"/>
    <p:sldMasterId id="2147484284" r:id="rId10"/>
    <p:sldMasterId id="2147484309" r:id="rId11"/>
    <p:sldMasterId id="2147484320" r:id="rId12"/>
    <p:sldMasterId id="2147484347" r:id="rId13"/>
    <p:sldMasterId id="2147484356" r:id="rId14"/>
    <p:sldMasterId id="2147484387" r:id="rId15"/>
  </p:sldMasterIdLst>
  <p:notesMasterIdLst>
    <p:notesMasterId r:id="rId60"/>
  </p:notesMasterIdLst>
  <p:sldIdLst>
    <p:sldId id="2624" r:id="rId16"/>
    <p:sldId id="3248" r:id="rId17"/>
    <p:sldId id="1787" r:id="rId18"/>
    <p:sldId id="3425" r:id="rId19"/>
    <p:sldId id="759" r:id="rId20"/>
    <p:sldId id="3719" r:id="rId21"/>
    <p:sldId id="3721" r:id="rId22"/>
    <p:sldId id="2128" r:id="rId23"/>
    <p:sldId id="778" r:id="rId24"/>
    <p:sldId id="275" r:id="rId25"/>
    <p:sldId id="307" r:id="rId26"/>
    <p:sldId id="690" r:id="rId27"/>
    <p:sldId id="691" r:id="rId28"/>
    <p:sldId id="3722" r:id="rId29"/>
    <p:sldId id="3282" r:id="rId30"/>
    <p:sldId id="3214" r:id="rId31"/>
    <p:sldId id="3215" r:id="rId32"/>
    <p:sldId id="3158" r:id="rId33"/>
    <p:sldId id="3213" r:id="rId34"/>
    <p:sldId id="3714" r:id="rId35"/>
    <p:sldId id="631" r:id="rId36"/>
    <p:sldId id="698" r:id="rId37"/>
    <p:sldId id="3715" r:id="rId38"/>
    <p:sldId id="3196" r:id="rId39"/>
    <p:sldId id="3723" r:id="rId40"/>
    <p:sldId id="3190" r:id="rId41"/>
    <p:sldId id="1846" r:id="rId42"/>
    <p:sldId id="257" r:id="rId43"/>
    <p:sldId id="260" r:id="rId44"/>
    <p:sldId id="3724" r:id="rId45"/>
    <p:sldId id="1624" r:id="rId46"/>
    <p:sldId id="267" r:id="rId47"/>
    <p:sldId id="1590" r:id="rId48"/>
    <p:sldId id="268" r:id="rId49"/>
    <p:sldId id="3212" r:id="rId50"/>
    <p:sldId id="533" r:id="rId51"/>
    <p:sldId id="534" r:id="rId52"/>
    <p:sldId id="659" r:id="rId53"/>
    <p:sldId id="2711" r:id="rId54"/>
    <p:sldId id="2625" r:id="rId55"/>
    <p:sldId id="3191" r:id="rId56"/>
    <p:sldId id="3194" r:id="rId57"/>
    <p:sldId id="3195" r:id="rId58"/>
    <p:sldId id="3220" r:id="rId59"/>
  </p:sldIdLst>
  <p:sldSz cx="12192000" cy="6858000"/>
  <p:notesSz cx="6858000" cy="9144000"/>
  <p:embeddedFontLs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Consolas" panose="020B0609020204030204" pitchFamily="49" charset="0"/>
      <p:regular r:id="rId67"/>
      <p:bold r:id="rId68"/>
      <p:italic r:id="rId69"/>
      <p:boldItalic r:id="rId70"/>
    </p:embeddedFont>
    <p:embeddedFont>
      <p:font typeface="Segoe UI" panose="020B0502040204020203" pitchFamily="34" charset="0"/>
      <p:regular r:id="rId71"/>
      <p:bold r:id="rId72"/>
      <p:italic r:id="rId73"/>
      <p:boldItalic r:id="rId74"/>
    </p:embeddedFont>
    <p:embeddedFont>
      <p:font typeface="Segoe UI Light" panose="020B0502040204020203" pitchFamily="34" charset="0"/>
      <p:regular r:id="rId75"/>
      <p:italic r:id="rId76"/>
    </p:embeddedFont>
    <p:embeddedFont>
      <p:font typeface="Segoe UI Semibold" panose="020B0702040204020203" pitchFamily="34" charset="0"/>
      <p:bold r:id="rId77"/>
      <p:boldItalic r:id="rId78"/>
    </p:embeddedFont>
    <p:embeddedFont>
      <p:font typeface="Segoe UI Semilight" panose="020B0402040204020203" pitchFamily="34" charset="0"/>
      <p:regular r:id="rId79"/>
      <p: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n ." initials="V." lastIdx="4" clrIdx="0">
    <p:extLst>
      <p:ext uri="{19B8F6BF-5375-455C-9EA6-DF929625EA0E}">
        <p15:presenceInfo xmlns:p15="http://schemas.microsoft.com/office/powerpoint/2012/main" userId="2291348dc40065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7D8EB"/>
    <a:srgbClr val="8BCBE5"/>
    <a:srgbClr val="37A5D1"/>
    <a:srgbClr val="E1E1DF"/>
    <a:srgbClr val="4D4D4D"/>
    <a:srgbClr val="454545"/>
    <a:srgbClr val="59B4D9"/>
    <a:srgbClr val="F9FAF9"/>
    <a:srgbClr val="F6F6F6"/>
    <a:srgbClr val="F3F6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2" autoAdjust="0"/>
    <p:restoredTop sz="83066" autoAdjust="0"/>
  </p:normalViewPr>
  <p:slideViewPr>
    <p:cSldViewPr snapToGrid="0">
      <p:cViewPr varScale="1">
        <p:scale>
          <a:sx n="73" d="100"/>
          <a:sy n="73" d="100"/>
        </p:scale>
        <p:origin x="1022" y="3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heme" Target="theme/theme1.xml"/><Relationship Id="rId16" Type="http://schemas.openxmlformats.org/officeDocument/2006/relationships/slide" Target="slides/slide1.xml"/><Relationship Id="rId11" Type="http://schemas.openxmlformats.org/officeDocument/2006/relationships/slideMaster" Target="slideMasters/slideMaster5.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customXml" Target="../customXml/item5.xml"/><Relationship Id="rId19" Type="http://schemas.openxmlformats.org/officeDocument/2006/relationships/slide" Target="slides/slide4.xml"/><Relationship Id="rId14" Type="http://schemas.openxmlformats.org/officeDocument/2006/relationships/slideMaster" Target="slideMasters/slideMaster8.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font" Target="fonts/font7.fntdata"/><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font" Target="fonts/font16.fntdata"/><Relationship Id="rId7" Type="http://schemas.openxmlformats.org/officeDocument/2006/relationships/slideMaster" Target="slideMasters/slideMaster1.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font" Target="fonts/font6.fntdata"/><Relationship Id="rId61" Type="http://schemas.openxmlformats.org/officeDocument/2006/relationships/font" Target="fonts/font1.fntdata"/><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9808B-DBC2-45EA-9460-D01E3BE7DAB6}" type="datetimeFigureOut">
              <a:rPr lang="en-US" smtClean="0"/>
              <a:t>11/20/2018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0922B-1719-4931-9625-64F12E732846}" type="slidenum">
              <a:rPr lang="en-US" smtClean="0"/>
              <a:t>‹#›</a:t>
            </a:fld>
            <a:endParaRPr lang="en-US"/>
          </a:p>
        </p:txBody>
      </p:sp>
    </p:spTree>
    <p:extLst>
      <p:ext uri="{BB962C8B-B14F-4D97-AF65-F5344CB8AC3E}">
        <p14:creationId xmlns:p14="http://schemas.microsoft.com/office/powerpoint/2010/main" val="2009685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rketwatch.com/story/this-next-accounting-rule-change-will-add-liabilities-to-every-balance-sheet-2018-04-2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solidFill>
                  <a:schemeClr val="accent1"/>
                </a:solidFill>
              </a:rPr>
              <a:t>pppIntroducing</a:t>
            </a:r>
            <a:r>
              <a:rPr lang="en-US" dirty="0">
                <a:solidFill>
                  <a:schemeClr val="accent1"/>
                </a:solidFill>
              </a:rPr>
              <a:t> Microsoft Learn – the Best place to start learning Microsoft technologies – Free! </a:t>
            </a:r>
          </a:p>
          <a:p>
            <a:endParaRPr lang="en-US" sz="1200" b="1" dirty="0"/>
          </a:p>
          <a:p>
            <a:r>
              <a:rPr lang="en-US" sz="1200" b="1" dirty="0"/>
              <a:t>Quickly build skills:  </a:t>
            </a:r>
            <a:r>
              <a:rPr lang="en-US" sz="1200" dirty="0"/>
              <a:t>interactive, step-by-step bite-size tutorials</a:t>
            </a:r>
            <a:endParaRPr lang="en-US" sz="1200" dirty="0">
              <a:cs typeface="Calibri"/>
            </a:endParaRPr>
          </a:p>
          <a:p>
            <a:pPr lvl="0"/>
            <a:r>
              <a:rPr lang="en-US" sz="1200" b="1" dirty="0"/>
              <a:t>Learn by doing:  </a:t>
            </a:r>
            <a:r>
              <a:rPr lang="en-US" sz="1200" dirty="0"/>
              <a:t>browser-based interactive coding environments for hands-on experience.  Free fixed-time access to create and manage Azure resources - no credit card required.</a:t>
            </a:r>
          </a:p>
          <a:p>
            <a:r>
              <a:rPr lang="en-US" sz="1200" b="1" dirty="0"/>
              <a:t>Earn recognition:  </a:t>
            </a:r>
            <a:r>
              <a:rPr lang="en-US" sz="1200" dirty="0"/>
              <a:t> Track progress, check knowledge, and validate deployments to earn points, levels, achievements, and trophies</a:t>
            </a:r>
          </a:p>
          <a:p>
            <a:r>
              <a:rPr lang="en-US" sz="1200" b="1" dirty="0"/>
              <a:t>Learning aligned to new role-based certifications:  </a:t>
            </a:r>
            <a:r>
              <a:rPr lang="en-US" sz="1200" b="0" dirty="0"/>
              <a:t>easier for you to prepare for certification and be recognized as a leader in Microsoft technologies </a:t>
            </a:r>
          </a:p>
          <a:p>
            <a:r>
              <a:rPr lang="en-US" sz="1200" b="1" dirty="0"/>
              <a:t>Multiple modes of learning:  </a:t>
            </a:r>
            <a:r>
              <a:rPr lang="en-US" sz="1200" b="0" dirty="0"/>
              <a:t>learn in way best for you.  </a:t>
            </a:r>
            <a:r>
              <a:rPr lang="en-US" sz="1200" b="1" dirty="0"/>
              <a:t>s</a:t>
            </a:r>
            <a:r>
              <a:rPr lang="en-US" sz="1200" dirty="0"/>
              <a:t>elect from free self-paced quick tutorials and hands-on learning, to structured online courses free from Pluralsight and instructor led classes from learning partners. </a:t>
            </a:r>
          </a:p>
          <a:p>
            <a:endParaRPr lang="en-US" sz="1200" dirty="0"/>
          </a:p>
          <a:p>
            <a:endParaRPr lang="en-US" sz="1200" dirty="0"/>
          </a:p>
          <a:p>
            <a:r>
              <a:rPr lang="en-US" sz="1200" b="1" dirty="0"/>
              <a:t>Slide 2: animated learning Experience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just the beginning of our investment in building a learning experience to help our customers and partners build the skills in Microsoft technologies.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Today we have Over 60+ hours of learning content for Azure, Dynamics, and Power BI; and we will continue to building on this content and add additional Microsoft technologies to this experience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endParaRPr lang="en-US" sz="1200" b="1"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Visit our Microsoft Learn booth to experience our new learning platform and get insights from our experts on the best way to begin building Microsoft skills.  Earn SWAG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Visit </a:t>
            </a:r>
            <a:r>
              <a:rPr lang="en-US" sz="1200" kern="1200" dirty="0" err="1">
                <a:solidFill>
                  <a:schemeClr val="tx1"/>
                </a:solidFill>
                <a:effectLst/>
                <a:latin typeface="+mn-lt"/>
                <a:ea typeface="+mn-ea"/>
                <a:cs typeface="+mn-cs"/>
              </a:rPr>
              <a:t>microsoft.com</a:t>
            </a:r>
            <a:r>
              <a:rPr lang="en-US" sz="1200" kern="1200" dirty="0">
                <a:solidFill>
                  <a:schemeClr val="tx1"/>
                </a:solidFill>
                <a:effectLst/>
                <a:latin typeface="+mn-lt"/>
                <a:ea typeface="+mn-ea"/>
                <a:cs typeface="+mn-cs"/>
              </a:rPr>
              <a:t>/learn to begin building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dirty="0"/>
          </a:p>
          <a:p>
            <a:endParaRPr lang="en-US" sz="1200" dirty="0">
              <a:cs typeface="Calibri"/>
            </a:endParaRPr>
          </a:p>
          <a:p>
            <a:r>
              <a:rPr lang="en-US" sz="1200" b="1" dirty="0">
                <a:highlight>
                  <a:srgbClr val="FFFF00"/>
                </a:highlight>
                <a:cs typeface="Calibri"/>
              </a:rPr>
              <a:t>Background:  </a:t>
            </a:r>
          </a:p>
          <a:p>
            <a:pPr marL="0" indent="0">
              <a:buNone/>
            </a:pPr>
            <a:r>
              <a:rPr lang="en-US" b="1" dirty="0">
                <a:solidFill>
                  <a:schemeClr val="accent1"/>
                </a:solidFill>
                <a:cs typeface="Calibri"/>
              </a:rPr>
              <a:t>New role-based certifications! </a:t>
            </a:r>
            <a:r>
              <a:rPr lang="en-US" sz="1200" b="1" dirty="0">
                <a:cs typeface="Calibri"/>
              </a:rPr>
              <a:t> </a:t>
            </a:r>
            <a:endParaRPr lang="en-US" b="1" dirty="0">
              <a:cs typeface="Calibri"/>
            </a:endParaRPr>
          </a:p>
          <a:p>
            <a:pPr marL="0" indent="0">
              <a:buNone/>
            </a:pPr>
            <a:r>
              <a:rPr lang="en-US" sz="1200" dirty="0">
                <a:cs typeface="Calibri"/>
              </a:rPr>
              <a:t>Announcing new role-based certifications!  Today we are releasing 3 new Azure role-based certifications her at Ignite: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Certified Azure Administrator,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Certified Azure Developer and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Certified Azure Solutions Architect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Learning content across modalities including from Microsoft Learning Partners will align to the new role-based certifications to make it easier for you to prepare for certification and be recognized as a leader in Microsoft technologies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CFBFF-73B8-4012-923E-5A7CE0ED52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183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Speaker notes: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At the core an IoT application consists of the following subsystems: 1) </a:t>
            </a:r>
            <a:r>
              <a:rPr lang="en-US" sz="1200" b="1" kern="1200">
                <a:solidFill>
                  <a:schemeClr val="tx1"/>
                </a:solidFill>
                <a:effectLst/>
                <a:latin typeface="+mn-lt"/>
                <a:ea typeface="+mn-ea"/>
                <a:cs typeface="+mn-cs"/>
              </a:rPr>
              <a:t>devices</a:t>
            </a:r>
            <a:r>
              <a:rPr lang="en-US" sz="1200" kern="1200">
                <a:solidFill>
                  <a:schemeClr val="tx1"/>
                </a:solidFill>
                <a:effectLst/>
                <a:latin typeface="+mn-lt"/>
                <a:ea typeface="+mn-ea"/>
                <a:cs typeface="+mn-cs"/>
              </a:rPr>
              <a:t> (and/or on premise edge gateways) that have the ability to securely register with the cloud, and connectivity options for sending and receiving data with the cloud, 2) a cloud gateway service, or </a:t>
            </a:r>
            <a:r>
              <a:rPr lang="en-US" sz="1200" b="1" kern="1200">
                <a:solidFill>
                  <a:schemeClr val="tx1"/>
                </a:solidFill>
                <a:effectLst/>
                <a:latin typeface="+mn-lt"/>
                <a:ea typeface="+mn-ea"/>
                <a:cs typeface="+mn-cs"/>
              </a:rPr>
              <a:t>hub</a:t>
            </a:r>
            <a:r>
              <a:rPr lang="en-US" sz="1200" kern="1200">
                <a:solidFill>
                  <a:schemeClr val="tx1"/>
                </a:solidFill>
                <a:effectLst/>
                <a:latin typeface="+mn-lt"/>
                <a:ea typeface="+mn-ea"/>
                <a:cs typeface="+mn-cs"/>
              </a:rPr>
              <a:t>, to securely accept that data and provide device management capabilities, 3)  </a:t>
            </a:r>
            <a:r>
              <a:rPr lang="en-US" sz="1200" b="1" kern="1200">
                <a:solidFill>
                  <a:schemeClr val="tx1"/>
                </a:solidFill>
                <a:effectLst/>
                <a:latin typeface="+mn-lt"/>
                <a:ea typeface="+mn-ea"/>
                <a:cs typeface="+mn-cs"/>
              </a:rPr>
              <a:t>stream processors</a:t>
            </a:r>
            <a:r>
              <a:rPr lang="en-US" sz="1200" kern="1200">
                <a:solidFill>
                  <a:schemeClr val="tx1"/>
                </a:solidFill>
                <a:effectLst/>
                <a:latin typeface="+mn-lt"/>
                <a:ea typeface="+mn-ea"/>
                <a:cs typeface="+mn-cs"/>
              </a:rPr>
              <a:t> that consume that data, integrate with </a:t>
            </a:r>
            <a:r>
              <a:rPr lang="en-US" sz="1200" b="1" kern="1200">
                <a:solidFill>
                  <a:schemeClr val="tx1"/>
                </a:solidFill>
                <a:effectLst/>
                <a:latin typeface="+mn-lt"/>
                <a:ea typeface="+mn-ea"/>
                <a:cs typeface="+mn-cs"/>
              </a:rPr>
              <a:t>business processes</a:t>
            </a:r>
            <a:r>
              <a:rPr lang="en-US" sz="1200" kern="1200">
                <a:solidFill>
                  <a:schemeClr val="tx1"/>
                </a:solidFill>
                <a:effectLst/>
                <a:latin typeface="+mn-lt"/>
                <a:ea typeface="+mn-ea"/>
                <a:cs typeface="+mn-cs"/>
              </a:rPr>
              <a:t>, and place the data into </a:t>
            </a:r>
            <a:r>
              <a:rPr lang="en-US" sz="1200" b="1" kern="1200">
                <a:solidFill>
                  <a:schemeClr val="tx1"/>
                </a:solidFill>
                <a:effectLst/>
                <a:latin typeface="+mn-lt"/>
                <a:ea typeface="+mn-ea"/>
                <a:cs typeface="+mn-cs"/>
              </a:rPr>
              <a:t>storage</a:t>
            </a:r>
            <a:r>
              <a:rPr lang="en-US" sz="1200" kern="1200">
                <a:solidFill>
                  <a:schemeClr val="tx1"/>
                </a:solidFill>
                <a:effectLst/>
                <a:latin typeface="+mn-lt"/>
                <a:ea typeface="+mn-ea"/>
                <a:cs typeface="+mn-cs"/>
              </a:rPr>
              <a:t>, and 4) a </a:t>
            </a:r>
            <a:r>
              <a:rPr lang="en-US" sz="1200" b="1" kern="1200">
                <a:solidFill>
                  <a:schemeClr val="tx1"/>
                </a:solidFill>
                <a:effectLst/>
                <a:latin typeface="+mn-lt"/>
                <a:ea typeface="+mn-ea"/>
                <a:cs typeface="+mn-cs"/>
              </a:rPr>
              <a:t>user interface</a:t>
            </a:r>
            <a:r>
              <a:rPr lang="en-US" sz="1200" kern="1200">
                <a:solidFill>
                  <a:schemeClr val="tx1"/>
                </a:solidFill>
                <a:effectLst/>
                <a:latin typeface="+mn-lt"/>
                <a:ea typeface="+mn-ea"/>
                <a:cs typeface="+mn-cs"/>
              </a:rPr>
              <a:t> to visualize telemetry data and facilitate device management.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157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139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8036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Reduces the complexity of IoT solutions with a </a:t>
            </a:r>
            <a:r>
              <a:rPr lang="en-US" err="1"/>
              <a:t>ully</a:t>
            </a:r>
            <a:r>
              <a:rPr lang="en-US"/>
              <a:t> managed SaaS offering for customers and partners that enables powerful IoT scenarios without requiring cloud solution expertise.</a:t>
            </a:r>
          </a:p>
          <a:p>
            <a:endParaRPr lang="en-US"/>
          </a:p>
          <a:p>
            <a:r>
              <a:rPr lang="en-US"/>
              <a:t>Simplifies the development process and makes it easy and fast for customers to get started, making digital transformation more accessible to everyone.</a:t>
            </a:r>
          </a:p>
          <a:p>
            <a:endParaRPr lang="en-US"/>
          </a:p>
          <a:p>
            <a:r>
              <a:rPr lang="en-US"/>
              <a:t>Available along with our existing platform-as-a-service (PaaS) solution, Azure IoT Suite, which enables deep customization and full control.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615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882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http://www.zdnet.com/emerging-tech-is-transforming-the-workplace-7000028960/</a:t>
            </a:r>
          </a:p>
        </p:txBody>
      </p:sp>
      <p:sp>
        <p:nvSpPr>
          <p:cNvPr id="4" name="Slide Number Placeholder 3"/>
          <p:cNvSpPr>
            <a:spLocks noGrp="1"/>
          </p:cNvSpPr>
          <p:nvPr>
            <p:ph type="sldNum" sz="quarter" idx="10"/>
          </p:nvPr>
        </p:nvSpPr>
        <p:spPr/>
        <p:txBody>
          <a:bodyPr/>
          <a:lstStyle/>
          <a:p>
            <a:pPr defTabSz="931774">
              <a:defRPr/>
            </a:pPr>
            <a:fld id="{48FCB617-4D25-4140-B0E9-BB6C61D4123D}" type="slidenum">
              <a:rPr lang="en-US">
                <a:solidFill>
                  <a:prstClr val="black"/>
                </a:solidFill>
                <a:latin typeface="Calibri" panose="020F0502020204030204"/>
              </a:rPr>
              <a:pPr defTabSz="931774">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1202821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65000"/>
                    <a:lumOff val="35000"/>
                  </a:schemeClr>
                </a:solidFill>
              </a:rPr>
              <a:t>BEYOND BMS, BAS, BIM, IWMS… </a:t>
            </a:r>
            <a:r>
              <a:rPr lang="en-US" sz="1200" b="0" i="0" kern="1200" dirty="0">
                <a:solidFill>
                  <a:schemeClr val="tx1"/>
                </a:solidFill>
                <a:effectLst/>
                <a:latin typeface="+mn-lt"/>
                <a:ea typeface="+mn-ea"/>
                <a:cs typeface="+mn-cs"/>
              </a:rPr>
              <a:t>Integrated workplace management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9B4D9"/>
              </a:solidFill>
              <a:effectLst/>
              <a:uLnTx/>
              <a:uFillTx/>
              <a:latin typeface="+mn-l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9B4D9"/>
              </a:solidFill>
              <a:effectLst/>
              <a:uLnTx/>
              <a:uFillTx/>
              <a:latin typeface="+mn-lt"/>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9B4D9"/>
                </a:solidFill>
                <a:effectLst/>
                <a:uLnTx/>
                <a:uFillTx/>
                <a:latin typeface="+mn-lt"/>
                <a:ea typeface="+mn-ea"/>
                <a:cs typeface="Segoe UI Semibold" panose="020B0702040204020203" pitchFamily="34" charset="0"/>
              </a:rPr>
              <a:t>Sustainability initiatives</a:t>
            </a:r>
            <a:r>
              <a:rPr lang="en-US" sz="1200" b="0" i="0" u="none" strike="noStrike" kern="1200" baseline="0" dirty="0">
                <a:solidFill>
                  <a:schemeClr val="tx1"/>
                </a:solidFill>
                <a:effectLst/>
                <a:latin typeface="+mn-lt"/>
                <a:ea typeface="+mn-ea"/>
                <a:cs typeface="+mn-cs"/>
              </a:rPr>
              <a:t>: Corporate initiatives to reduce energy consumption and manage energy costs </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Pressure to minimize costs: </a:t>
            </a:r>
            <a:r>
              <a:rPr lang="en-US" sz="1200" b="0" i="0" u="none" strike="noStrike" kern="1200" baseline="0" dirty="0">
                <a:solidFill>
                  <a:schemeClr val="tx1"/>
                </a:solidFill>
                <a:effectLst/>
                <a:latin typeface="+mn-lt"/>
                <a:ea typeface="+mn-ea"/>
                <a:cs typeface="+mn-cs"/>
              </a:rPr>
              <a:t>Companies are looking to reduce costs associated with operating real estate assets</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Workplace trends</a:t>
            </a:r>
            <a:r>
              <a:rPr lang="en-US" sz="1200" b="0" i="0" u="none" strike="noStrike" kern="1200" baseline="0" dirty="0">
                <a:solidFill>
                  <a:schemeClr val="tx1"/>
                </a:solidFill>
                <a:effectLst/>
                <a:latin typeface="+mn-lt"/>
                <a:ea typeface="+mn-ea"/>
                <a:cs typeface="+mn-cs"/>
              </a:rPr>
              <a:t>: Shared and open workspaces require new approaches to building design and productivity features </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Lease accounting rules</a:t>
            </a:r>
            <a:r>
              <a:rPr kumimoji="0" lang="en-US" sz="12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 </a:t>
            </a:r>
            <a:r>
              <a:rPr lang="en-US" sz="1200" b="0" i="0" u="none" strike="noStrike" kern="1200" baseline="0" dirty="0">
                <a:solidFill>
                  <a:schemeClr val="tx1"/>
                </a:solidFill>
                <a:effectLst/>
                <a:latin typeface="+mn-lt"/>
                <a:ea typeface="+mn-ea"/>
                <a:cs typeface="+mn-cs"/>
              </a:rPr>
              <a:t>Compliance and reporting of leased space on companies’ financial statements/balance sheets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3"/>
              </a:rPr>
              <a:t>https://www.marketwatch.com/story/this-next-accounting-rule-change-will-add-liabilities-to-every-balance-sheet-2018-04-24</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In filings with the Securities and Exchange Commission for the quarter ended Dec 31, 2017, JPMorgan Chase Inc. said that the balance sheet impact would be $10 billion, Capital One Financial Corp. said it would be 2.7 billion and Apple Inc. put the number at $9.6 billion, according to data compiled by research firm Audit Analytics. In all of these cases, the addition of the liabilities would have a material impact on the financial statements of these companies beginning in January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00922B-1719-4931-9625-64F12E7328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875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Ontology: </a:t>
            </a:r>
            <a:r>
              <a:rPr lang="en-US" sz="1200" b="0" i="0" kern="1200" dirty="0">
                <a:solidFill>
                  <a:schemeClr val="tx1"/>
                </a:solidFill>
                <a:effectLst/>
                <a:latin typeface="+mn-lt"/>
                <a:ea typeface="+mn-ea"/>
                <a:cs typeface="+mn-cs"/>
              </a:rPr>
              <a:t>a set of concepts and categories in a subject area or domain that shows their properties and the relations between them.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Example could be workplace optimization = smart spaces</a:t>
            </a:r>
          </a:p>
          <a:p>
            <a:endParaRPr lang="en-US" sz="1200" b="0" i="0" kern="1200" dirty="0">
              <a:solidFill>
                <a:schemeClr val="tx1"/>
              </a:solidFill>
              <a:effectLst/>
              <a:latin typeface="+mn-lt"/>
              <a:ea typeface="+mn-ea"/>
              <a:cs typeface="+mn-cs"/>
            </a:endParaRPr>
          </a:p>
          <a:p>
            <a:endParaRPr lang="en-US" dirty="0"/>
          </a:p>
          <a:p>
            <a:r>
              <a:rPr lang="en-US" sz="1200" b="0" i="0" kern="1200" dirty="0">
                <a:solidFill>
                  <a:schemeClr val="tx1"/>
                </a:solidFill>
                <a:effectLst/>
                <a:latin typeface="+mn-lt"/>
                <a:ea typeface="+mn-ea"/>
                <a:cs typeface="+mn-cs"/>
              </a:rPr>
              <a:t>Digital Twins object models describe domain-specific concepts, categories, and properties. Models are predefined by users who want to tailor the solution to their specific needs. Together, these predefined Digital Twins object models make up an </a:t>
            </a:r>
            <a:r>
              <a:rPr lang="en-US" sz="1200" b="0" i="1" kern="1200" dirty="0">
                <a:solidFill>
                  <a:schemeClr val="tx1"/>
                </a:solidFill>
                <a:effectLst/>
                <a:latin typeface="+mn-lt"/>
                <a:ea typeface="+mn-ea"/>
                <a:cs typeface="+mn-cs"/>
              </a:rPr>
              <a:t>ontology</a:t>
            </a:r>
            <a:r>
              <a:rPr lang="en-US" sz="1200" b="0" i="0" kern="1200" dirty="0">
                <a:solidFill>
                  <a:schemeClr val="tx1"/>
                </a:solidFill>
                <a:effectLst/>
                <a:latin typeface="+mn-lt"/>
                <a:ea typeface="+mn-ea"/>
                <a:cs typeface="+mn-cs"/>
              </a:rPr>
              <a:t>. A smart building's ontology describes regions, venues, floors, offices, zones, conference rooms, and focus rooms. An energy grid ontology describes various power stations, substations, energy resources, and customers. With Digital Twins object models and ontologies, diverse scenarios and needs can be customized.</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00922B-1719-4931-9625-64F12E7328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010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05">
              <a:lnSpc>
                <a:spcPct val="90000"/>
              </a:lnSpc>
              <a:spcAft>
                <a:spcPts val="600"/>
              </a:spcAft>
              <a:defRPr/>
            </a:pPr>
            <a:r>
              <a:rPr lang="en-US" sz="1200" kern="0">
                <a:latin typeface="Segoe UI Light"/>
              </a:rPr>
              <a:t>Azure Time Series Insights is a fully managed analytics, storage, and visualization service that makes it incredibly simple to explore and analyze billions of events simultaneously.</a:t>
            </a:r>
          </a:p>
          <a:p>
            <a:pPr defTabSz="932205">
              <a:lnSpc>
                <a:spcPct val="90000"/>
              </a:lnSpc>
              <a:spcAft>
                <a:spcPts val="600"/>
              </a:spcAft>
              <a:defRPr/>
            </a:pPr>
            <a:endParaRPr lang="en-US" sz="1200" i="1" kern="0">
              <a:latin typeface="Segoe UI Light"/>
            </a:endParaRPr>
          </a:p>
          <a:p>
            <a:pPr marL="342834" indent="-342834">
              <a:lnSpc>
                <a:spcPct val="100000"/>
              </a:lnSpc>
              <a:spcBef>
                <a:spcPts val="0"/>
              </a:spcBef>
              <a:buClrTx/>
              <a:buSzTx/>
              <a:buFont typeface="Arial" panose="020B0604020202020204" pitchFamily="34" charset="0"/>
              <a:buChar char="•"/>
              <a:defRPr/>
            </a:pPr>
            <a:r>
              <a:rPr lang="en-US" sz="1200" spc="-102">
                <a:ln w="3175">
                  <a:noFill/>
                </a:ln>
                <a:latin typeface="Segoe UI Light"/>
                <a:cs typeface="Segoe UI" pitchFamily="34" charset="0"/>
              </a:rPr>
              <a:t>Time series data represents how an asset or process changes over time</a:t>
            </a:r>
          </a:p>
          <a:p>
            <a:pPr marL="342834" indent="-342834">
              <a:lnSpc>
                <a:spcPct val="100000"/>
              </a:lnSpc>
              <a:spcBef>
                <a:spcPts val="0"/>
              </a:spcBef>
              <a:buClrTx/>
              <a:buSzTx/>
              <a:buFont typeface="Arial" panose="020B0604020202020204" pitchFamily="34" charset="0"/>
              <a:buChar char="•"/>
              <a:defRPr/>
            </a:pPr>
            <a:endParaRPr lang="en-US" sz="1200" spc="-102">
              <a:ln w="3175">
                <a:noFill/>
              </a:ln>
              <a:latin typeface="Segoe UI Light"/>
              <a:cs typeface="Segoe UI" pitchFamily="34" charset="0"/>
            </a:endParaRPr>
          </a:p>
          <a:p>
            <a:pPr marL="342834" indent="-342834">
              <a:lnSpc>
                <a:spcPct val="100000"/>
              </a:lnSpc>
              <a:spcBef>
                <a:spcPts val="0"/>
              </a:spcBef>
              <a:buClrTx/>
              <a:buSzTx/>
              <a:buFont typeface="Arial" panose="020B0604020202020204" pitchFamily="34" charset="0"/>
              <a:buChar char="•"/>
              <a:defRPr/>
            </a:pPr>
            <a:r>
              <a:rPr lang="en-US" sz="1200" spc="-102">
                <a:ln w="3175">
                  <a:noFill/>
                </a:ln>
                <a:latin typeface="Segoe UI Light"/>
                <a:cs typeface="Segoe UI" pitchFamily="34" charset="0"/>
              </a:rPr>
              <a:t>Time series data has a timestamp and time most meaningful as an axis</a:t>
            </a:r>
          </a:p>
          <a:p>
            <a:pPr marL="342834" indent="-342834">
              <a:lnSpc>
                <a:spcPct val="100000"/>
              </a:lnSpc>
              <a:spcBef>
                <a:spcPts val="0"/>
              </a:spcBef>
              <a:buClrTx/>
              <a:buSzTx/>
              <a:buFont typeface="Arial" panose="020B0604020202020204" pitchFamily="34" charset="0"/>
              <a:buChar char="•"/>
              <a:defRPr/>
            </a:pPr>
            <a:endParaRPr lang="en-US" sz="1200" spc="-102">
              <a:ln w="3175">
                <a:noFill/>
              </a:ln>
              <a:latin typeface="Segoe UI Light"/>
              <a:cs typeface="Segoe UI" pitchFamily="34" charset="0"/>
            </a:endParaRPr>
          </a:p>
          <a:p>
            <a:pPr marL="342834" indent="-342834">
              <a:lnSpc>
                <a:spcPct val="100000"/>
              </a:lnSpc>
              <a:spcBef>
                <a:spcPts val="0"/>
              </a:spcBef>
              <a:buClrTx/>
              <a:buSzTx/>
              <a:buFont typeface="Arial" panose="020B0604020202020204" pitchFamily="34" charset="0"/>
              <a:buChar char="•"/>
              <a:defRPr/>
            </a:pPr>
            <a:r>
              <a:rPr lang="en-US" sz="1200" spc="-102">
                <a:ln w="3175">
                  <a:noFill/>
                </a:ln>
                <a:latin typeface="Segoe UI Light"/>
                <a:cs typeface="Segoe UI" pitchFamily="34" charset="0"/>
              </a:rPr>
              <a:t>Storing, indexing, querying, analyzing, and visualizing is challenging</a:t>
            </a:r>
          </a:p>
          <a:p>
            <a:pPr>
              <a:lnSpc>
                <a:spcPct val="100000"/>
              </a:lnSpc>
              <a:spcBef>
                <a:spcPts val="0"/>
              </a:spcBef>
              <a:buClrTx/>
              <a:buSzTx/>
              <a:defRPr/>
            </a:pPr>
            <a:endParaRPr lang="en-US" sz="1200" spc="-102">
              <a:ln w="3175">
                <a:noFill/>
              </a:ln>
              <a:latin typeface="Segoe UI Light"/>
              <a:cs typeface="Segoe UI" pitchFamily="34" charset="0"/>
            </a:endParaRPr>
          </a:p>
          <a:p>
            <a:pPr marL="342834" indent="-342834">
              <a:lnSpc>
                <a:spcPct val="100000"/>
              </a:lnSpc>
              <a:spcBef>
                <a:spcPts val="0"/>
              </a:spcBef>
              <a:buClrTx/>
              <a:buSzTx/>
              <a:buFont typeface="Arial" panose="020B0604020202020204" pitchFamily="34" charset="0"/>
              <a:buChar char="•"/>
              <a:defRPr/>
            </a:pPr>
            <a:r>
              <a:rPr lang="en-US" sz="1200" spc="-102" err="1">
                <a:ln w="3175">
                  <a:noFill/>
                </a:ln>
                <a:latin typeface="Segoe UI Light"/>
                <a:cs typeface="Segoe UI" pitchFamily="34" charset="0"/>
              </a:rPr>
              <a:t>IIoT</a:t>
            </a:r>
            <a:r>
              <a:rPr lang="en-US" sz="1200" spc="-102">
                <a:ln w="3175">
                  <a:noFill/>
                </a:ln>
                <a:latin typeface="Segoe UI Light"/>
                <a:cs typeface="Segoe UI" pitchFamily="34" charset="0"/>
              </a:rPr>
              <a:t> exponentially generating more time series data</a:t>
            </a:r>
          </a:p>
          <a:p>
            <a:endParaRPr lang="en-US"/>
          </a:p>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3043937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225877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lang="en-US"/>
              <a:t>Welcome to connected world, that becomes more connected every day. Let’s talk about ways you can capture the benefits of this connectivity for your business with the Internet of Things. </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9991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728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D3A5C0-8410-4EE0-8D6C-FD873BCE6D9F}" type="slidenum">
              <a:rPr kumimoji="0" lang="en-AU" sz="1400" b="0" i="0" u="none" strike="noStrike" kern="1200" cap="none" spc="-1" normalizeH="0" baseline="0" noProof="0" smtClean="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sz="14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3593905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 name="PlaceHolder 1"/>
          <p:cNvSpPr>
            <a:spLocks noGrp="1" noRot="1" noChangeAspect="1"/>
          </p:cNvSpPr>
          <p:nvPr>
            <p:ph type="sldImg"/>
          </p:nvPr>
        </p:nvSpPr>
        <p:spPr>
          <a:xfrm>
            <a:off x="90488" y="744538"/>
            <a:ext cx="6615112" cy="3722687"/>
          </a:xfrm>
          <a:prstGeom prst="rect">
            <a:avLst/>
          </a:prstGeom>
        </p:spPr>
      </p:sp>
      <p:sp>
        <p:nvSpPr>
          <p:cNvPr id="1458" name="PlaceHolder 2"/>
          <p:cNvSpPr>
            <a:spLocks noGrp="1"/>
          </p:cNvSpPr>
          <p:nvPr>
            <p:ph type="body"/>
          </p:nvPr>
        </p:nvSpPr>
        <p:spPr>
          <a:xfrm>
            <a:off x="679768" y="4715153"/>
            <a:ext cx="5437426" cy="4466205"/>
          </a:xfrm>
          <a:prstGeom prst="rect">
            <a:avLst/>
          </a:prstGeom>
        </p:spPr>
        <p:txBody>
          <a:bodyPr lIns="0" tIns="0" rIns="0" bIns="0"/>
          <a:lstStyle/>
          <a:p>
            <a:endParaRPr lang="en-AU" sz="2000" b="0" strike="noStrike" spc="-1">
              <a:latin typeface="Arial"/>
            </a:endParaRPr>
          </a:p>
        </p:txBody>
      </p:sp>
      <p:sp>
        <p:nvSpPr>
          <p:cNvPr id="1459" name="CustomShape 3"/>
          <p:cNvSpPr/>
          <p:nvPr/>
        </p:nvSpPr>
        <p:spPr>
          <a:xfrm>
            <a:off x="5857419" y="9428743"/>
            <a:ext cx="938115" cy="4955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290A94FA-E0EF-483A-834D-0F112700EE5E}" type="slidenum">
              <a:rPr kumimoji="0" lang="en-AU" sz="1200" b="0" i="0" u="none" strike="noStrike" kern="1200" cap="none" spc="-1" normalizeH="0" baseline="0" noProof="0">
                <a:ln>
                  <a:noFill/>
                </a:ln>
                <a:solidFill>
                  <a:srgbClr val="000000"/>
                </a:solidFill>
                <a:effectLst/>
                <a:uLnTx/>
                <a:uFillTx/>
                <a:latin typeface="Segoe UI"/>
                <a:ea typeface="+mn-ea"/>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AF4D2D-ADBC-476E-BAB2-D39A4A5CBD40}" type="slidenum">
              <a:rPr kumimoji="0" lang="en-US" sz="1800" b="0" i="0" u="none" strike="noStrike" kern="1200" cap="none" spc="0" normalizeH="0" baseline="0" noProof="0" smtClean="0">
                <a:ln>
                  <a:noFill/>
                </a:ln>
                <a:solidFill>
                  <a:prstClr val="black"/>
                </a:solidFill>
                <a:effectLst/>
                <a:uLnTx/>
                <a:uFillTx/>
                <a:latin typeface="Arial"/>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759063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 high-level illustration of how a firmware update pattern is performed leveraging IoT Hub.</a:t>
            </a:r>
          </a:p>
          <a:p>
            <a:endParaRPr lang="en-US" dirty="0"/>
          </a:p>
          <a:p>
            <a:pPr marL="228600" indent="-228600">
              <a:buAutoNum type="arabicParenR"/>
            </a:pPr>
            <a:r>
              <a:rPr lang="en-US" b="0" dirty="0"/>
              <a:t>The back end application initiates the firmware update (using a method call).  The FW update handler app on the devices returns a response that the update command was received.</a:t>
            </a:r>
          </a:p>
          <a:p>
            <a:pPr marL="0" indent="0">
              <a:buNone/>
            </a:pPr>
            <a:r>
              <a:rPr lang="en-US" b="0" dirty="0"/>
              <a:t>	 **SPEAK TO** If updating many devices, a job can be used to schedule the update process for many devices at a particular time.</a:t>
            </a:r>
          </a:p>
          <a:p>
            <a:pPr marL="228600" indent="-228600">
              <a:buAutoNum type="arabicParenR"/>
            </a:pPr>
            <a:r>
              <a:rPr lang="en-US" b="0" dirty="0"/>
              <a:t>The FW update handler downloads the firmware image from the URI provided by the method call.  It reports completion of this step by updating the device twin.</a:t>
            </a:r>
          </a:p>
          <a:p>
            <a:pPr marL="228600" indent="-228600">
              <a:buAutoNum type="arabicParenR"/>
            </a:pPr>
            <a:r>
              <a:rPr lang="en-US" b="0" dirty="0"/>
              <a:t>The back end application dash board sends a query to the twin and updates to show the FW image was successfully downloaded to the device.</a:t>
            </a:r>
          </a:p>
          <a:p>
            <a:pPr marL="228600" indent="-228600">
              <a:buAutoNum type="arabicParenR"/>
            </a:pPr>
            <a:r>
              <a:rPr lang="en-US" b="0" dirty="0"/>
              <a:t>The FW update handler begins the firmware update process and reports this by updating the device twin.</a:t>
            </a:r>
          </a:p>
          <a:p>
            <a:pPr marL="228600" marR="0" lvl="0" indent="-228600" algn="l" defTabSz="932742" rtl="0" eaLnBrk="1" fontAlgn="auto" latinLnBrk="0" hangingPunct="1">
              <a:lnSpc>
                <a:spcPct val="90000"/>
              </a:lnSpc>
              <a:spcBef>
                <a:spcPts val="0"/>
              </a:spcBef>
              <a:spcAft>
                <a:spcPts val="340"/>
              </a:spcAft>
              <a:buClrTx/>
              <a:buSzTx/>
              <a:buFontTx/>
              <a:buAutoNum type="arabicParenR"/>
              <a:tabLst/>
              <a:defRPr/>
            </a:pPr>
            <a:r>
              <a:rPr lang="en-US" b="0" dirty="0"/>
              <a:t>The back end application dashboard sends a query to the twin and updates to show the FW update process has begun.</a:t>
            </a:r>
          </a:p>
          <a:p>
            <a:pPr marL="228600" marR="0" lvl="0" indent="-228600" algn="l" defTabSz="932742" rtl="0" eaLnBrk="1" fontAlgn="auto" latinLnBrk="0" hangingPunct="1">
              <a:lnSpc>
                <a:spcPct val="90000"/>
              </a:lnSpc>
              <a:spcBef>
                <a:spcPts val="0"/>
              </a:spcBef>
              <a:spcAft>
                <a:spcPts val="340"/>
              </a:spcAft>
              <a:buClrTx/>
              <a:buSzTx/>
              <a:buFontTx/>
              <a:buAutoNum type="arabicParenR"/>
              <a:tabLst/>
              <a:defRPr/>
            </a:pPr>
            <a:r>
              <a:rPr lang="en-US" b="0" dirty="0"/>
              <a:t>The FW update handler completes the FW update &amp; reboot, reconnects to IoT Hub, and updates a the device twin to indicate the process has been completed.</a:t>
            </a:r>
          </a:p>
          <a:p>
            <a:pPr marL="228600" indent="-228600">
              <a:buAutoNum type="arabicParenR"/>
            </a:pPr>
            <a:endParaRPr lang="en-US" b="0" dirty="0"/>
          </a:p>
          <a:p>
            <a:pPr marL="228600" indent="-228600">
              <a:buAutoNum type="arabicParen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5795E-3CDA-46E2-AC41-D74FD33909B5}"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11/20/2018 9:06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9865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435AF0D-732F-4825-A81C-DA920385EA1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605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 name="PlaceHolder 1"/>
          <p:cNvSpPr>
            <a:spLocks noGrp="1" noRot="1" noChangeAspect="1"/>
          </p:cNvSpPr>
          <p:nvPr>
            <p:ph type="sldImg"/>
          </p:nvPr>
        </p:nvSpPr>
        <p:spPr>
          <a:xfrm>
            <a:off x="90488" y="744538"/>
            <a:ext cx="6615112" cy="3722687"/>
          </a:xfrm>
          <a:prstGeom prst="rect">
            <a:avLst/>
          </a:prstGeom>
        </p:spPr>
      </p:sp>
      <p:sp>
        <p:nvSpPr>
          <p:cNvPr id="1491" name="PlaceHolder 2"/>
          <p:cNvSpPr>
            <a:spLocks noGrp="1"/>
          </p:cNvSpPr>
          <p:nvPr>
            <p:ph type="body"/>
          </p:nvPr>
        </p:nvSpPr>
        <p:spPr>
          <a:xfrm>
            <a:off x="679768" y="4715153"/>
            <a:ext cx="5437426" cy="4466205"/>
          </a:xfrm>
          <a:prstGeom prst="rect">
            <a:avLst/>
          </a:prstGeom>
        </p:spPr>
        <p:txBody>
          <a:bodyPr lIns="0" tIns="0" rIns="0" bIns="0"/>
          <a:lstStyle/>
          <a:p>
            <a:endParaRPr lang="en-AU" sz="2000" b="0" strike="noStrike" spc="-1">
              <a:latin typeface="Arial"/>
            </a:endParaRPr>
          </a:p>
        </p:txBody>
      </p:sp>
      <p:sp>
        <p:nvSpPr>
          <p:cNvPr id="1492" name="CustomShape 3"/>
          <p:cNvSpPr/>
          <p:nvPr/>
        </p:nvSpPr>
        <p:spPr>
          <a:xfrm>
            <a:off x="5857419" y="9428743"/>
            <a:ext cx="938115" cy="4955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06DFB8C1-0A64-4D2D-95A9-BDBC9C963AFE}" type="slidenum">
              <a:rPr kumimoji="0" lang="en-AU" sz="1200" b="0" i="0" u="none" strike="noStrike" kern="1200" cap="none" spc="-1" normalizeH="0" baseline="0" noProof="0">
                <a:ln>
                  <a:noFill/>
                </a:ln>
                <a:solidFill>
                  <a:srgbClr val="000000"/>
                </a:solidFill>
                <a:effectLst/>
                <a:uLnTx/>
                <a:uFillTx/>
                <a:latin typeface="Segoe UI"/>
                <a:ea typeface="+mn-ea"/>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PlaceHolder 1"/>
          <p:cNvSpPr>
            <a:spLocks noGrp="1" noRot="1" noChangeAspect="1"/>
          </p:cNvSpPr>
          <p:nvPr>
            <p:ph type="sldImg"/>
          </p:nvPr>
        </p:nvSpPr>
        <p:spPr>
          <a:xfrm>
            <a:off x="90488" y="744538"/>
            <a:ext cx="6615112" cy="3722687"/>
          </a:xfrm>
          <a:prstGeom prst="rect">
            <a:avLst/>
          </a:prstGeom>
        </p:spPr>
      </p:sp>
      <p:sp>
        <p:nvSpPr>
          <p:cNvPr id="1497" name="PlaceHolder 2"/>
          <p:cNvSpPr>
            <a:spLocks noGrp="1"/>
          </p:cNvSpPr>
          <p:nvPr>
            <p:ph type="body"/>
          </p:nvPr>
        </p:nvSpPr>
        <p:spPr>
          <a:xfrm>
            <a:off x="679768" y="4715153"/>
            <a:ext cx="5437426" cy="4466205"/>
          </a:xfrm>
          <a:prstGeom prst="rect">
            <a:avLst/>
          </a:prstGeom>
        </p:spPr>
        <p:txBody>
          <a:bodyPr lIns="0" tIns="0" rIns="0" bIns="0"/>
          <a:lstStyle/>
          <a:p>
            <a:pPr marL="171360" indent="-170640">
              <a:lnSpc>
                <a:spcPct val="100000"/>
              </a:lnSpc>
              <a:buClr>
                <a:srgbClr val="000000"/>
              </a:buClr>
              <a:buFont typeface="StarSymbol"/>
              <a:buChar char="-"/>
            </a:pPr>
            <a:r>
              <a:rPr lang="en-AU" sz="2000" b="0" strike="noStrike" spc="-1">
                <a:latin typeface="Arial"/>
              </a:rPr>
              <a:t>New certification framework:</a:t>
            </a:r>
          </a:p>
          <a:p>
            <a:pPr marL="633240" lvl="1" indent="-175320">
              <a:lnSpc>
                <a:spcPct val="100000"/>
              </a:lnSpc>
              <a:buClr>
                <a:srgbClr val="262626"/>
              </a:buClr>
              <a:buFont typeface="Arial"/>
              <a:buChar char="•"/>
            </a:pPr>
            <a:r>
              <a:rPr lang="en-AU" sz="2000" b="0" strike="noStrike" spc="-1">
                <a:solidFill>
                  <a:srgbClr val="262626"/>
                </a:solidFill>
                <a:latin typeface="+mn-lt"/>
              </a:rPr>
              <a:t>Each block = capability has its own requirements and N # of levels</a:t>
            </a:r>
            <a:endParaRPr lang="en-AU" sz="2000" b="0" strike="noStrike" spc="-1">
              <a:latin typeface="Arial"/>
            </a:endParaRPr>
          </a:p>
          <a:p>
            <a:pPr marL="633240" lvl="1" indent="-175320">
              <a:lnSpc>
                <a:spcPct val="100000"/>
              </a:lnSpc>
              <a:buClr>
                <a:srgbClr val="262626"/>
              </a:buClr>
              <a:buFont typeface="Arial"/>
              <a:buChar char="•"/>
            </a:pPr>
            <a:r>
              <a:rPr lang="en-AU" sz="2000" b="0" strike="noStrike" spc="-1">
                <a:solidFill>
                  <a:srgbClr val="262626"/>
                </a:solidFill>
                <a:latin typeface="+mn-lt"/>
              </a:rPr>
              <a:t>MSFT can continue to add certifications for capabilities as necessary </a:t>
            </a:r>
            <a:endParaRPr lang="en-AU" sz="2000" b="0" strike="noStrike" spc="-1">
              <a:latin typeface="Arial"/>
            </a:endParaRPr>
          </a:p>
          <a:p>
            <a:pPr marL="633240" lvl="1" indent="-175320">
              <a:lnSpc>
                <a:spcPct val="100000"/>
              </a:lnSpc>
              <a:buClr>
                <a:srgbClr val="262626"/>
              </a:buClr>
              <a:buFont typeface="Arial"/>
              <a:buChar char="•"/>
            </a:pPr>
            <a:r>
              <a:rPr lang="en-AU" sz="2000" b="0" strike="noStrike" spc="-1">
                <a:solidFill>
                  <a:srgbClr val="262626"/>
                </a:solidFill>
                <a:latin typeface="+mn-lt"/>
              </a:rPr>
              <a:t>Update cadence will align with each semester</a:t>
            </a:r>
            <a:endParaRPr lang="en-AU" sz="2000" b="0" strike="noStrike" spc="-1">
              <a:latin typeface="Arial"/>
            </a:endParaRPr>
          </a:p>
          <a:p>
            <a:pPr>
              <a:lnSpc>
                <a:spcPct val="100000"/>
              </a:lnSpc>
            </a:pPr>
            <a:endParaRPr lang="en-AU" sz="2000" b="0" strike="noStrike" spc="-1">
              <a:latin typeface="Arial"/>
            </a:endParaRPr>
          </a:p>
          <a:p>
            <a:pPr>
              <a:lnSpc>
                <a:spcPct val="100000"/>
              </a:lnSpc>
            </a:pPr>
            <a:endParaRPr lang="en-AU" sz="2000" b="0" strike="noStrike" spc="-1">
              <a:latin typeface="Arial"/>
            </a:endParaRPr>
          </a:p>
          <a:p>
            <a:pPr marL="743040" lvl="1" indent="-285120">
              <a:lnSpc>
                <a:spcPct val="107000"/>
              </a:lnSpc>
              <a:buClr>
                <a:srgbClr val="000000"/>
              </a:buClr>
              <a:buFont typeface="Arial"/>
              <a:buChar char="•"/>
            </a:pPr>
            <a:r>
              <a:rPr lang="en-AU" sz="2000" b="0" strike="noStrike" spc="-1">
                <a:solidFill>
                  <a:srgbClr val="000000"/>
                </a:solidFill>
                <a:latin typeface="Segoe UI"/>
                <a:ea typeface="Calibri"/>
              </a:rPr>
              <a:t>Edge runtime: Level 1 only </a:t>
            </a:r>
            <a:endParaRPr lang="en-AU" sz="2000" b="0" strike="noStrike" spc="-1">
              <a:latin typeface="Arial"/>
            </a:endParaRPr>
          </a:p>
          <a:p>
            <a:pPr marL="743040" lvl="1" indent="-285120">
              <a:lnSpc>
                <a:spcPct val="107000"/>
              </a:lnSpc>
              <a:buClr>
                <a:srgbClr val="000000"/>
              </a:buClr>
              <a:buFont typeface="Arial"/>
              <a:buChar char="•"/>
            </a:pPr>
            <a:r>
              <a:rPr lang="en-AU" sz="2000" b="0" strike="noStrike" spc="-1">
                <a:solidFill>
                  <a:srgbClr val="000000"/>
                </a:solidFill>
                <a:latin typeface="Segoe UI"/>
                <a:ea typeface="Calibri"/>
              </a:rPr>
              <a:t>AI capability: Level 1 or 2</a:t>
            </a:r>
            <a:endParaRPr lang="en-AU" sz="2000" b="0" strike="noStrike" spc="-1">
              <a:latin typeface="Arial"/>
            </a:endParaRPr>
          </a:p>
          <a:p>
            <a:pPr marL="743040" lvl="1" indent="-285120">
              <a:lnSpc>
                <a:spcPct val="107000"/>
              </a:lnSpc>
              <a:buClr>
                <a:srgbClr val="000000"/>
              </a:buClr>
              <a:buFont typeface="Arial"/>
              <a:buChar char="•"/>
            </a:pPr>
            <a:r>
              <a:rPr lang="en-AU" sz="2000" b="0" strike="noStrike" spc="-1">
                <a:solidFill>
                  <a:srgbClr val="000000"/>
                </a:solidFill>
                <a:latin typeface="Segoe UI"/>
                <a:ea typeface="Calibri"/>
              </a:rPr>
              <a:t>Device Management capability: Level 1 only</a:t>
            </a:r>
            <a:endParaRPr lang="en-AU" sz="2000" b="0" strike="noStrike" spc="-1">
              <a:latin typeface="Arial"/>
            </a:endParaRPr>
          </a:p>
          <a:p>
            <a:pPr marL="743040" lvl="1" indent="-285120">
              <a:lnSpc>
                <a:spcPct val="107000"/>
              </a:lnSpc>
              <a:buClr>
                <a:srgbClr val="000000"/>
              </a:buClr>
              <a:buFont typeface="Arial"/>
              <a:buChar char="•"/>
            </a:pPr>
            <a:r>
              <a:rPr lang="en-AU" sz="2000" b="0" strike="noStrike" spc="-1">
                <a:solidFill>
                  <a:srgbClr val="000000"/>
                </a:solidFill>
                <a:latin typeface="Segoe UI"/>
                <a:ea typeface="Calibri"/>
              </a:rPr>
              <a:t>Security capability: Level 1-4</a:t>
            </a:r>
            <a:endParaRPr lang="en-AU" sz="2000" b="0" strike="noStrike" spc="-1">
              <a:latin typeface="Arial"/>
            </a:endParaRPr>
          </a:p>
          <a:p>
            <a:pPr>
              <a:lnSpc>
                <a:spcPct val="100000"/>
              </a:lnSpc>
            </a:pPr>
            <a:endParaRPr lang="en-AU" sz="2000" b="0" strike="noStrike" spc="-1">
              <a:latin typeface="Arial"/>
            </a:endParaRPr>
          </a:p>
        </p:txBody>
      </p:sp>
      <p:sp>
        <p:nvSpPr>
          <p:cNvPr id="1498" name="CustomShape 3"/>
          <p:cNvSpPr/>
          <p:nvPr/>
        </p:nvSpPr>
        <p:spPr>
          <a:xfrm>
            <a:off x="5857419" y="9428743"/>
            <a:ext cx="938115" cy="4955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74182407-5329-44D7-9436-B6342DBD21F6}" type="slidenum">
              <a:rPr kumimoji="0" lang="en-AU" sz="1200" b="0" i="0" u="none" strike="noStrike" kern="1200" cap="none" spc="-1" normalizeH="0" baseline="0" noProof="0">
                <a:ln>
                  <a:noFill/>
                </a:ln>
                <a:solidFill>
                  <a:srgbClr val="000000"/>
                </a:solidFill>
                <a:effectLst/>
                <a:uLnTx/>
                <a:uFillTx/>
                <a:latin typeface="Segoe UI"/>
                <a:ea typeface="+mn-ea"/>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650" y="882650"/>
            <a:ext cx="7734300" cy="4351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706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00922B-1719-4931-9625-64F12E732846}" type="slidenum">
              <a:rPr lang="en-US" smtClean="0"/>
              <a:t>38</a:t>
            </a:fld>
            <a:endParaRPr lang="en-US"/>
          </a:p>
        </p:txBody>
      </p:sp>
    </p:spTree>
    <p:extLst>
      <p:ext uri="{BB962C8B-B14F-4D97-AF65-F5344CB8AC3E}">
        <p14:creationId xmlns:p14="http://schemas.microsoft.com/office/powerpoint/2010/main" val="4099719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580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0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Light"/>
                <a:ea typeface="+mn-ea"/>
                <a:cs typeface="+mn-cs"/>
              </a:rPr>
              <a:t>Azure Time Series Insights is a fully managed analytics, storage, and visualization service that makes it incredibly simple to explore and analyze billions of events simultaneously.</a:t>
            </a:r>
          </a:p>
          <a:p>
            <a:pPr marL="0" marR="0" lvl="0" indent="0" algn="l" defTabSz="932205" rtl="0" eaLnBrk="1" fontAlgn="auto" latinLnBrk="0" hangingPunct="1">
              <a:lnSpc>
                <a:spcPct val="90000"/>
              </a:lnSpc>
              <a:spcBef>
                <a:spcPts val="0"/>
              </a:spcBef>
              <a:spcAft>
                <a:spcPts val="600"/>
              </a:spcAft>
              <a:buClrTx/>
              <a:buSzTx/>
              <a:buFontTx/>
              <a:buNone/>
              <a:tabLst/>
              <a:defRPr/>
            </a:pPr>
            <a:endParaRPr kumimoji="0" lang="en-US" sz="1200" b="0" i="1" u="none" strike="noStrike" kern="0" cap="none" spc="0" normalizeH="0" baseline="0" noProof="0">
              <a:ln>
                <a:noFill/>
              </a:ln>
              <a:solidFill>
                <a:prstClr val="black"/>
              </a:solidFill>
              <a:effectLst/>
              <a:uLnTx/>
              <a:uFillTx/>
              <a:latin typeface="Segoe UI Light"/>
              <a:ea typeface="+mn-ea"/>
              <a:cs typeface="+mn-cs"/>
            </a:endParaRP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rPr>
              <a:t>Time series data represents how an asset or process changes over time</a:t>
            </a: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endParaRP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rPr>
              <a:t>Time series data has a timestamp and time most meaningful as an axis</a:t>
            </a: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endParaRP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rPr>
              <a:t>Storing, indexing, querying, analyzing, and visualizing is challenging</a:t>
            </a: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endParaRPr>
          </a:p>
          <a:p>
            <a:pPr marL="342834" marR="0" lvl="0" indent="-34283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102" normalizeH="0" baseline="0" noProof="0" err="1">
                <a:ln w="3175">
                  <a:noFill/>
                </a:ln>
                <a:solidFill>
                  <a:prstClr val="black"/>
                </a:solidFill>
                <a:effectLst/>
                <a:uLnTx/>
                <a:uFillTx/>
                <a:latin typeface="Segoe UI Light"/>
                <a:ea typeface="+mn-ea"/>
                <a:cs typeface="Segoe UI" pitchFamily="34" charset="0"/>
              </a:rPr>
              <a:t>IIoT</a:t>
            </a:r>
            <a:r>
              <a:rPr kumimoji="0" lang="en-US" sz="1200" b="0" i="0" u="none" strike="noStrike" kern="1200" cap="none" spc="-102" normalizeH="0" baseline="0" noProof="0">
                <a:ln w="3175">
                  <a:noFill/>
                </a:ln>
                <a:solidFill>
                  <a:prstClr val="black"/>
                </a:solidFill>
                <a:effectLst/>
                <a:uLnTx/>
                <a:uFillTx/>
                <a:latin typeface="Segoe UI Light"/>
                <a:ea typeface="+mn-ea"/>
                <a:cs typeface="Segoe UI" pitchFamily="34" charset="0"/>
              </a:rPr>
              <a:t> exponentially generating more time series data</a:t>
            </a:r>
          </a:p>
        </p:txBody>
      </p:sp>
      <p:sp>
        <p:nvSpPr>
          <p:cNvPr id="4" name="Slide Number Placeholder 3"/>
          <p:cNvSpPr>
            <a:spLocks noGrp="1"/>
          </p:cNvSpPr>
          <p:nvPr>
            <p:ph type="sldNum" sz="quarter" idx="10"/>
          </p:nvPr>
        </p:nvSpPr>
        <p:spPr/>
        <p:txBody>
          <a:bodyPr/>
          <a:lstStyle/>
          <a:p>
            <a:fld id="{3D7B9D4F-5F19-438C-92E8-037C6AE8F87D}" type="slidenum">
              <a:rPr lang="en-US" smtClean="0"/>
              <a:t>41</a:t>
            </a:fld>
            <a:endParaRPr lang="en-US"/>
          </a:p>
        </p:txBody>
      </p:sp>
    </p:spTree>
    <p:extLst>
      <p:ext uri="{BB962C8B-B14F-4D97-AF65-F5344CB8AC3E}">
        <p14:creationId xmlns:p14="http://schemas.microsoft.com/office/powerpoint/2010/main" val="1604489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42</a:t>
            </a:fld>
            <a:endParaRPr lang="en-US"/>
          </a:p>
        </p:txBody>
      </p:sp>
    </p:spTree>
    <p:extLst>
      <p:ext uri="{BB962C8B-B14F-4D97-AF65-F5344CB8AC3E}">
        <p14:creationId xmlns:p14="http://schemas.microsoft.com/office/powerpoint/2010/main" val="2892825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43</a:t>
            </a:fld>
            <a:endParaRPr lang="en-US"/>
          </a:p>
        </p:txBody>
      </p:sp>
    </p:spTree>
    <p:extLst>
      <p:ext uri="{BB962C8B-B14F-4D97-AF65-F5344CB8AC3E}">
        <p14:creationId xmlns:p14="http://schemas.microsoft.com/office/powerpoint/2010/main" val="208361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44</a:t>
            </a:fld>
            <a:endParaRPr lang="en-US"/>
          </a:p>
        </p:txBody>
      </p:sp>
    </p:spTree>
    <p:extLst>
      <p:ext uri="{BB962C8B-B14F-4D97-AF65-F5344CB8AC3E}">
        <p14:creationId xmlns:p14="http://schemas.microsoft.com/office/powerpoint/2010/main" val="2239779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As customer strive to take advantage of the digital transformation that is occurring in virtually every industry, they need to re-evaluate how they </a:t>
            </a:r>
            <a:r>
              <a:rPr lang="en-US" sz="1200" b="1" dirty="0">
                <a:latin typeface="+mn-lt"/>
              </a:rPr>
              <a:t>engage with their customers/prospects</a:t>
            </a:r>
            <a:r>
              <a:rPr lang="en-US" sz="1200" dirty="0">
                <a:latin typeface="+mn-lt"/>
              </a:rPr>
              <a:t>, how they </a:t>
            </a:r>
            <a:r>
              <a:rPr lang="en-US" sz="1200" b="1" dirty="0">
                <a:latin typeface="+mn-lt"/>
              </a:rPr>
              <a:t>transform their products and operations</a:t>
            </a:r>
            <a:r>
              <a:rPr lang="en-US" sz="1200" dirty="0">
                <a:latin typeface="+mn-lt"/>
              </a:rPr>
              <a:t>, and how they </a:t>
            </a:r>
            <a:r>
              <a:rPr lang="en-US" sz="1200" b="1" dirty="0">
                <a:latin typeface="+mn-lt"/>
              </a:rPr>
              <a:t>empower and understand their employees</a:t>
            </a:r>
            <a:r>
              <a:rPr lang="en-US" sz="1200" dirty="0">
                <a:latin typeface="+mn-lt"/>
              </a:rPr>
              <a:t>. </a:t>
            </a:r>
          </a:p>
          <a:p>
            <a:r>
              <a:rPr lang="en-US" sz="1200" dirty="0">
                <a:latin typeface="+mn-lt"/>
              </a:rPr>
              <a:t> </a:t>
            </a:r>
          </a:p>
          <a:p>
            <a:r>
              <a:rPr lang="en-US" sz="1200" dirty="0">
                <a:latin typeface="+mn-lt"/>
              </a:rPr>
              <a:t>In today’s world, doing each of these things is more and more reliant upon data…</a:t>
            </a:r>
            <a:r>
              <a:rPr lang="en-US" sz="1200" b="1" dirty="0">
                <a:latin typeface="+mn-lt"/>
              </a:rPr>
              <a:t>traditionally</a:t>
            </a:r>
            <a:r>
              <a:rPr lang="en-US" sz="1200" dirty="0">
                <a:latin typeface="+mn-lt"/>
              </a:rPr>
              <a:t>, everything you knew about your customers and prospects was available in your business application systems and in the heads of employees. You learned almost everything about your products BEFORE they left your warehouse. Employees used technology more to enter data than to learn from it. </a:t>
            </a:r>
          </a:p>
          <a:p>
            <a:r>
              <a:rPr lang="en-US" sz="1200" dirty="0">
                <a:latin typeface="+mn-lt"/>
              </a:rPr>
              <a:t> </a:t>
            </a:r>
          </a:p>
          <a:p>
            <a:r>
              <a:rPr lang="en-US" sz="1200" dirty="0">
                <a:latin typeface="+mn-lt"/>
              </a:rPr>
              <a:t>In the data-driven world we live in </a:t>
            </a:r>
            <a:r>
              <a:rPr lang="en-US" sz="1200" b="1" dirty="0">
                <a:latin typeface="+mn-lt"/>
              </a:rPr>
              <a:t>today, leveraging intelligent insights from data across customers, products, and employees is critical </a:t>
            </a:r>
            <a:r>
              <a:rPr lang="en-US" sz="1200" dirty="0">
                <a:latin typeface="+mn-lt"/>
              </a:rPr>
              <a:t>to be able to stay competitive and keep up with or lead digital transformation in any industry. And this isn’t just a customer’s typical business application data – it’s also about augmenting the customer’s data with additional data (e.g. search, employee behavioral data, sentiment data, benchmark data, </a:t>
            </a:r>
            <a:r>
              <a:rPr lang="en-US" sz="1200" dirty="0" err="1">
                <a:latin typeface="+mn-lt"/>
              </a:rPr>
              <a:t>etc</a:t>
            </a:r>
            <a:r>
              <a:rPr lang="en-US" sz="1200" dirty="0">
                <a:latin typeface="+mn-lt"/>
              </a:rPr>
              <a:t>) – and applying the right intelligence to drive meaningful insights.</a:t>
            </a:r>
          </a:p>
          <a:p>
            <a:endParaRPr lang="en-US" sz="1200" dirty="0">
              <a:latin typeface="+mn-lt"/>
            </a:endParaRPr>
          </a:p>
          <a:p>
            <a:r>
              <a:rPr lang="en-US" sz="1200" dirty="0">
                <a:latin typeface="+mn-lt"/>
              </a:rPr>
              <a:t>Let’s take a look at how this might help businesses(next slide – top of mind)</a:t>
            </a:r>
          </a:p>
          <a:p>
            <a:r>
              <a:rPr lang="en-US" sz="1200" dirty="0">
                <a:latin typeface="+mn-lt"/>
              </a:rPr>
              <a:t> </a:t>
            </a:r>
          </a:p>
          <a:p>
            <a:r>
              <a:rPr lang="en-US" sz="1200" dirty="0"/>
              <a:t>_______________________________</a:t>
            </a:r>
          </a:p>
          <a:p>
            <a:r>
              <a:rPr lang="en-US" sz="1200" dirty="0"/>
              <a:t>ORIGINAL TALKING POINTS: </a:t>
            </a:r>
          </a:p>
          <a:p>
            <a:pPr marL="169804" indent="-169804">
              <a:buFont typeface="Arial" panose="020B0604020202020204" pitchFamily="34" charset="0"/>
              <a:buChar char="•"/>
            </a:pPr>
            <a:r>
              <a:rPr lang="en-US" sz="1200" dirty="0"/>
              <a:t>The lower left-hand side customers. If you think about -- and this is sort of traditionally the domain of CRM, customer engagement. If you think about CRM traditionally, it was a system largely about the "known knowns." You know, you were in my CRM system if I knew your name, maybe had some contact information. </a:t>
            </a:r>
          </a:p>
          <a:p>
            <a:pPr marL="169804" indent="-169804">
              <a:buFont typeface="Arial" panose="020B0604020202020204" pitchFamily="34" charset="0"/>
              <a:buChar char="•"/>
            </a:pPr>
            <a:r>
              <a:rPr lang="en-US" sz="1200" dirty="0"/>
              <a:t>But, increasingly, our customers -- or even our prospects before they are customers -- are showing up to us in anonymous form first. They're a profile on the other side of a Web session, some random Twitter handle tweeting about my brand, and they're coming at me from all of these various channels that are digitally delivered. And that allows our customers, and in many ways mandates that our customers think differently about how they engage their customers. Collecting all of this information from these various sources, even prior to knowing who this individual is or being able to identify them, and being able to sort of take them on a journey intelligently based on these learnings. That's a fundamental change in the way that we're engaging our customers. </a:t>
            </a:r>
          </a:p>
          <a:p>
            <a:pPr marL="169804" indent="-169804">
              <a:buFont typeface="Arial" panose="020B0604020202020204" pitchFamily="34" charset="0"/>
              <a:buChar char="•"/>
            </a:pPr>
            <a:r>
              <a:rPr lang="en-US" sz="1200" dirty="0"/>
              <a:t>On the right-hand side at the bottom, products. I would argue this is the traditional ERP environment, where traditionally ERP was about collecting supply chain, manufacturing some products, warehousing them, shipping them out, hopefully getting paid. But once the product left the loading docks, hit the truck, it was gone. </a:t>
            </a:r>
          </a:p>
          <a:p>
            <a:pPr marL="169804" indent="-169804">
              <a:buFont typeface="Arial" panose="020B0604020202020204" pitchFamily="34" charset="0"/>
              <a:buChar char="•"/>
            </a:pPr>
            <a:r>
              <a:rPr lang="en-US" sz="1200" dirty="0"/>
              <a:t>Today, that is increasingly not the case. When I ship a product to a customer, that product is often connected back. It's sending lots of telemetry, and it's allowing me to rethink fundamentally the nature of the products and services. And it has huge implications for what's possible. </a:t>
            </a:r>
          </a:p>
          <a:p>
            <a:pPr marL="169804" indent="-169804">
              <a:buFont typeface="Arial" panose="020B0604020202020204" pitchFamily="34" charset="0"/>
              <a:buChar char="•"/>
            </a:pPr>
            <a:r>
              <a:rPr lang="en-US" sz="1200" dirty="0"/>
              <a:t>Think about manufacturing defects or quality, being able to assess your posture as a result of real data for real customer use. </a:t>
            </a:r>
          </a:p>
          <a:p>
            <a:pPr marL="169804" indent="-169804">
              <a:buFont typeface="Arial" panose="020B0604020202020204" pitchFamily="34" charset="0"/>
              <a:buChar char="•"/>
            </a:pPr>
            <a:r>
              <a:rPr lang="en-US" sz="1200" dirty="0"/>
              <a:t>Watching the use of consumables, doing a better job of planning inventory. Predicting when a piece of capital equipment is going to fail, and then proactively managing it, versus allowing the customer to get into a situation of dissatisfaction. Again, fundamental reimagination of what's possible on the product side. </a:t>
            </a:r>
          </a:p>
          <a:p>
            <a:pPr marL="169804" indent="-169804">
              <a:buFont typeface="Arial" panose="020B0604020202020204" pitchFamily="34" charset="0"/>
              <a:buChar char="•"/>
            </a:pPr>
            <a:endParaRPr lang="en-US" sz="1200" dirty="0"/>
          </a:p>
          <a:p>
            <a:pPr marL="169804" indent="-169804">
              <a:buFont typeface="Arial" panose="020B0604020202020204" pitchFamily="34" charset="0"/>
              <a:buChar char="•"/>
            </a:pPr>
            <a:r>
              <a:rPr lang="en-US" sz="1200" dirty="0"/>
              <a:t>And these two things are inextricably linked. And I'm learning something about my customers I never could if I can observe their use of my products and services, I can feed that right back into the customer engagement cycle. I can recommend new products and services. </a:t>
            </a:r>
          </a:p>
          <a:p>
            <a:pPr marL="169804" indent="-169804">
              <a:buFont typeface="Arial" panose="020B0604020202020204" pitchFamily="34" charset="0"/>
              <a:buChar char="•"/>
            </a:pPr>
            <a:r>
              <a:rPr lang="en-US" sz="1200" dirty="0"/>
              <a:t>So this sort of interconnected set of business processes is brand new, powered by data, artificial intelligence, and as we'll talk, delivered through Dynamics 365. </a:t>
            </a:r>
          </a:p>
          <a:p>
            <a:pPr marL="169804" indent="-169804">
              <a:buFont typeface="Arial" panose="020B0604020202020204" pitchFamily="34" charset="0"/>
              <a:buChar char="•"/>
            </a:pPr>
            <a:endParaRPr lang="en-US" sz="1200" dirty="0"/>
          </a:p>
          <a:p>
            <a:pPr marL="169804" indent="-169804">
              <a:buFont typeface="Arial" panose="020B0604020202020204" pitchFamily="34" charset="0"/>
              <a:buChar char="•"/>
            </a:pPr>
            <a:r>
              <a:rPr lang="en-US" sz="1200" dirty="0"/>
              <a:t>But this last loop is the people loop. When you think about the kinds of people that we need in our organization that can operate in this digitally transformed environment, the kind of tools that you need to allow them to create, collaborate, communicate, and to do that connected with the business processes that transformed, and to do it with data. Again, fundamental change I how we find these people, convince them to join our organization, provide them with tools that they need in order to connect with customers and connect with products. This opportunity is real, and it is what's driving all the growth.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237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37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3788" rtl="0" eaLnBrk="1" fontAlgn="auto" latinLnBrk="0" hangingPunct="1">
                <a:lnSpc>
                  <a:spcPct val="100000"/>
                </a:lnSpc>
                <a:spcBef>
                  <a:spcPts val="0"/>
                </a:spcBef>
                <a:spcAft>
                  <a:spcPts val="0"/>
                </a:spcAft>
                <a:buClrTx/>
                <a:buSzTx/>
                <a:buFontTx/>
                <a:buNone/>
                <a:tabLst/>
                <a:defRPr/>
              </a:pPr>
              <a:t>11/20/2018 9:06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37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37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883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https://blogs.microsoft.com/iot/2018/04/04/microsoft-will-invest-5-billion-in-iot-heres-why</a:t>
            </a:r>
          </a:p>
          <a:p>
            <a:r>
              <a:rPr lang="en-US" dirty="0"/>
              <a:t> </a:t>
            </a:r>
          </a:p>
        </p:txBody>
      </p:sp>
    </p:spTree>
    <p:extLst>
      <p:ext uri="{BB962C8B-B14F-4D97-AF65-F5344CB8AC3E}">
        <p14:creationId xmlns:p14="http://schemas.microsoft.com/office/powerpoint/2010/main" val="1881938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00922B-1719-4931-9625-64F12E732846}" type="slidenum">
              <a:rPr lang="en-US" smtClean="0"/>
              <a:t>9</a:t>
            </a:fld>
            <a:endParaRPr lang="en-US"/>
          </a:p>
        </p:txBody>
      </p:sp>
    </p:spTree>
    <p:extLst>
      <p:ext uri="{BB962C8B-B14F-4D97-AF65-F5344CB8AC3E}">
        <p14:creationId xmlns:p14="http://schemas.microsoft.com/office/powerpoint/2010/main" val="3513637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719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366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11/20/2018 9:06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617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4" Type="http://schemas.openxmlformats.org/officeDocument/2006/relationships/image" Target="../media/image23.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tiff"/><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tiff"/><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9.xml"/><Relationship Id="rId4" Type="http://schemas.openxmlformats.org/officeDocument/2006/relationships/image" Target="../media/image33.jp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9.xml"/><Relationship Id="rId4" Type="http://schemas.openxmlformats.org/officeDocument/2006/relationships/image" Target="../media/image33.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8" y="1447800"/>
            <a:ext cx="11151917" cy="4360863"/>
          </a:xfrm>
        </p:spPr>
        <p:txBody>
          <a:bodyPr/>
          <a:lstStyle>
            <a:lvl1pPr marL="0" indent="0">
              <a:spcBef>
                <a:spcPts val="1200"/>
              </a:spcBef>
              <a:buSzPct val="90000"/>
              <a:buNone/>
              <a:defRPr lang="en-US" sz="32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363" indent="-233363">
              <a:spcBef>
                <a:spcPts val="600"/>
              </a:spcBef>
              <a:buSzPct val="100000"/>
              <a:buFont typeface="Arial" panose="020B0604020202020204" pitchFamily="34" charset="0"/>
              <a:buChar char="•"/>
              <a:defRPr baseline="0"/>
            </a:lvl2pPr>
            <a:lvl3pPr marL="461963" indent="-225425">
              <a:spcBef>
                <a:spcPts val="600"/>
              </a:spcBef>
              <a:buSzPct val="75000"/>
              <a:buFont typeface="Courier New" panose="02070309020205020404" pitchFamily="49" charset="0"/>
              <a:buChar char="o"/>
              <a:tabLst>
                <a:tab pos="461963" algn="l"/>
              </a:tabLst>
              <a:defRPr baseline="0"/>
            </a:lvl3pPr>
            <a:lvl4pPr marL="684213" indent="-231775">
              <a:spcBef>
                <a:spcPts val="600"/>
              </a:spcBef>
              <a:buFont typeface="Wingdings" panose="05000000000000000000" pitchFamily="2" charset="2"/>
              <a:buChar char="§"/>
              <a:defRPr baseline="0"/>
            </a:lvl4pPr>
            <a:lvl5pPr marL="914400" indent="-225425">
              <a:spcBef>
                <a:spcPts val="600"/>
              </a:spcBef>
              <a:tabLst/>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53876330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F372C9F-78ED-4568-88B4-0040790DC660}"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BDD4FF-829E-4AE1-B2D2-E9A0B482EC72}" type="slidenum">
              <a:rPr lang="en-US" smtClean="0"/>
              <a:t>‹#›</a:t>
            </a:fld>
            <a:endParaRPr lang="en-US"/>
          </a:p>
        </p:txBody>
      </p:sp>
    </p:spTree>
    <p:extLst>
      <p:ext uri="{BB962C8B-B14F-4D97-AF65-F5344CB8AC3E}">
        <p14:creationId xmlns:p14="http://schemas.microsoft.com/office/powerpoint/2010/main" val="36770086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564E35-B01A-4129-A92E-A728989541D5}"/>
              </a:ext>
            </a:extLst>
          </p:cNvPr>
          <p:cNvSpPr>
            <a:spLocks noGrp="1"/>
          </p:cNvSpPr>
          <p:nvPr>
            <p:ph type="body" sz="quarter" idx="10"/>
          </p:nvPr>
        </p:nvSpPr>
        <p:spPr>
          <a:xfrm>
            <a:off x="275317" y="5448772"/>
            <a:ext cx="3657600" cy="914400"/>
          </a:xfrm>
          <a:ln>
            <a:noFill/>
          </a:ln>
        </p:spPr>
        <p:txBody>
          <a:bodyPr/>
          <a:lstStyle>
            <a:lvl1pPr marL="0" indent="0">
              <a:buNone/>
              <a:defRPr lang="en-US" sz="1400" kern="1200" dirty="0" smtClean="0">
                <a:solidFill>
                  <a:schemeClr val="tx1"/>
                </a:solidFill>
                <a:latin typeface="Segoe UI Semibold" panose="020B0702040204020203" pitchFamily="34" charset="0"/>
                <a:ea typeface="Segoe UI" pitchFamily="34" charset="0"/>
                <a:cs typeface="Segoe UI Semibold" panose="020B0702040204020203" pitchFamily="34" charset="0"/>
              </a:defRPr>
            </a:lvl1pPr>
            <a:lvl2pPr marL="0" indent="0">
              <a:spcBef>
                <a:spcPts val="400"/>
              </a:spcBef>
              <a:buNone/>
              <a:defRPr lang="en-US" sz="1100"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spcBef>
                <a:spcPts val="600"/>
              </a:spcBef>
              <a:buNone/>
              <a:defRPr lang="en-US" sz="800" kern="1200" dirty="0" smtClean="0">
                <a:solidFill>
                  <a:schemeClr val="tx1"/>
                </a:solidFill>
                <a:latin typeface="Segoe UI"/>
                <a:ea typeface="+mn-ea"/>
                <a:cs typeface="+mn-cs"/>
              </a:defRPr>
            </a:lvl3pPr>
            <a:lvl4pPr marL="0" indent="0">
              <a:buNone/>
              <a:defRPr sz="1600"/>
            </a:lvl4pPr>
            <a:lvl5pPr marL="0" indent="0">
              <a:buNone/>
              <a:defRPr sz="1600"/>
            </a:lvl5pPr>
          </a:lstStyle>
          <a:p>
            <a:pPr lvl="0"/>
            <a:r>
              <a:rPr lang="en-US" dirty="0"/>
              <a:t>Edit Master text styles</a:t>
            </a:r>
          </a:p>
          <a:p>
            <a:pPr lvl="1"/>
            <a:r>
              <a:rPr lang="en-US" dirty="0"/>
              <a:t>Second level</a:t>
            </a:r>
          </a:p>
          <a:p>
            <a:pPr lvl="2"/>
            <a:r>
              <a:rPr lang="en-US" dirty="0"/>
              <a:t>Third level</a:t>
            </a:r>
          </a:p>
        </p:txBody>
      </p:sp>
      <p:sp>
        <p:nvSpPr>
          <p:cNvPr id="7" name="Text Placeholder 5">
            <a:extLst>
              <a:ext uri="{FF2B5EF4-FFF2-40B4-BE49-F238E27FC236}">
                <a16:creationId xmlns:a16="http://schemas.microsoft.com/office/drawing/2014/main" id="{68A27FC2-58E8-423A-9267-E848B99F13F1}"/>
              </a:ext>
            </a:extLst>
          </p:cNvPr>
          <p:cNvSpPr>
            <a:spLocks noGrp="1"/>
          </p:cNvSpPr>
          <p:nvPr>
            <p:ph type="body" sz="quarter" idx="11"/>
          </p:nvPr>
        </p:nvSpPr>
        <p:spPr>
          <a:xfrm>
            <a:off x="4361888" y="5448772"/>
            <a:ext cx="3657600" cy="914400"/>
          </a:xfrm>
          <a:ln>
            <a:noFill/>
          </a:ln>
        </p:spPr>
        <p:txBody>
          <a:bodyPr/>
          <a:lstStyle>
            <a:lvl1pPr marL="0" indent="0">
              <a:buNone/>
              <a:defRPr lang="en-US" sz="1400" kern="1200" dirty="0" smtClean="0">
                <a:solidFill>
                  <a:schemeClr val="tx1"/>
                </a:solidFill>
                <a:latin typeface="Segoe UI Semibold" panose="020B0702040204020203" pitchFamily="34" charset="0"/>
                <a:ea typeface="Segoe UI" pitchFamily="34" charset="0"/>
                <a:cs typeface="Segoe UI Semibold" panose="020B0702040204020203" pitchFamily="34" charset="0"/>
              </a:defRPr>
            </a:lvl1pPr>
            <a:lvl2pPr marL="0" indent="0">
              <a:spcBef>
                <a:spcPts val="400"/>
              </a:spcBef>
              <a:buNone/>
              <a:defRPr lang="en-US" sz="1100"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spcBef>
                <a:spcPts val="600"/>
              </a:spcBef>
              <a:buNone/>
              <a:defRPr lang="en-US" sz="800" kern="1200" dirty="0" smtClean="0">
                <a:solidFill>
                  <a:schemeClr val="tx1"/>
                </a:solidFill>
                <a:latin typeface="Segoe UI"/>
                <a:ea typeface="+mn-ea"/>
                <a:cs typeface="+mn-cs"/>
              </a:defRPr>
            </a:lvl3pPr>
            <a:lvl4pPr marL="0" indent="0">
              <a:buNone/>
              <a:defRPr sz="1600"/>
            </a:lvl4pPr>
            <a:lvl5pPr marL="0" indent="0">
              <a:buNone/>
              <a:defRPr sz="1600"/>
            </a:lvl5pPr>
          </a:lstStyle>
          <a:p>
            <a:pPr lvl="0"/>
            <a:r>
              <a:rPr lang="en-US" dirty="0"/>
              <a:t>Edit Master text styles</a:t>
            </a:r>
          </a:p>
          <a:p>
            <a:pPr lvl="1"/>
            <a:r>
              <a:rPr lang="en-US" dirty="0"/>
              <a:t>Second level</a:t>
            </a:r>
          </a:p>
          <a:p>
            <a:pPr lvl="2"/>
            <a:r>
              <a:rPr lang="en-US" dirty="0"/>
              <a:t>Third level</a:t>
            </a:r>
          </a:p>
        </p:txBody>
      </p:sp>
      <p:sp>
        <p:nvSpPr>
          <p:cNvPr id="8" name="Text Placeholder 5">
            <a:extLst>
              <a:ext uri="{FF2B5EF4-FFF2-40B4-BE49-F238E27FC236}">
                <a16:creationId xmlns:a16="http://schemas.microsoft.com/office/drawing/2014/main" id="{CEFE5035-2BEF-49DF-B7D6-2B43EF50183C}"/>
              </a:ext>
            </a:extLst>
          </p:cNvPr>
          <p:cNvSpPr>
            <a:spLocks noGrp="1"/>
          </p:cNvSpPr>
          <p:nvPr>
            <p:ph type="body" sz="quarter" idx="12"/>
          </p:nvPr>
        </p:nvSpPr>
        <p:spPr>
          <a:xfrm>
            <a:off x="8257785" y="5448772"/>
            <a:ext cx="3657600" cy="914400"/>
          </a:xfrm>
          <a:ln>
            <a:noFill/>
          </a:ln>
        </p:spPr>
        <p:txBody>
          <a:bodyPr/>
          <a:lstStyle>
            <a:lvl1pPr marL="0" indent="0">
              <a:buNone/>
              <a:defRPr lang="en-US" sz="1400" kern="1200" dirty="0" smtClean="0">
                <a:solidFill>
                  <a:schemeClr val="tx1"/>
                </a:solidFill>
                <a:latin typeface="Segoe UI Semibold" panose="020B0702040204020203" pitchFamily="34" charset="0"/>
                <a:ea typeface="Segoe UI" pitchFamily="34" charset="0"/>
                <a:cs typeface="Segoe UI Semibold" panose="020B0702040204020203" pitchFamily="34" charset="0"/>
              </a:defRPr>
            </a:lvl1pPr>
            <a:lvl2pPr marL="0" indent="0">
              <a:spcBef>
                <a:spcPts val="400"/>
              </a:spcBef>
              <a:buNone/>
              <a:defRPr lang="en-US" sz="1100"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spcBef>
                <a:spcPts val="600"/>
              </a:spcBef>
              <a:buNone/>
              <a:defRPr lang="en-US" sz="800" kern="1200" dirty="0" smtClean="0">
                <a:solidFill>
                  <a:schemeClr val="tx1"/>
                </a:solidFill>
                <a:latin typeface="Segoe UI"/>
                <a:ea typeface="+mn-ea"/>
                <a:cs typeface="+mn-cs"/>
              </a:defRPr>
            </a:lvl3pPr>
            <a:lvl4pPr marL="0" indent="0">
              <a:buNone/>
              <a:defRPr sz="1600"/>
            </a:lvl4pPr>
            <a:lvl5pPr marL="0" indent="0">
              <a:buNone/>
              <a:defRPr sz="1600"/>
            </a:lvl5pPr>
          </a:lstStyle>
          <a:p>
            <a:pPr lvl="0"/>
            <a:r>
              <a:rPr lang="en-US" dirty="0"/>
              <a:t>Edit Master text styles</a:t>
            </a:r>
          </a:p>
          <a:p>
            <a:pPr lvl="1"/>
            <a:r>
              <a:rPr lang="en-US" dirty="0"/>
              <a:t>Second level</a:t>
            </a:r>
          </a:p>
          <a:p>
            <a:pPr lvl="2"/>
            <a:r>
              <a:rPr lang="en-US" dirty="0"/>
              <a:t>Third level</a:t>
            </a:r>
          </a:p>
        </p:txBody>
      </p:sp>
      <p:sp>
        <p:nvSpPr>
          <p:cNvPr id="10" name="Title 9">
            <a:extLst>
              <a:ext uri="{FF2B5EF4-FFF2-40B4-BE49-F238E27FC236}">
                <a16:creationId xmlns:a16="http://schemas.microsoft.com/office/drawing/2014/main" id="{BEEB4436-D0CE-40CA-9A0B-011BDE0D5A85}"/>
              </a:ext>
            </a:extLst>
          </p:cNvPr>
          <p:cNvSpPr>
            <a:spLocks noGrp="1"/>
          </p:cNvSpPr>
          <p:nvPr>
            <p:ph type="title"/>
          </p:nvPr>
        </p:nvSpPr>
        <p:spPr>
          <a:xfrm>
            <a:off x="275317" y="0"/>
            <a:ext cx="11612880" cy="1143001"/>
          </a:xfrm>
        </p:spPr>
        <p:txBody>
          <a:bodyPr anchor="ctr"/>
          <a:lstStyle>
            <a:lvl1pPr algn="ctr">
              <a:defRPr/>
            </a:lvl1pPr>
          </a:lstStyle>
          <a:p>
            <a:r>
              <a:rPr lang="en-US" dirty="0"/>
              <a:t>Click to edit Master title style</a:t>
            </a:r>
          </a:p>
        </p:txBody>
      </p:sp>
      <p:sp>
        <p:nvSpPr>
          <p:cNvPr id="11" name="Rectangle 10">
            <a:extLst>
              <a:ext uri="{FF2B5EF4-FFF2-40B4-BE49-F238E27FC236}">
                <a16:creationId xmlns:a16="http://schemas.microsoft.com/office/drawing/2014/main" id="{54359E68-DF01-40C1-9D88-F57D488F2AD6}"/>
              </a:ext>
            </a:extLst>
          </p:cNvPr>
          <p:cNvSpPr/>
          <p:nvPr userDrawn="1"/>
        </p:nvSpPr>
        <p:spPr bwMode="auto">
          <a:xfrm>
            <a:off x="275317" y="1143001"/>
            <a:ext cx="3657600" cy="42976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47AEAB6-8FD3-42DC-A174-B516CA13CC09}"/>
              </a:ext>
            </a:extLst>
          </p:cNvPr>
          <p:cNvSpPr/>
          <p:nvPr userDrawn="1"/>
        </p:nvSpPr>
        <p:spPr bwMode="auto">
          <a:xfrm>
            <a:off x="4361888" y="1143001"/>
            <a:ext cx="3657600" cy="42976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A1259E82-6482-4559-ABCC-D3B0C1040301}"/>
              </a:ext>
            </a:extLst>
          </p:cNvPr>
          <p:cNvSpPr/>
          <p:nvPr userDrawn="1"/>
        </p:nvSpPr>
        <p:spPr bwMode="auto">
          <a:xfrm>
            <a:off x="8257784" y="1143001"/>
            <a:ext cx="3657600" cy="42976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529641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880">
          <p15:clr>
            <a:srgbClr val="FBAE40"/>
          </p15:clr>
        </p15:guide>
        <p15:guide id="2" pos="2592">
          <p15:clr>
            <a:srgbClr val="FBAE40"/>
          </p15:clr>
        </p15:guide>
        <p15:guide id="3" pos="2640">
          <p15:clr>
            <a:srgbClr val="FBAE40"/>
          </p15:clr>
        </p15:guide>
        <p15:guide id="4" pos="5064">
          <p15:clr>
            <a:srgbClr val="FBAE40"/>
          </p15:clr>
        </p15:guide>
        <p15:guide id="5" pos="513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2604426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926729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46258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03356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694215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706992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906028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28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1957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372C9F-78ED-4568-88B4-0040790DC660}"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BDD4FF-829E-4AE1-B2D2-E9A0B482EC72}" type="slidenum">
              <a:rPr lang="en-US" smtClean="0"/>
              <a:t>‹#›</a:t>
            </a:fld>
            <a:endParaRPr lang="en-US"/>
          </a:p>
        </p:txBody>
      </p:sp>
    </p:spTree>
    <p:extLst>
      <p:ext uri="{BB962C8B-B14F-4D97-AF65-F5344CB8AC3E}">
        <p14:creationId xmlns:p14="http://schemas.microsoft.com/office/powerpoint/2010/main" val="16839909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8103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5394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968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98414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78938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6104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57629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367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75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22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372C9F-78ED-4568-88B4-0040790DC660}"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BDD4FF-829E-4AE1-B2D2-E9A0B482EC72}" type="slidenum">
              <a:rPr lang="en-US" smtClean="0"/>
              <a:t>‹#›</a:t>
            </a:fld>
            <a:endParaRPr lang="en-US"/>
          </a:p>
        </p:txBody>
      </p:sp>
    </p:spTree>
    <p:extLst>
      <p:ext uri="{BB962C8B-B14F-4D97-AF65-F5344CB8AC3E}">
        <p14:creationId xmlns:p14="http://schemas.microsoft.com/office/powerpoint/2010/main" val="4383500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93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104464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87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40515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26320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08609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6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263244" y="289511"/>
            <a:ext cx="7742710" cy="1689693"/>
          </a:xfrm>
        </p:spPr>
        <p:txBody>
          <a:bodyPr wrap="square" anchor="t">
            <a:spAutoFit/>
          </a:bodyPr>
          <a:lstStyle>
            <a:lvl1pPr marL="0" indent="0">
              <a:buNone/>
              <a:defRPr sz="2800">
                <a:solidFill>
                  <a:schemeClr val="tx2"/>
                </a:solidFill>
              </a:defRPr>
            </a:lvl1pPr>
            <a:lvl2pPr marL="0" indent="0">
              <a:buNone/>
              <a:defRPr sz="1800"/>
            </a:lvl2pPr>
            <a:lvl3pPr marL="0" indent="0">
              <a:buNone/>
              <a:defRPr sz="1600"/>
            </a:lvl3pPr>
            <a:lvl4pPr marL="0" indent="0">
              <a:buNone/>
              <a:defRPr sz="1600"/>
            </a:lvl4pPr>
            <a:lvl5pPr marL="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2" y="0"/>
            <a:ext cx="426324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24670"/>
            <a:ext cx="3863373" cy="1408660"/>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6142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a:xfrm>
            <a:off x="269240" y="289511"/>
            <a:ext cx="11655840" cy="8996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CB82C-01F6-4E11-B59D-D6E53D8AA4B2}"/>
              </a:ext>
            </a:extLst>
          </p:cNvPr>
          <p:cNvSpPr>
            <a:spLocks noGrp="1"/>
          </p:cNvSpPr>
          <p:nvPr userDrawn="1">
            <p:ph type="body" sz="quarter" idx="10"/>
          </p:nvPr>
        </p:nvSpPr>
        <p:spPr>
          <a:xfrm>
            <a:off x="269240" y="1202045"/>
            <a:ext cx="6979810" cy="1605632"/>
          </a:xfrm>
        </p:spPr>
        <p:txBody>
          <a:bodyPr/>
          <a:lstStyle>
            <a:lvl1pPr>
              <a:defRPr sz="2353"/>
            </a:lvl1pPr>
            <a:lvl2pPr>
              <a:defRPr sz="1765"/>
            </a:lvl2pPr>
            <a:lvl3pPr>
              <a:defRPr sz="1568"/>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74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4" name="Text Placeholder 3"/>
          <p:cNvSpPr>
            <a:spLocks noGrp="1"/>
          </p:cNvSpPr>
          <p:nvPr>
            <p:ph type="body" sz="quarter" idx="10"/>
          </p:nvPr>
        </p:nvSpPr>
        <p:spPr>
          <a:xfrm>
            <a:off x="6106888" y="1507584"/>
            <a:ext cx="5818194" cy="1892826"/>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16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200270" cy="899665"/>
          </a:xfrm>
        </p:spPr>
        <p:txBody>
          <a:bodyPr/>
          <a:lstStyle/>
          <a:p>
            <a:r>
              <a:rPr lang="en-US"/>
              <a:t>Click to edit Master title</a:t>
            </a:r>
          </a:p>
        </p:txBody>
      </p:sp>
      <p:sp>
        <p:nvSpPr>
          <p:cNvPr id="6" name="Text Placeholder 5"/>
          <p:cNvSpPr>
            <a:spLocks noGrp="1"/>
          </p:cNvSpPr>
          <p:nvPr>
            <p:ph type="body" sz="quarter" idx="10"/>
          </p:nvPr>
        </p:nvSpPr>
        <p:spPr>
          <a:xfrm>
            <a:off x="269240" y="1187621"/>
            <a:ext cx="5109309"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486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372C9F-78ED-4568-88B4-0040790DC660}" type="datetimeFigureOut">
              <a:rPr lang="en-US" smtClean="0"/>
              <a:t>11/20/2018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BDD4FF-829E-4AE1-B2D2-E9A0B482EC72}" type="slidenum">
              <a:rPr lang="en-US" smtClean="0"/>
              <a:t>‹#›</a:t>
            </a:fld>
            <a:endParaRPr lang="en-US"/>
          </a:p>
        </p:txBody>
      </p:sp>
    </p:spTree>
    <p:extLst>
      <p:ext uri="{BB962C8B-B14F-4D97-AF65-F5344CB8AC3E}">
        <p14:creationId xmlns:p14="http://schemas.microsoft.com/office/powerpoint/2010/main" val="144929376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0292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6983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7307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4009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12163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197953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2540748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46620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402838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02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372C9F-78ED-4568-88B4-0040790DC660}" type="datetimeFigureOut">
              <a:rPr lang="en-US" smtClean="0"/>
              <a:t>11/20/2018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BDD4FF-829E-4AE1-B2D2-E9A0B482EC72}" type="slidenum">
              <a:rPr lang="en-US" smtClean="0"/>
              <a:t>‹#›</a:t>
            </a:fld>
            <a:endParaRPr lang="en-US"/>
          </a:p>
        </p:txBody>
      </p:sp>
    </p:spTree>
    <p:extLst>
      <p:ext uri="{BB962C8B-B14F-4D97-AF65-F5344CB8AC3E}">
        <p14:creationId xmlns:p14="http://schemas.microsoft.com/office/powerpoint/2010/main" val="124904307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53871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379725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175506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183438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205017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88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74014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633014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897273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96557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372C9F-78ED-4568-88B4-0040790DC660}" type="datetimeFigureOut">
              <a:rPr lang="en-US" smtClean="0"/>
              <a:t>11/20/2018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BDD4FF-829E-4AE1-B2D2-E9A0B482EC72}" type="slidenum">
              <a:rPr lang="en-US" smtClean="0"/>
              <a:t>‹#›</a:t>
            </a:fld>
            <a:endParaRPr lang="en-US"/>
          </a:p>
        </p:txBody>
      </p:sp>
    </p:spTree>
    <p:extLst>
      <p:ext uri="{BB962C8B-B14F-4D97-AF65-F5344CB8AC3E}">
        <p14:creationId xmlns:p14="http://schemas.microsoft.com/office/powerpoint/2010/main" val="3195971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06937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73290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1" y="289512"/>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4" y="1860035"/>
            <a:ext cx="6723122" cy="1484252"/>
          </a:xfrm>
        </p:spPr>
        <p:txBody>
          <a:bodyPr/>
          <a:lstStyle>
            <a:lvl1pPr>
              <a:defRPr lang="en-US" sz="3528" kern="1200" spc="0" baseline="0" dirty="0" smtClean="0">
                <a:solidFill>
                  <a:schemeClr val="tx1"/>
                </a:solidFill>
                <a:latin typeface="+mj-lt"/>
                <a:ea typeface="+mn-ea"/>
                <a:cs typeface="+mn-cs"/>
              </a:defRPr>
            </a:lvl1pPr>
          </a:lstStyle>
          <a:p>
            <a:pPr marL="224054" marR="0" lvl="0" indent="-224054" algn="l" defTabSz="914192" rtl="0" eaLnBrk="1" fontAlgn="auto" latinLnBrk="0" hangingPunct="1">
              <a:lnSpc>
                <a:spcPct val="90000"/>
              </a:lnSpc>
              <a:spcBef>
                <a:spcPct val="20000"/>
              </a:spcBef>
              <a:spcAft>
                <a:spcPts val="0"/>
              </a:spcAft>
              <a:buClrTx/>
              <a:buSzPct val="90000"/>
              <a:tabLst/>
            </a:pPr>
            <a:r>
              <a:rPr lang="en-US"/>
              <a:t>Edit Master text styles</a:t>
            </a:r>
          </a:p>
          <a:p>
            <a:pPr marL="224054" marR="0" lvl="1" indent="-224054" algn="l" defTabSz="914192" rtl="0" eaLnBrk="1" fontAlgn="auto" latinLnBrk="0" hangingPunct="1">
              <a:lnSpc>
                <a:spcPct val="90000"/>
              </a:lnSpc>
              <a:spcBef>
                <a:spcPct val="20000"/>
              </a:spcBef>
              <a:spcAft>
                <a:spcPts val="0"/>
              </a:spcAft>
              <a:buClrTx/>
              <a:buSzPct val="90000"/>
              <a:tabLst/>
            </a:pPr>
            <a:r>
              <a:rPr lang="en-US"/>
              <a:t>Second level</a:t>
            </a:r>
          </a:p>
          <a:p>
            <a:pPr marL="224054" marR="0" lvl="2" indent="-224054" algn="l" defTabSz="914192" rtl="0" eaLnBrk="1" fontAlgn="auto" latinLnBrk="0" hangingPunct="1">
              <a:lnSpc>
                <a:spcPct val="90000"/>
              </a:lnSpc>
              <a:spcBef>
                <a:spcPct val="20000"/>
              </a:spcBef>
              <a:spcAft>
                <a:spcPts val="0"/>
              </a:spcAft>
              <a:buClrTx/>
              <a:buSzPct val="90000"/>
              <a:tabLst/>
            </a:pPr>
            <a:r>
              <a:rPr lang="en-US"/>
              <a:t>Third level</a:t>
            </a:r>
          </a:p>
          <a:p>
            <a:pPr marL="224054" marR="0" lvl="3" indent="-224054" algn="l" defTabSz="914192" rtl="0" eaLnBrk="1" fontAlgn="auto" latinLnBrk="0" hangingPunct="1">
              <a:lnSpc>
                <a:spcPct val="90000"/>
              </a:lnSpc>
              <a:spcBef>
                <a:spcPct val="20000"/>
              </a:spcBef>
              <a:spcAft>
                <a:spcPts val="0"/>
              </a:spcAft>
              <a:buClrTx/>
              <a:buSzPct val="90000"/>
              <a:tabLst/>
            </a:pPr>
            <a:r>
              <a:rPr lang="en-US"/>
              <a:t>Fourth level</a:t>
            </a:r>
          </a:p>
          <a:p>
            <a:pPr marL="224054" marR="0" lvl="4" indent="-224054" algn="l" defTabSz="91419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0847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8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B61431-6F81-4B3E-A1A3-D2D9F2784D8F}"/>
              </a:ext>
            </a:extLst>
          </p:cNvPr>
          <p:cNvSpPr>
            <a:spLocks noGrp="1"/>
          </p:cNvSpPr>
          <p:nvPr>
            <p:ph type="body" sz="quarter" idx="12"/>
          </p:nvPr>
        </p:nvSpPr>
        <p:spPr>
          <a:xfrm>
            <a:off x="402604" y="3277926"/>
            <a:ext cx="4910137" cy="2027637"/>
          </a:xfrm>
        </p:spPr>
        <p:txBody>
          <a:bodyPr/>
          <a:lstStyle>
            <a:lvl1pPr>
              <a:defRPr sz="24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4C7EED1-821B-4843-B21B-FF10CB6348A4}"/>
              </a:ext>
            </a:extLst>
          </p:cNvPr>
          <p:cNvSpPr>
            <a:spLocks noGrp="1"/>
          </p:cNvSpPr>
          <p:nvPr>
            <p:ph type="title"/>
          </p:nvPr>
        </p:nvSpPr>
        <p:spPr>
          <a:xfrm>
            <a:off x="402604" y="2529336"/>
            <a:ext cx="5002475" cy="899665"/>
          </a:xfrm>
        </p:spPr>
        <p:txBody>
          <a:bodyPr anchor="b"/>
          <a:lstStyle>
            <a:lvl1pPr algn="l">
              <a:defRPr lang="en-US" sz="2800" b="1" kern="1200" cap="all" spc="3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11271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72C9F-78ED-4568-88B4-0040790DC660}" type="datetimeFigureOut">
              <a:rPr lang="en-US" smtClean="0"/>
              <a:t>11/20/2018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BDD4FF-829E-4AE1-B2D2-E9A0B482EC72}" type="slidenum">
              <a:rPr lang="en-US" smtClean="0"/>
              <a:t>‹#›</a:t>
            </a:fld>
            <a:endParaRPr lang="en-US"/>
          </a:p>
        </p:txBody>
      </p:sp>
    </p:spTree>
    <p:extLst>
      <p:ext uri="{BB962C8B-B14F-4D97-AF65-F5344CB8AC3E}">
        <p14:creationId xmlns:p14="http://schemas.microsoft.com/office/powerpoint/2010/main" val="3731379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372C9F-78ED-4568-88B4-0040790DC660}" type="datetimeFigureOut">
              <a:rPr lang="en-US" smtClean="0"/>
              <a:t>11/20/2018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BDD4FF-829E-4AE1-B2D2-E9A0B482EC72}" type="slidenum">
              <a:rPr lang="en-US" smtClean="0"/>
              <a:t>‹#›</a:t>
            </a:fld>
            <a:endParaRPr lang="en-US"/>
          </a:p>
        </p:txBody>
      </p:sp>
    </p:spTree>
    <p:extLst>
      <p:ext uri="{BB962C8B-B14F-4D97-AF65-F5344CB8AC3E}">
        <p14:creationId xmlns:p14="http://schemas.microsoft.com/office/powerpoint/2010/main" val="2726666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372C9F-78ED-4568-88B4-0040790DC660}" type="datetimeFigureOut">
              <a:rPr lang="en-US" smtClean="0"/>
              <a:t>11/20/2018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BDD4FF-829E-4AE1-B2D2-E9A0B482EC72}" type="slidenum">
              <a:rPr lang="en-US" smtClean="0"/>
              <a:t>‹#›</a:t>
            </a:fld>
            <a:endParaRPr lang="en-US"/>
          </a:p>
        </p:txBody>
      </p:sp>
    </p:spTree>
    <p:extLst>
      <p:ext uri="{BB962C8B-B14F-4D97-AF65-F5344CB8AC3E}">
        <p14:creationId xmlns:p14="http://schemas.microsoft.com/office/powerpoint/2010/main" val="1104865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372C9F-78ED-4568-88B4-0040790DC660}"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BDD4FF-829E-4AE1-B2D2-E9A0B482EC72}" type="slidenum">
              <a:rPr lang="en-US" smtClean="0"/>
              <a:t>‹#›</a:t>
            </a:fld>
            <a:endParaRPr lang="en-US"/>
          </a:p>
        </p:txBody>
      </p:sp>
    </p:spTree>
    <p:extLst>
      <p:ext uri="{BB962C8B-B14F-4D97-AF65-F5344CB8AC3E}">
        <p14:creationId xmlns:p14="http://schemas.microsoft.com/office/powerpoint/2010/main" val="1509794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4163292"/>
          </a:xfrm>
          <a:prstGeom prst="rect">
            <a:avLst/>
          </a:prstGeom>
        </p:spPr>
        <p:txBody>
          <a:bodyPr/>
          <a:lstStyle>
            <a:lvl1pPr marL="0" indent="0">
              <a:spcBef>
                <a:spcPts val="2400"/>
              </a:spcBef>
              <a:buNone/>
              <a:defRPr sz="4000">
                <a:solidFill>
                  <a:schemeClr val="accent1"/>
                </a:soli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lvl1pPr>
              <a:defRPr>
                <a:solidFill>
                  <a:schemeClr val="tx1">
                    <a:lumMod val="65000"/>
                    <a:lumOff val="35000"/>
                  </a:schemeClr>
                </a:solidFill>
              </a:defRPr>
            </a:lvl1pPr>
          </a:lstStyle>
          <a:p>
            <a:r>
              <a:rPr lang="en-US" dirty="0"/>
              <a:t>CLICK TO EDIT MASTER TITLE STYLE</a:t>
            </a:r>
          </a:p>
        </p:txBody>
      </p:sp>
    </p:spTree>
    <p:extLst>
      <p:ext uri="{BB962C8B-B14F-4D97-AF65-F5344CB8AC3E}">
        <p14:creationId xmlns:p14="http://schemas.microsoft.com/office/powerpoint/2010/main" val="88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372C9F-78ED-4568-88B4-0040790DC660}"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BDD4FF-829E-4AE1-B2D2-E9A0B482EC72}" type="slidenum">
              <a:rPr lang="en-US" smtClean="0"/>
              <a:t>‹#›</a:t>
            </a:fld>
            <a:endParaRPr lang="en-US"/>
          </a:p>
        </p:txBody>
      </p:sp>
    </p:spTree>
    <p:extLst>
      <p:ext uri="{BB962C8B-B14F-4D97-AF65-F5344CB8AC3E}">
        <p14:creationId xmlns:p14="http://schemas.microsoft.com/office/powerpoint/2010/main" val="3940577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Dark blue logo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65059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96284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039981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lt1"/>
                </a:solidFill>
                <a:latin typeface="Arial"/>
                <a:ea typeface="Arial"/>
                <a:cs typeface="Arial"/>
                <a:sym typeface="Arial"/>
              </a:defRPr>
            </a:lvl1pPr>
            <a:lvl2pPr algn="l" rtl="0">
              <a:spcBef>
                <a:spcPts val="0"/>
              </a:spcBef>
              <a:buSzPct val="100000"/>
              <a:buFont typeface="Arial"/>
              <a:buNone/>
              <a:defRPr sz="3600" b="1">
                <a:solidFill>
                  <a:schemeClr val="lt1"/>
                </a:solidFill>
                <a:latin typeface="Arial"/>
                <a:ea typeface="Arial"/>
                <a:cs typeface="Arial"/>
                <a:sym typeface="Arial"/>
              </a:defRPr>
            </a:lvl2pPr>
            <a:lvl3pPr algn="l" rtl="0">
              <a:spcBef>
                <a:spcPts val="0"/>
              </a:spcBef>
              <a:buSzPct val="100000"/>
              <a:buFont typeface="Arial"/>
              <a:buNone/>
              <a:defRPr sz="3600" b="1">
                <a:solidFill>
                  <a:schemeClr val="lt1"/>
                </a:solidFill>
                <a:latin typeface="Arial"/>
                <a:ea typeface="Arial"/>
                <a:cs typeface="Arial"/>
                <a:sym typeface="Arial"/>
              </a:defRPr>
            </a:lvl3pPr>
            <a:lvl4pPr algn="l" rtl="0">
              <a:spcBef>
                <a:spcPts val="0"/>
              </a:spcBef>
              <a:buSzPct val="100000"/>
              <a:buFont typeface="Arial"/>
              <a:buNone/>
              <a:defRPr sz="3600" b="1">
                <a:solidFill>
                  <a:schemeClr val="lt1"/>
                </a:solidFill>
                <a:latin typeface="Arial"/>
                <a:ea typeface="Arial"/>
                <a:cs typeface="Arial"/>
                <a:sym typeface="Arial"/>
              </a:defRPr>
            </a:lvl4pPr>
            <a:lvl5pPr algn="l" rtl="0">
              <a:spcBef>
                <a:spcPts val="0"/>
              </a:spcBef>
              <a:buSzPct val="100000"/>
              <a:buFont typeface="Arial"/>
              <a:buNone/>
              <a:defRPr sz="3600" b="1">
                <a:solidFill>
                  <a:schemeClr val="lt1"/>
                </a:solidFill>
                <a:latin typeface="Arial"/>
                <a:ea typeface="Arial"/>
                <a:cs typeface="Arial"/>
                <a:sym typeface="Arial"/>
              </a:defRPr>
            </a:lvl5pPr>
            <a:lvl6pPr algn="l" rtl="0">
              <a:spcBef>
                <a:spcPts val="0"/>
              </a:spcBef>
              <a:buSzPct val="100000"/>
              <a:buFont typeface="Arial"/>
              <a:buNone/>
              <a:defRPr sz="3600" b="1">
                <a:solidFill>
                  <a:schemeClr val="lt1"/>
                </a:solidFill>
                <a:latin typeface="Arial"/>
                <a:ea typeface="Arial"/>
                <a:cs typeface="Arial"/>
                <a:sym typeface="Arial"/>
              </a:defRPr>
            </a:lvl6pPr>
            <a:lvl7pPr algn="l" rtl="0">
              <a:spcBef>
                <a:spcPts val="0"/>
              </a:spcBef>
              <a:buSzPct val="100000"/>
              <a:buFont typeface="Arial"/>
              <a:buNone/>
              <a:defRPr sz="3600" b="1">
                <a:solidFill>
                  <a:schemeClr val="lt1"/>
                </a:solidFill>
                <a:latin typeface="Arial"/>
                <a:ea typeface="Arial"/>
                <a:cs typeface="Arial"/>
                <a:sym typeface="Arial"/>
              </a:defRPr>
            </a:lvl7pPr>
            <a:lvl8pPr algn="l" rtl="0">
              <a:spcBef>
                <a:spcPts val="0"/>
              </a:spcBef>
              <a:buSzPct val="100000"/>
              <a:buFont typeface="Arial"/>
              <a:buNone/>
              <a:defRPr sz="3600" b="1">
                <a:solidFill>
                  <a:schemeClr val="lt1"/>
                </a:solidFill>
                <a:latin typeface="Arial"/>
                <a:ea typeface="Arial"/>
                <a:cs typeface="Arial"/>
                <a:sym typeface="Arial"/>
              </a:defRPr>
            </a:lvl8pPr>
            <a:lvl9pPr algn="l" rtl="0">
              <a:spcBef>
                <a:spcPts val="0"/>
              </a:spcBef>
              <a:buSzPct val="100000"/>
              <a:buFont typeface="Arial"/>
              <a:buNone/>
              <a:defRPr sz="3600" b="1">
                <a:solidFill>
                  <a:schemeClr val="lt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609600" y="1600200"/>
            <a:ext cx="109728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23328626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a:extLst>
              <a:ext uri="{FF2B5EF4-FFF2-40B4-BE49-F238E27FC236}">
                <a16:creationId xmlns:a16="http://schemas.microsoft.com/office/drawing/2014/main" id="{28158BF9-E198-4E0E-AAEA-029AC6334C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1" name="Rectangle 10">
            <a:extLst>
              <a:ext uri="{FF2B5EF4-FFF2-40B4-BE49-F238E27FC236}">
                <a16:creationId xmlns:a16="http://schemas.microsoft.com/office/drawing/2014/main" id="{EB42EC3D-31D2-4B6F-970B-988FF4BFD94F}"/>
              </a:ext>
            </a:extLst>
          </p:cNvPr>
          <p:cNvSpPr/>
          <p:nvPr/>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51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6" name="Rectangle 35">
            <a:extLst>
              <a:ext uri="{FF2B5EF4-FFF2-40B4-BE49-F238E27FC236}">
                <a16:creationId xmlns:a16="http://schemas.microsoft.com/office/drawing/2014/main" id="{154A22E8-436E-4761-95DC-36B035F13910}"/>
              </a:ext>
            </a:extLst>
          </p:cNvPr>
          <p:cNvSpPr/>
          <p:nvPr/>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4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49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grpSp>
        <p:nvGrpSpPr>
          <p:cNvPr id="10" name="Group 9">
            <a:extLst>
              <a:ext uri="{FF2B5EF4-FFF2-40B4-BE49-F238E27FC236}">
                <a16:creationId xmlns:a16="http://schemas.microsoft.com/office/drawing/2014/main" id="{84498B63-0E89-4D8F-9EA0-81B057AE0D33}"/>
              </a:ext>
            </a:extLst>
          </p:cNvPr>
          <p:cNvGrpSpPr/>
          <p:nvPr/>
        </p:nvGrpSpPr>
        <p:grpSpPr>
          <a:xfrm>
            <a:off x="516000" y="1584000"/>
            <a:ext cx="3218788" cy="3030457"/>
            <a:chOff x="3761921" y="345947"/>
            <a:chExt cx="3218788" cy="3030457"/>
          </a:xfrm>
        </p:grpSpPr>
        <p:sp>
          <p:nvSpPr>
            <p:cNvPr id="11" name="Freeform: Shape 10">
              <a:extLst>
                <a:ext uri="{FF2B5EF4-FFF2-40B4-BE49-F238E27FC236}">
                  <a16:creationId xmlns:a16="http://schemas.microsoft.com/office/drawing/2014/main" id="{97F0FC7F-4157-4C4C-B7E6-FE5B5D6C1C4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0FDD90-28C8-4A9F-ACA8-25F53FA87E7A}"/>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6D07503-EF43-4DD8-9A83-F7ECE5F57ABD}"/>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71ADCFE-8CAF-4B60-B9F1-2EFE653F45E2}"/>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6" name="Rectangle 15">
            <a:extLst>
              <a:ext uri="{FF2B5EF4-FFF2-40B4-BE49-F238E27FC236}">
                <a16:creationId xmlns:a16="http://schemas.microsoft.com/office/drawing/2014/main" id="{5595316E-1BAD-47F8-961F-739298BF4D51}"/>
              </a:ext>
            </a:extLst>
          </p:cNvPr>
          <p:cNvSpPr/>
          <p:nvPr/>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326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par>
                          <p:cTn id="28" fill="hold">
                            <p:stCondLst>
                              <p:cond delay="3250"/>
                            </p:stCondLst>
                            <p:childTnLst>
                              <p:par>
                                <p:cTn id="29" presetID="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25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1+#ppt_h/2"/>
                                          </p:val>
                                        </p:tav>
                                        <p:tav tm="100000">
                                          <p:val>
                                            <p:strVal val="#ppt_y"/>
                                          </p:val>
                                        </p:tav>
                                      </p:tavLst>
                                    </p:anim>
                                  </p:childTnLst>
                                </p:cTn>
                              </p:par>
                            </p:childTnLst>
                          </p:cTn>
                        </p:par>
                        <p:par>
                          <p:cTn id="37" fill="hold">
                            <p:stCondLst>
                              <p:cond delay="5500"/>
                            </p:stCondLst>
                            <p:childTnLst>
                              <p:par>
                                <p:cTn id="38" presetID="32" presetClass="emph" presetSubtype="0" fill="hold" nodeType="afterEffect">
                                  <p:stCondLst>
                                    <p:cond delay="0"/>
                                  </p:stCondLst>
                                  <p:childTnLst>
                                    <p:animRot by="120000">
                                      <p:cBhvr>
                                        <p:cTn id="39" dur="100" fill="hold">
                                          <p:stCondLst>
                                            <p:cond delay="0"/>
                                          </p:stCondLst>
                                        </p:cTn>
                                        <p:tgtEl>
                                          <p:spTgt spid="10"/>
                                        </p:tgtEl>
                                        <p:attrNameLst>
                                          <p:attrName>r</p:attrName>
                                        </p:attrNameLst>
                                      </p:cBhvr>
                                    </p:animRot>
                                    <p:animRot by="-240000">
                                      <p:cBhvr>
                                        <p:cTn id="40" dur="200" fill="hold">
                                          <p:stCondLst>
                                            <p:cond delay="200"/>
                                          </p:stCondLst>
                                        </p:cTn>
                                        <p:tgtEl>
                                          <p:spTgt spid="10"/>
                                        </p:tgtEl>
                                        <p:attrNameLst>
                                          <p:attrName>r</p:attrName>
                                        </p:attrNameLst>
                                      </p:cBhvr>
                                    </p:animRot>
                                    <p:animRot by="240000">
                                      <p:cBhvr>
                                        <p:cTn id="41" dur="200" fill="hold">
                                          <p:stCondLst>
                                            <p:cond delay="400"/>
                                          </p:stCondLst>
                                        </p:cTn>
                                        <p:tgtEl>
                                          <p:spTgt spid="10"/>
                                        </p:tgtEl>
                                        <p:attrNameLst>
                                          <p:attrName>r</p:attrName>
                                        </p:attrNameLst>
                                      </p:cBhvr>
                                    </p:animRot>
                                    <p:animRot by="-240000">
                                      <p:cBhvr>
                                        <p:cTn id="42" dur="200" fill="hold">
                                          <p:stCondLst>
                                            <p:cond delay="600"/>
                                          </p:stCondLst>
                                        </p:cTn>
                                        <p:tgtEl>
                                          <p:spTgt spid="10"/>
                                        </p:tgtEl>
                                        <p:attrNameLst>
                                          <p:attrName>r</p:attrName>
                                        </p:attrNameLst>
                                      </p:cBhvr>
                                    </p:animRot>
                                    <p:animRot by="120000">
                                      <p:cBhvr>
                                        <p:cTn id="43"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6"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38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lumMod val="65000"/>
                    <a:lumOff val="35000"/>
                  </a:schemeClr>
                </a:solidFill>
              </a:defRPr>
            </a:lvl1pPr>
          </a:lstStyle>
          <a:p>
            <a:r>
              <a:rPr lang="en-US" dirty="0"/>
              <a:t>CLICK TO EDIT MASTER TITLE STYLE</a:t>
            </a:r>
          </a:p>
        </p:txBody>
      </p:sp>
    </p:spTree>
    <p:extLst>
      <p:ext uri="{BB962C8B-B14F-4D97-AF65-F5344CB8AC3E}">
        <p14:creationId xmlns:p14="http://schemas.microsoft.com/office/powerpoint/2010/main" val="283981225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05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148141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48173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678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301592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67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72224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118203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pic>
        <p:nvPicPr>
          <p:cNvPr id="4" name="Graphic 3">
            <a:extLst>
              <a:ext uri="{FF2B5EF4-FFF2-40B4-BE49-F238E27FC236}">
                <a16:creationId xmlns:a16="http://schemas.microsoft.com/office/drawing/2014/main" id="{49FFB01F-F9E6-4E27-9C2F-A168441CAC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5" name="TextBox 4">
            <a:extLst>
              <a:ext uri="{FF2B5EF4-FFF2-40B4-BE49-F238E27FC236}">
                <a16:creationId xmlns:a16="http://schemas.microsoft.com/office/drawing/2014/main" id="{5F79E8E8-A26C-487B-8AF6-374475F89F49}"/>
              </a:ext>
            </a:extLst>
          </p:cNvPr>
          <p:cNvSpPr txBox="1"/>
          <p:nvPr/>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13615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grpSp>
        <p:nvGrpSpPr>
          <p:cNvPr id="17" name="Group 16">
            <a:extLst>
              <a:ext uri="{FF2B5EF4-FFF2-40B4-BE49-F238E27FC236}">
                <a16:creationId xmlns:a16="http://schemas.microsoft.com/office/drawing/2014/main" id="{EF40A17B-E8DD-47D2-9AF8-3B045F6FFFA9}"/>
              </a:ext>
            </a:extLst>
          </p:cNvPr>
          <p:cNvGrpSpPr/>
          <p:nvPr/>
        </p:nvGrpSpPr>
        <p:grpSpPr>
          <a:xfrm>
            <a:off x="0" y="3429000"/>
            <a:ext cx="12192000" cy="3429000"/>
            <a:chOff x="0" y="3429000"/>
            <a:chExt cx="12192000" cy="3429000"/>
          </a:xfrm>
        </p:grpSpPr>
        <p:sp>
          <p:nvSpPr>
            <p:cNvPr id="18" name="Rectangle 17">
              <a:extLst>
                <a:ext uri="{FF2B5EF4-FFF2-40B4-BE49-F238E27FC236}">
                  <a16:creationId xmlns:a16="http://schemas.microsoft.com/office/drawing/2014/main" id="{8C2B525D-9C93-4BA9-9D71-C60BE66AEE58}"/>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6CEFB255-1B00-45FB-BF84-28A13000E4C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20" name="Group 19">
              <a:extLst>
                <a:ext uri="{FF2B5EF4-FFF2-40B4-BE49-F238E27FC236}">
                  <a16:creationId xmlns:a16="http://schemas.microsoft.com/office/drawing/2014/main" id="{C7613CC4-5C7C-4259-A850-7043580F18D2}"/>
                </a:ext>
              </a:extLst>
            </p:cNvPr>
            <p:cNvGrpSpPr/>
            <p:nvPr userDrawn="1"/>
          </p:nvGrpSpPr>
          <p:grpSpPr>
            <a:xfrm>
              <a:off x="11631000" y="6264000"/>
              <a:ext cx="225000" cy="225000"/>
              <a:chOff x="1776000" y="1269000"/>
              <a:chExt cx="1530000" cy="1530000"/>
            </a:xfrm>
          </p:grpSpPr>
          <p:sp>
            <p:nvSpPr>
              <p:cNvPr id="21" name="Rectangle 20">
                <a:extLst>
                  <a:ext uri="{FF2B5EF4-FFF2-40B4-BE49-F238E27FC236}">
                    <a16:creationId xmlns:a16="http://schemas.microsoft.com/office/drawing/2014/main" id="{D78D31AC-FC8B-4695-A8AD-79339AD818BB}"/>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C5B762B-1858-4224-BDA5-DB5013AE0E6F}"/>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A109577-116B-4304-AA0A-7B62E25192A9}"/>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29D3DF0-B2B2-411C-9041-1C2CA9433993}"/>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Subtitle 2">
            <a:extLst>
              <a:ext uri="{FF2B5EF4-FFF2-40B4-BE49-F238E27FC236}">
                <a16:creationId xmlns:a16="http://schemas.microsoft.com/office/drawing/2014/main" id="{3736BE13-527B-4A8D-AAFD-4C71D8B888E6}"/>
              </a:ext>
            </a:extLst>
          </p:cNvPr>
          <p:cNvSpPr txBox="1">
            <a:spLocks/>
          </p:cNvSpPr>
          <p:nvPr/>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26" name="Subtitle 2">
            <a:extLst>
              <a:ext uri="{FF2B5EF4-FFF2-40B4-BE49-F238E27FC236}">
                <a16:creationId xmlns:a16="http://schemas.microsoft.com/office/drawing/2014/main" id="{6769DF17-5A6F-4C1B-9C3B-8BE7F4DA00D6}"/>
              </a:ext>
            </a:extLst>
          </p:cNvPr>
          <p:cNvSpPr txBox="1">
            <a:spLocks/>
          </p:cNvSpPr>
          <p:nvPr/>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27" name="Subtitle 2">
            <a:extLst>
              <a:ext uri="{FF2B5EF4-FFF2-40B4-BE49-F238E27FC236}">
                <a16:creationId xmlns:a16="http://schemas.microsoft.com/office/drawing/2014/main" id="{D7A01163-3203-4D55-A634-2AE10BC07C21}"/>
              </a:ext>
            </a:extLst>
          </p:cNvPr>
          <p:cNvSpPr txBox="1">
            <a:spLocks/>
          </p:cNvSpPr>
          <p:nvPr/>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Tree>
    <p:extLst>
      <p:ext uri="{BB962C8B-B14F-4D97-AF65-F5344CB8AC3E}">
        <p14:creationId xmlns:p14="http://schemas.microsoft.com/office/powerpoint/2010/main" val="39421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par>
                          <p:cTn id="32" fill="hold">
                            <p:stCondLst>
                              <p:cond delay="2750"/>
                            </p:stCondLst>
                            <p:childTnLst>
                              <p:par>
                                <p:cTn id="33" presetID="47"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anim calcmode="lin" valueType="num">
                                      <p:cBhvr>
                                        <p:cTn id="36" dur="500" fill="hold"/>
                                        <p:tgtEl>
                                          <p:spTgt spid="26"/>
                                        </p:tgtEl>
                                        <p:attrNameLst>
                                          <p:attrName>ppt_x</p:attrName>
                                        </p:attrNameLst>
                                      </p:cBhvr>
                                      <p:tavLst>
                                        <p:tav tm="0">
                                          <p:val>
                                            <p:strVal val="#ppt_x"/>
                                          </p:val>
                                        </p:tav>
                                        <p:tav tm="100000">
                                          <p:val>
                                            <p:strVal val="#ppt_x"/>
                                          </p:val>
                                        </p:tav>
                                      </p:tavLst>
                                    </p:anim>
                                    <p:anim calcmode="lin" valueType="num">
                                      <p:cBhvr>
                                        <p:cTn id="37" dur="500" fill="hold"/>
                                        <p:tgtEl>
                                          <p:spTgt spid="26"/>
                                        </p:tgtEl>
                                        <p:attrNameLst>
                                          <p:attrName>ppt_y</p:attrName>
                                        </p:attrNameLst>
                                      </p:cBhvr>
                                      <p:tavLst>
                                        <p:tav tm="0">
                                          <p:val>
                                            <p:strVal val="#ppt_y-.1"/>
                                          </p:val>
                                        </p:tav>
                                        <p:tav tm="100000">
                                          <p:val>
                                            <p:strVal val="#ppt_y"/>
                                          </p:val>
                                        </p:tav>
                                      </p:tavLst>
                                    </p:anim>
                                  </p:childTnLst>
                                </p:cTn>
                              </p:par>
                            </p:childTnLst>
                          </p:cTn>
                        </p:par>
                        <p:par>
                          <p:cTn id="38" fill="hold">
                            <p:stCondLst>
                              <p:cond delay="325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2" presetClass="entr" presetSubtype="4" decel="100000" fill="hold" nodeType="withEffect">
                                  <p:stCondLst>
                                    <p:cond delay="10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1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P spid="25" grpId="0"/>
      <p:bldP spid="26" grpId="0"/>
      <p:bldP spid="2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Rectangle 1"/>
          <p:cNvSpPr/>
          <p:nvPr userDrawn="1"/>
        </p:nvSpPr>
        <p:spPr bwMode="auto">
          <a:xfrm>
            <a:off x="438539" y="6391469"/>
            <a:ext cx="2202024" cy="270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098415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01717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370362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223431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13930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Left Text Open Right">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07CCA451-87B3-4379-BE12-A523A542F462}"/>
              </a:ext>
            </a:extLst>
          </p:cNvPr>
          <p:cNvSpPr>
            <a:spLocks noGrp="1"/>
          </p:cNvSpPr>
          <p:nvPr>
            <p:ph type="body" sz="quarter" idx="10" hasCustomPrompt="1"/>
          </p:nvPr>
        </p:nvSpPr>
        <p:spPr>
          <a:xfrm>
            <a:off x="953716" y="2"/>
            <a:ext cx="3120585" cy="572559"/>
          </a:xfrm>
        </p:spPr>
        <p:txBody>
          <a:bodyPr anchor="ctr">
            <a:normAutofit/>
          </a:bodyPr>
          <a:lstStyle>
            <a:lvl1pPr>
              <a:defRPr lang="en-US" sz="600" b="1" i="0" kern="1200" cap="all" spc="200" baseline="0" dirty="0">
                <a:solidFill>
                  <a:schemeClr val="tx1">
                    <a:lumMod val="75000"/>
                  </a:schemeClr>
                </a:solidFill>
                <a:latin typeface="Segoe UI" panose="020B0502040204020203" pitchFamily="34" charset="0"/>
                <a:ea typeface="+mn-ea"/>
                <a:cs typeface="+mn-cs"/>
              </a:defRPr>
            </a:lvl1pPr>
          </a:lstStyle>
          <a:p>
            <a:pPr lvl="0"/>
            <a:r>
              <a:rPr lang="en-US"/>
              <a:t>Section title</a:t>
            </a:r>
          </a:p>
        </p:txBody>
      </p:sp>
      <p:sp>
        <p:nvSpPr>
          <p:cNvPr id="14" name="Text Placeholder 2">
            <a:extLst>
              <a:ext uri="{FF2B5EF4-FFF2-40B4-BE49-F238E27FC236}">
                <a16:creationId xmlns:a16="http://schemas.microsoft.com/office/drawing/2014/main" id="{5C643B8C-4E5D-4008-A0CF-DF9AD2384109}"/>
              </a:ext>
            </a:extLst>
          </p:cNvPr>
          <p:cNvSpPr>
            <a:spLocks noGrp="1"/>
          </p:cNvSpPr>
          <p:nvPr>
            <p:ph type="body" sz="quarter" idx="12"/>
          </p:nvPr>
        </p:nvSpPr>
        <p:spPr>
          <a:xfrm>
            <a:off x="949658" y="1529934"/>
            <a:ext cx="3346642" cy="4755509"/>
          </a:xfrm>
        </p:spPr>
        <p:txBody>
          <a:bodyPr numCol="1" spcCol="762000">
            <a:noAutofit/>
          </a:bodyPr>
          <a:lstStyle>
            <a:lvl1pPr>
              <a:defRPr/>
            </a:lvl1pPr>
            <a:lvl2pPr>
              <a:defRPr lang="en-US" dirty="0" smtClean="0"/>
            </a:lvl2pPr>
            <a:lvl3pPr marL="112195" indent="-112195">
              <a:spcAft>
                <a:spcPts val="800"/>
              </a:spcAft>
              <a:buFont typeface="Arial" panose="020B0604020202020204" pitchFamily="34" charset="0"/>
              <a:buChar char="•"/>
              <a:defRPr/>
            </a:lvl3pPr>
            <a:lvl4pPr>
              <a:defRPr lang="en-US" sz="1000" b="1" kern="1200" spc="0" baseline="0" dirty="0" smtClean="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stStyle>
          <a:p>
            <a:pPr marL="0" marR="0" lvl="0" indent="0" algn="l" defTabSz="932883" rtl="0" eaLnBrk="1" fontAlgn="auto" latinLnBrk="0" hangingPunct="1">
              <a:lnSpc>
                <a:spcPct val="110000"/>
              </a:lnSpc>
              <a:spcBef>
                <a:spcPts val="0"/>
              </a:spcBef>
              <a:spcAft>
                <a:spcPts val="400"/>
              </a:spcAft>
              <a:buClrTx/>
              <a:buSzPct val="90000"/>
              <a:buFont typeface="Wingdings" panose="05000000000000000000" pitchFamily="2" charset="2"/>
              <a:buNone/>
              <a:tabLst/>
            </a:pPr>
            <a:r>
              <a:rPr lang="en-US"/>
              <a:t>Edit Master text styles</a:t>
            </a:r>
          </a:p>
          <a:p>
            <a:pPr marL="0" marR="0" lvl="1" indent="0" algn="l" defTabSz="932883" rtl="0" eaLnBrk="1" fontAlgn="auto" latinLnBrk="0" hangingPunct="1">
              <a:lnSpc>
                <a:spcPct val="110000"/>
              </a:lnSpc>
              <a:spcBef>
                <a:spcPts val="0"/>
              </a:spcBef>
              <a:spcAft>
                <a:spcPts val="400"/>
              </a:spcAft>
              <a:buClrTx/>
              <a:buSzPct val="90000"/>
              <a:buFont typeface="Wingdings" panose="05000000000000000000" pitchFamily="2" charset="2"/>
              <a:buNone/>
              <a:tabLst/>
            </a:pPr>
            <a:r>
              <a:rPr lang="en-US"/>
              <a:t>Second level</a:t>
            </a:r>
          </a:p>
          <a:p>
            <a:pPr marL="0" marR="0" lvl="2" indent="0" algn="l" defTabSz="932883" rtl="0" eaLnBrk="1" fontAlgn="auto" latinLnBrk="0" hangingPunct="1">
              <a:lnSpc>
                <a:spcPct val="110000"/>
              </a:lnSpc>
              <a:spcBef>
                <a:spcPts val="0"/>
              </a:spcBef>
              <a:spcAft>
                <a:spcPts val="400"/>
              </a:spcAft>
              <a:buClrTx/>
              <a:buSzPct val="90000"/>
              <a:buFont typeface="Wingdings" panose="05000000000000000000" pitchFamily="2" charset="2"/>
              <a:buNone/>
              <a:tabLst/>
            </a:pPr>
            <a:r>
              <a:rPr lang="en-US"/>
              <a:t>Third level</a:t>
            </a:r>
          </a:p>
        </p:txBody>
      </p:sp>
      <p:sp>
        <p:nvSpPr>
          <p:cNvPr id="5" name="Text Placeholder 5">
            <a:extLst>
              <a:ext uri="{FF2B5EF4-FFF2-40B4-BE49-F238E27FC236}">
                <a16:creationId xmlns:a16="http://schemas.microsoft.com/office/drawing/2014/main" id="{2923535A-38D8-4FF6-8984-CB3E7778D9E9}"/>
              </a:ext>
            </a:extLst>
          </p:cNvPr>
          <p:cNvSpPr>
            <a:spLocks noGrp="1"/>
          </p:cNvSpPr>
          <p:nvPr>
            <p:ph type="body" sz="quarter" idx="11" hasCustomPrompt="1"/>
          </p:nvPr>
        </p:nvSpPr>
        <p:spPr>
          <a:xfrm>
            <a:off x="935428" y="486841"/>
            <a:ext cx="3331773" cy="1043093"/>
          </a:xfrm>
        </p:spPr>
        <p:txBody>
          <a:bodyPr tIns="0" bIns="0">
            <a:noAutofit/>
          </a:bodyPr>
          <a:lstStyle>
            <a:lvl1pPr>
              <a:defRPr lang="en-US" sz="2400" b="1" i="0" kern="1200" cap="none" spc="0" baseline="0" dirty="0">
                <a:solidFill>
                  <a:schemeClr val="tx1">
                    <a:lumMod val="75000"/>
                  </a:schemeClr>
                </a:solidFill>
                <a:latin typeface="Segoe UI" panose="020B0502040204020203" pitchFamily="34" charset="0"/>
                <a:ea typeface="+mn-ea"/>
                <a:cs typeface="+mn-cs"/>
              </a:defRPr>
            </a:lvl1pPr>
          </a:lstStyle>
          <a:p>
            <a:pPr lvl="0"/>
            <a:r>
              <a:rPr lang="en-US"/>
              <a:t>Page title</a:t>
            </a:r>
          </a:p>
        </p:txBody>
      </p:sp>
    </p:spTree>
    <p:extLst>
      <p:ext uri="{BB962C8B-B14F-4D97-AF65-F5344CB8AC3E}">
        <p14:creationId xmlns:p14="http://schemas.microsoft.com/office/powerpoint/2010/main" val="44642987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200270" cy="899665"/>
          </a:xfrm>
        </p:spPr>
        <p:txBody>
          <a:bodyPr/>
          <a:lstStyle/>
          <a:p>
            <a:r>
              <a:rPr lang="en-US"/>
              <a:t>Click to edit Master title</a:t>
            </a:r>
          </a:p>
        </p:txBody>
      </p:sp>
      <p:sp>
        <p:nvSpPr>
          <p:cNvPr id="6" name="Text Placeholder 5"/>
          <p:cNvSpPr>
            <a:spLocks noGrp="1"/>
          </p:cNvSpPr>
          <p:nvPr>
            <p:ph type="body" sz="quarter" idx="10"/>
          </p:nvPr>
        </p:nvSpPr>
        <p:spPr>
          <a:xfrm>
            <a:off x="269240" y="1187621"/>
            <a:ext cx="5109309" cy="282983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55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1" y="289512"/>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4" y="1860034"/>
            <a:ext cx="6723122" cy="1514132"/>
          </a:xfrm>
        </p:spPr>
        <p:txBody>
          <a:bodyPr/>
          <a:lstStyle>
            <a:lvl1pPr>
              <a:defRPr lang="en-US" sz="3528" kern="1200" spc="0" baseline="0" dirty="0" smtClean="0">
                <a:solidFill>
                  <a:schemeClr val="tx1"/>
                </a:solidFill>
                <a:latin typeface="+mj-lt"/>
                <a:ea typeface="+mn-ea"/>
                <a:cs typeface="+mn-cs"/>
              </a:defRPr>
            </a:lvl1pPr>
          </a:lstStyle>
          <a:p>
            <a:pPr marL="224054" marR="0" lvl="0" indent="-224054" algn="l" defTabSz="914192" rtl="0" eaLnBrk="1" fontAlgn="auto" latinLnBrk="0" hangingPunct="1">
              <a:lnSpc>
                <a:spcPct val="90000"/>
              </a:lnSpc>
              <a:spcBef>
                <a:spcPct val="20000"/>
              </a:spcBef>
              <a:spcAft>
                <a:spcPts val="0"/>
              </a:spcAft>
              <a:buClrTx/>
              <a:buSzPct val="90000"/>
              <a:tabLst/>
            </a:pPr>
            <a:r>
              <a:rPr lang="en-US"/>
              <a:t>Edit Master text styles</a:t>
            </a:r>
          </a:p>
          <a:p>
            <a:pPr marL="224054" marR="0" lvl="1" indent="-224054" algn="l" defTabSz="914192" rtl="0" eaLnBrk="1" fontAlgn="auto" latinLnBrk="0" hangingPunct="1">
              <a:lnSpc>
                <a:spcPct val="90000"/>
              </a:lnSpc>
              <a:spcBef>
                <a:spcPct val="20000"/>
              </a:spcBef>
              <a:spcAft>
                <a:spcPts val="0"/>
              </a:spcAft>
              <a:buClrTx/>
              <a:buSzPct val="90000"/>
              <a:tabLst/>
            </a:pPr>
            <a:r>
              <a:rPr lang="en-US"/>
              <a:t>Second level</a:t>
            </a:r>
          </a:p>
          <a:p>
            <a:pPr marL="224054" marR="0" lvl="2" indent="-224054" algn="l" defTabSz="914192" rtl="0" eaLnBrk="1" fontAlgn="auto" latinLnBrk="0" hangingPunct="1">
              <a:lnSpc>
                <a:spcPct val="90000"/>
              </a:lnSpc>
              <a:spcBef>
                <a:spcPct val="20000"/>
              </a:spcBef>
              <a:spcAft>
                <a:spcPts val="0"/>
              </a:spcAft>
              <a:buClrTx/>
              <a:buSzPct val="90000"/>
              <a:tabLst/>
            </a:pPr>
            <a:r>
              <a:rPr lang="en-US"/>
              <a:t>Third level</a:t>
            </a:r>
          </a:p>
          <a:p>
            <a:pPr marL="224054" marR="0" lvl="3" indent="-224054" algn="l" defTabSz="914192" rtl="0" eaLnBrk="1" fontAlgn="auto" latinLnBrk="0" hangingPunct="1">
              <a:lnSpc>
                <a:spcPct val="90000"/>
              </a:lnSpc>
              <a:spcBef>
                <a:spcPct val="20000"/>
              </a:spcBef>
              <a:spcAft>
                <a:spcPts val="0"/>
              </a:spcAft>
              <a:buClrTx/>
              <a:buSzPct val="90000"/>
              <a:tabLst/>
            </a:pPr>
            <a:r>
              <a:rPr lang="en-US"/>
              <a:t>Fourth level</a:t>
            </a:r>
          </a:p>
          <a:p>
            <a:pPr marL="224054" marR="0" lvl="4" indent="-224054" algn="l" defTabSz="91419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47541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grpSp>
        <p:nvGrpSpPr>
          <p:cNvPr id="23" name="Group 21">
            <a:extLst>
              <a:ext uri="{FF2B5EF4-FFF2-40B4-BE49-F238E27FC236}">
                <a16:creationId xmlns:a16="http://schemas.microsoft.com/office/drawing/2014/main" id="{CCA3297E-0F93-4552-85D2-88342B4B6234}"/>
              </a:ext>
            </a:extLst>
          </p:cNvPr>
          <p:cNvGrpSpPr>
            <a:grpSpLocks noChangeAspect="1"/>
          </p:cNvGrpSpPr>
          <p:nvPr/>
        </p:nvGrpSpPr>
        <p:grpSpPr bwMode="auto">
          <a:xfrm>
            <a:off x="584200" y="585789"/>
            <a:ext cx="2032492" cy="292608"/>
            <a:chOff x="428" y="664"/>
            <a:chExt cx="4126" cy="594"/>
          </a:xfrm>
        </p:grpSpPr>
        <p:sp>
          <p:nvSpPr>
            <p:cNvPr id="24" name="Freeform 22">
              <a:extLst>
                <a:ext uri="{FF2B5EF4-FFF2-40B4-BE49-F238E27FC236}">
                  <a16:creationId xmlns:a16="http://schemas.microsoft.com/office/drawing/2014/main" id="{E6AC06CD-6E57-4912-AF59-31B0BC18B27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5" name="Freeform 23">
              <a:extLst>
                <a:ext uri="{FF2B5EF4-FFF2-40B4-BE49-F238E27FC236}">
                  <a16:creationId xmlns:a16="http://schemas.microsoft.com/office/drawing/2014/main" id="{1FB6540D-FE4E-4D51-BF2D-3A6D666316DE}"/>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6" name="Freeform 24">
              <a:extLst>
                <a:ext uri="{FF2B5EF4-FFF2-40B4-BE49-F238E27FC236}">
                  <a16:creationId xmlns:a16="http://schemas.microsoft.com/office/drawing/2014/main" id="{B1B507C2-89A8-49E0-8A1C-0CC243D2C78D}"/>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7" name="Freeform 25">
              <a:extLst>
                <a:ext uri="{FF2B5EF4-FFF2-40B4-BE49-F238E27FC236}">
                  <a16:creationId xmlns:a16="http://schemas.microsoft.com/office/drawing/2014/main" id="{4A273316-480D-4672-8FD3-B0EAE47D0344}"/>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8" name="Freeform 26">
              <a:extLst>
                <a:ext uri="{FF2B5EF4-FFF2-40B4-BE49-F238E27FC236}">
                  <a16:creationId xmlns:a16="http://schemas.microsoft.com/office/drawing/2014/main" id="{BC01E698-A488-4CD3-BE95-559AF05EDCE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9" name="Freeform 27">
              <a:extLst>
                <a:ext uri="{FF2B5EF4-FFF2-40B4-BE49-F238E27FC236}">
                  <a16:creationId xmlns:a16="http://schemas.microsoft.com/office/drawing/2014/main" id="{8D29D99E-BE67-46FF-A12E-57E492AB24C9}"/>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0" name="Rectangle 28">
              <a:extLst>
                <a:ext uri="{FF2B5EF4-FFF2-40B4-BE49-F238E27FC236}">
                  <a16:creationId xmlns:a16="http://schemas.microsoft.com/office/drawing/2014/main" id="{C047E6FE-0851-4A74-BB82-39DC9536D7D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1" name="Rectangle 29">
              <a:extLst>
                <a:ext uri="{FF2B5EF4-FFF2-40B4-BE49-F238E27FC236}">
                  <a16:creationId xmlns:a16="http://schemas.microsoft.com/office/drawing/2014/main" id="{A9F0FCC2-A6AF-4E64-9AAD-15648F0B03D2}"/>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2" name="Rectangle 30">
              <a:extLst>
                <a:ext uri="{FF2B5EF4-FFF2-40B4-BE49-F238E27FC236}">
                  <a16:creationId xmlns:a16="http://schemas.microsoft.com/office/drawing/2014/main" id="{FF8AD342-8B06-4AED-BF1A-DD28019D5D2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3" name="Rectangle 31">
              <a:extLst>
                <a:ext uri="{FF2B5EF4-FFF2-40B4-BE49-F238E27FC236}">
                  <a16:creationId xmlns:a16="http://schemas.microsoft.com/office/drawing/2014/main" id="{909D87EE-128C-4423-9986-EC7841A295DD}"/>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4" name="Rectangle 32">
              <a:extLst>
                <a:ext uri="{FF2B5EF4-FFF2-40B4-BE49-F238E27FC236}">
                  <a16:creationId xmlns:a16="http://schemas.microsoft.com/office/drawing/2014/main" id="{19FC077F-C29E-4870-BF84-A659C7E6594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5" name="Rectangle 33">
              <a:extLst>
                <a:ext uri="{FF2B5EF4-FFF2-40B4-BE49-F238E27FC236}">
                  <a16:creationId xmlns:a16="http://schemas.microsoft.com/office/drawing/2014/main" id="{BAEBC02B-1605-4320-9E8E-70C40B044D9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6" name="Rectangle 34">
              <a:extLst>
                <a:ext uri="{FF2B5EF4-FFF2-40B4-BE49-F238E27FC236}">
                  <a16:creationId xmlns:a16="http://schemas.microsoft.com/office/drawing/2014/main" id="{1C79244D-F756-426B-9D02-97EC9389FAA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7" name="Rectangle 35">
              <a:extLst>
                <a:ext uri="{FF2B5EF4-FFF2-40B4-BE49-F238E27FC236}">
                  <a16:creationId xmlns:a16="http://schemas.microsoft.com/office/drawing/2014/main" id="{4DCEECFC-2A95-409B-A3F2-801CEF6CED9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grpSp>
      <p:pic>
        <p:nvPicPr>
          <p:cNvPr id="4" name="Picture 3" descr="A view of a city at night&#10;&#10;Description generated with very high confidence">
            <a:extLst>
              <a:ext uri="{FF2B5EF4-FFF2-40B4-BE49-F238E27FC236}">
                <a16:creationId xmlns:a16="http://schemas.microsoft.com/office/drawing/2014/main" id="{91584ADE-CAA1-4A12-A886-458F8DAB07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300005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8803708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58910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200270" cy="899665"/>
          </a:xfrm>
        </p:spPr>
        <p:txBody>
          <a:bodyPr/>
          <a:lstStyle/>
          <a:p>
            <a:r>
              <a:rPr lang="en-US"/>
              <a:t>Click to edit Master title</a:t>
            </a:r>
          </a:p>
        </p:txBody>
      </p:sp>
      <p:sp>
        <p:nvSpPr>
          <p:cNvPr id="6" name="Text Placeholder 5"/>
          <p:cNvSpPr>
            <a:spLocks noGrp="1"/>
          </p:cNvSpPr>
          <p:nvPr>
            <p:ph type="body" sz="quarter" idx="10"/>
          </p:nvPr>
        </p:nvSpPr>
        <p:spPr>
          <a:xfrm>
            <a:off x="269240" y="1187621"/>
            <a:ext cx="5109309" cy="282983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905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78F42EF5-1D73-4C71-8E1E-D885C20DBFE0}"/>
              </a:ext>
            </a:extLst>
          </p:cNvPr>
          <p:cNvSpPr>
            <a:spLocks noGrp="1"/>
          </p:cNvSpPr>
          <p:nvPr>
            <p:ph type="body" sz="quarter" idx="10"/>
          </p:nvPr>
        </p:nvSpPr>
        <p:spPr>
          <a:xfrm>
            <a:off x="588263" y="4380293"/>
            <a:ext cx="11018520" cy="1642630"/>
          </a:xfrm>
        </p:spPr>
        <p:txBody>
          <a:bodyPr/>
          <a:lstStyle>
            <a:lvl2pPr>
              <a:defRPr sz="1961"/>
            </a:lvl2pPr>
            <a:lvl3pPr>
              <a:defRPr sz="1765"/>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740687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48349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9600768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48987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9_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87A216-3FDC-4CF2-A69D-974CCD592A1D}"/>
              </a:ext>
            </a:extLst>
          </p:cNvPr>
          <p:cNvSpPr>
            <a:spLocks noGrp="1"/>
          </p:cNvSpPr>
          <p:nvPr>
            <p:ph type="body" sz="quarter" idx="12"/>
          </p:nvPr>
        </p:nvSpPr>
        <p:spPr>
          <a:xfrm>
            <a:off x="588263" y="1538627"/>
            <a:ext cx="5307049" cy="1575989"/>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6772AF1-38AD-453F-A302-7AE25EC41682}"/>
              </a:ext>
            </a:extLst>
          </p:cNvPr>
          <p:cNvSpPr>
            <a:spLocks noGrp="1"/>
          </p:cNvSpPr>
          <p:nvPr>
            <p:ph type="title"/>
          </p:nvPr>
        </p:nvSpPr>
        <p:spPr>
          <a:xfrm>
            <a:off x="588264" y="457200"/>
            <a:ext cx="3999322" cy="553998"/>
          </a:xfrm>
        </p:spPr>
        <p:txBody>
          <a:bodyPr/>
          <a:lstStyle/>
          <a:p>
            <a:r>
              <a:rPr lang="en-US" dirty="0"/>
              <a:t>Click to edit Master</a:t>
            </a:r>
          </a:p>
        </p:txBody>
      </p:sp>
    </p:spTree>
    <p:extLst>
      <p:ext uri="{BB962C8B-B14F-4D97-AF65-F5344CB8AC3E}">
        <p14:creationId xmlns:p14="http://schemas.microsoft.com/office/powerpoint/2010/main" val="234155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87A216-3FDC-4CF2-A69D-974CCD592A1D}"/>
              </a:ext>
            </a:extLst>
          </p:cNvPr>
          <p:cNvSpPr>
            <a:spLocks noGrp="1"/>
          </p:cNvSpPr>
          <p:nvPr>
            <p:ph type="body" sz="quarter" idx="12"/>
          </p:nvPr>
        </p:nvSpPr>
        <p:spPr>
          <a:xfrm>
            <a:off x="4841354" y="2023821"/>
            <a:ext cx="6604555" cy="1575989"/>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279CBF45-F234-463F-A117-A516359AEF50}"/>
              </a:ext>
            </a:extLst>
          </p:cNvPr>
          <p:cNvSpPr>
            <a:spLocks noGrp="1"/>
          </p:cNvSpPr>
          <p:nvPr>
            <p:ph type="title"/>
          </p:nvPr>
        </p:nvSpPr>
        <p:spPr>
          <a:xfrm>
            <a:off x="4841354" y="1382021"/>
            <a:ext cx="6765429" cy="482831"/>
          </a:xfrm>
        </p:spPr>
        <p:txBody>
          <a:bodyPr/>
          <a:lstStyle>
            <a:lvl1pPr>
              <a:defRPr sz="3137"/>
            </a:lvl1pPr>
          </a:lstStyle>
          <a:p>
            <a:r>
              <a:rPr lang="en-US" dirty="0"/>
              <a:t>Click to edit Master title style</a:t>
            </a:r>
          </a:p>
        </p:txBody>
      </p:sp>
      <p:sp>
        <p:nvSpPr>
          <p:cNvPr id="8" name="Text Placeholder 7">
            <a:extLst>
              <a:ext uri="{FF2B5EF4-FFF2-40B4-BE49-F238E27FC236}">
                <a16:creationId xmlns:a16="http://schemas.microsoft.com/office/drawing/2014/main" id="{F1C9C3F8-8268-4D09-97A0-A0E406445A52}"/>
              </a:ext>
            </a:extLst>
          </p:cNvPr>
          <p:cNvSpPr>
            <a:spLocks noGrp="1"/>
          </p:cNvSpPr>
          <p:nvPr>
            <p:ph type="body" sz="quarter" idx="13"/>
          </p:nvPr>
        </p:nvSpPr>
        <p:spPr>
          <a:xfrm>
            <a:off x="317484" y="4352013"/>
            <a:ext cx="2964588" cy="2187826"/>
          </a:xfrm>
        </p:spPr>
        <p:txBody>
          <a:bodyPr/>
          <a:lstStyle>
            <a:lvl1pPr>
              <a:defRPr sz="2745" b="0">
                <a:solidFill>
                  <a:schemeClr val="bg1"/>
                </a:solidFill>
              </a:defRPr>
            </a:lvl1pPr>
            <a:lvl2pPr>
              <a:defRPr sz="1961">
                <a:solidFill>
                  <a:schemeClr val="bg1"/>
                </a:solidFill>
              </a:defRPr>
            </a:lvl2pPr>
            <a:lvl3pPr>
              <a:defRPr sz="1765">
                <a:solidFill>
                  <a:schemeClr val="bg1"/>
                </a:solidFill>
              </a:defRPr>
            </a:lvl3pPr>
            <a:lvl4pPr>
              <a:defRPr sz="1568">
                <a:solidFill>
                  <a:schemeClr val="bg1"/>
                </a:solidFill>
              </a:defRPr>
            </a:lvl4pPr>
            <a:lvl5pPr>
              <a:defRPr sz="1568">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133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171DE0E-F150-4953-A5A4-2A950E400937}"/>
              </a:ext>
            </a:extLst>
          </p:cNvPr>
          <p:cNvSpPr>
            <a:spLocks noGrp="1"/>
          </p:cNvSpPr>
          <p:nvPr>
            <p:ph type="pic" sz="quarter" idx="11"/>
          </p:nvPr>
        </p:nvSpPr>
        <p:spPr>
          <a:xfrm>
            <a:off x="0" y="0"/>
            <a:ext cx="5867508" cy="362087"/>
          </a:xfrm>
        </p:spPr>
        <p:txBody>
          <a:bodyPr/>
          <a:lstStyle/>
          <a:p>
            <a:endParaRPr lang="en-US"/>
          </a:p>
        </p:txBody>
      </p:sp>
      <p:sp>
        <p:nvSpPr>
          <p:cNvPr id="3" name="Title 2">
            <a:extLst>
              <a:ext uri="{FF2B5EF4-FFF2-40B4-BE49-F238E27FC236}">
                <a16:creationId xmlns:a16="http://schemas.microsoft.com/office/drawing/2014/main" id="{D7A7EB03-EA3B-4217-B9BB-F2AFA27B59CC}"/>
              </a:ext>
            </a:extLst>
          </p:cNvPr>
          <p:cNvSpPr>
            <a:spLocks noGrp="1"/>
          </p:cNvSpPr>
          <p:nvPr>
            <p:ph type="title"/>
          </p:nvPr>
        </p:nvSpPr>
        <p:spPr>
          <a:xfrm>
            <a:off x="340188" y="4558254"/>
            <a:ext cx="3843767" cy="724246"/>
          </a:xfrm>
        </p:spPr>
        <p:txBody>
          <a:bodyPr anchor="ctr"/>
          <a:lstStyle>
            <a:lvl1pPr algn="l">
              <a:defRPr sz="4705">
                <a:solidFill>
                  <a:schemeClr val="bg1"/>
                </a:solidFill>
                <a:latin typeface="+mn-lt"/>
              </a:defRPr>
            </a:lvl1pPr>
          </a:lstStyle>
          <a:p>
            <a:r>
              <a:rPr lang="en-US" dirty="0"/>
              <a:t>Click to edit</a:t>
            </a:r>
          </a:p>
        </p:txBody>
      </p:sp>
    </p:spTree>
    <p:extLst>
      <p:ext uri="{BB962C8B-B14F-4D97-AF65-F5344CB8AC3E}">
        <p14:creationId xmlns:p14="http://schemas.microsoft.com/office/powerpoint/2010/main" val="27223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 &amp; Non-bulleted te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171DE0E-F150-4953-A5A4-2A950E400937}"/>
              </a:ext>
            </a:extLst>
          </p:cNvPr>
          <p:cNvSpPr>
            <a:spLocks noGrp="1"/>
          </p:cNvSpPr>
          <p:nvPr>
            <p:ph type="pic" sz="quarter" idx="11"/>
          </p:nvPr>
        </p:nvSpPr>
        <p:spPr>
          <a:xfrm>
            <a:off x="1" y="0"/>
            <a:ext cx="4262687" cy="362087"/>
          </a:xfrm>
        </p:spPr>
        <p:txBody>
          <a:bodyPr/>
          <a:lstStyle/>
          <a:p>
            <a:endParaRPr lang="en-US"/>
          </a:p>
        </p:txBody>
      </p:sp>
      <p:sp>
        <p:nvSpPr>
          <p:cNvPr id="4" name="Text Placeholder 3"/>
          <p:cNvSpPr>
            <a:spLocks noGrp="1"/>
          </p:cNvSpPr>
          <p:nvPr>
            <p:ph type="body" sz="quarter" idx="10"/>
          </p:nvPr>
        </p:nvSpPr>
        <p:spPr>
          <a:xfrm>
            <a:off x="4608678" y="470067"/>
            <a:ext cx="6665589" cy="1463580"/>
          </a:xfrm>
        </p:spPr>
        <p:txBody>
          <a:bodyPr wrap="square" anchor="t">
            <a:spAutoFit/>
          </a:bodyPr>
          <a:lstStyle>
            <a:lvl1pPr marL="0" indent="0">
              <a:spcBef>
                <a:spcPts val="1765"/>
              </a:spcBef>
              <a:buNone/>
              <a:defRPr lang="en-US" sz="1961" b="1" kern="1200" cap="none" spc="-50" baseline="0" dirty="0">
                <a:ln w="3175">
                  <a:noFill/>
                </a:ln>
                <a:gradFill>
                  <a:gsLst>
                    <a:gs pos="1250">
                      <a:schemeClr val="tx1"/>
                    </a:gs>
                    <a:gs pos="100000">
                      <a:schemeClr val="tx1"/>
                    </a:gs>
                  </a:gsLst>
                  <a:lin ang="5400000" scaled="0"/>
                </a:gradFill>
                <a:effectLst/>
                <a:latin typeface="Segoe UI" panose="020B0502040204020203" pitchFamily="34" charset="0"/>
                <a:ea typeface="+mn-ea"/>
                <a:cs typeface="Segoe UI" pitchFamily="34" charset="0"/>
              </a:defRPr>
            </a:lvl1pPr>
            <a:lvl2pPr marL="0" indent="0">
              <a:buNone/>
              <a:defRPr sz="1568">
                <a:latin typeface="Segoe UI" panose="020B0502040204020203" pitchFamily="34" charset="0"/>
                <a:cs typeface="Segoe UI" panose="020B0502040204020203" pitchFamily="34" charset="0"/>
              </a:defRPr>
            </a:lvl2pPr>
            <a:lvl3pPr marL="0" indent="0">
              <a:buNone/>
              <a:defRPr sz="1372">
                <a:latin typeface="Segoe UI" panose="020B0502040204020203" pitchFamily="34" charset="0"/>
                <a:cs typeface="Segoe UI" panose="020B0502040204020203" pitchFamily="34" charset="0"/>
              </a:defRPr>
            </a:lvl3pPr>
            <a:lvl4pPr marL="0" indent="0">
              <a:buNone/>
              <a:defRPr sz="1372">
                <a:latin typeface="Segoe UI" panose="020B0502040204020203" pitchFamily="34" charset="0"/>
                <a:cs typeface="Segoe UI" panose="020B0502040204020203" pitchFamily="34" charset="0"/>
              </a:defRPr>
            </a:lvl4pPr>
            <a:lvl5pPr marL="0" indent="0">
              <a:buNone/>
              <a:defRPr sz="1372">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D7A7EB03-EA3B-4217-B9BB-F2AFA27B59CC}"/>
              </a:ext>
            </a:extLst>
          </p:cNvPr>
          <p:cNvSpPr>
            <a:spLocks noGrp="1"/>
          </p:cNvSpPr>
          <p:nvPr>
            <p:ph type="title"/>
          </p:nvPr>
        </p:nvSpPr>
        <p:spPr>
          <a:xfrm>
            <a:off x="340188" y="4561130"/>
            <a:ext cx="3843767" cy="724246"/>
          </a:xfrm>
        </p:spPr>
        <p:txBody>
          <a:bodyPr anchor="ctr"/>
          <a:lstStyle>
            <a:lvl1pPr algn="l">
              <a:defRPr sz="4705">
                <a:solidFill>
                  <a:schemeClr val="bg1"/>
                </a:solidFill>
                <a:latin typeface="+mn-lt"/>
              </a:defRPr>
            </a:lvl1pPr>
          </a:lstStyle>
          <a:p>
            <a:r>
              <a:rPr lang="en-US" dirty="0"/>
              <a:t>Click to edit</a:t>
            </a:r>
          </a:p>
        </p:txBody>
      </p:sp>
    </p:spTree>
    <p:extLst>
      <p:ext uri="{BB962C8B-B14F-4D97-AF65-F5344CB8AC3E}">
        <p14:creationId xmlns:p14="http://schemas.microsoft.com/office/powerpoint/2010/main" val="205759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blu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51593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8" y="1447800"/>
            <a:ext cx="11151917" cy="4360863"/>
          </a:xfrm>
        </p:spPr>
        <p:txBody>
          <a:bodyPr/>
          <a:lstStyle>
            <a:lvl1pPr marL="0" indent="0">
              <a:spcBef>
                <a:spcPts val="1200"/>
              </a:spcBef>
              <a:buSzPct val="90000"/>
              <a:buNone/>
              <a:defRPr lang="en-US" sz="32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363" indent="-233363">
              <a:spcBef>
                <a:spcPts val="600"/>
              </a:spcBef>
              <a:buSzPct val="100000"/>
              <a:buFont typeface="Arial" panose="020B0604020202020204" pitchFamily="34" charset="0"/>
              <a:buChar char="•"/>
              <a:defRPr baseline="0"/>
            </a:lvl2pPr>
            <a:lvl3pPr marL="461963" indent="-225425">
              <a:spcBef>
                <a:spcPts val="600"/>
              </a:spcBef>
              <a:buSzPct val="75000"/>
              <a:buFont typeface="Courier New" panose="02070309020205020404" pitchFamily="49" charset="0"/>
              <a:buChar char="o"/>
              <a:tabLst>
                <a:tab pos="461963" algn="l"/>
              </a:tabLst>
              <a:defRPr baseline="0"/>
            </a:lvl3pPr>
            <a:lvl4pPr marL="684213" indent="-231775">
              <a:spcBef>
                <a:spcPts val="600"/>
              </a:spcBef>
              <a:buFont typeface="Wingdings" panose="05000000000000000000" pitchFamily="2" charset="2"/>
              <a:buChar char="§"/>
              <a:defRPr baseline="0"/>
            </a:lvl4pPr>
            <a:lvl5pPr marL="914400" indent="-225425">
              <a:spcBef>
                <a:spcPts val="600"/>
              </a:spcBef>
              <a:tabLst/>
              <a:defRPr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6832118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22725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4163292"/>
          </a:xfrm>
          <a:prstGeom prst="rect">
            <a:avLst/>
          </a:prstGeom>
        </p:spPr>
        <p:txBody>
          <a:bodyPr/>
          <a:lstStyle>
            <a:lvl1pPr marL="0" indent="0">
              <a:spcBef>
                <a:spcPts val="2400"/>
              </a:spcBef>
              <a:buNone/>
              <a:defRPr sz="4000">
                <a:solidFill>
                  <a:schemeClr val="accent1"/>
                </a:soli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lvl1pPr>
              <a:defRPr>
                <a:solidFill>
                  <a:schemeClr val="tx1">
                    <a:lumMod val="65000"/>
                    <a:lumOff val="35000"/>
                  </a:schemeClr>
                </a:solidFill>
              </a:defRPr>
            </a:lvl1pPr>
          </a:lstStyle>
          <a:p>
            <a:r>
              <a:rPr lang="en-US" dirty="0"/>
              <a:t>CLICK TO EDIT MASTER TITLE STYLE</a:t>
            </a:r>
          </a:p>
        </p:txBody>
      </p:sp>
    </p:spTree>
    <p:extLst>
      <p:ext uri="{BB962C8B-B14F-4D97-AF65-F5344CB8AC3E}">
        <p14:creationId xmlns:p14="http://schemas.microsoft.com/office/powerpoint/2010/main" val="1978790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lumMod val="65000"/>
                    <a:lumOff val="35000"/>
                  </a:schemeClr>
                </a:solidFill>
              </a:defRPr>
            </a:lvl1pPr>
          </a:lstStyle>
          <a:p>
            <a:r>
              <a:rPr lang="en-US" dirty="0"/>
              <a:t>CLICK TO EDIT MASTER TITLE STYLE</a:t>
            </a:r>
          </a:p>
        </p:txBody>
      </p:sp>
    </p:spTree>
    <p:extLst>
      <p:ext uri="{BB962C8B-B14F-4D97-AF65-F5344CB8AC3E}">
        <p14:creationId xmlns:p14="http://schemas.microsoft.com/office/powerpoint/2010/main" val="138758201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Rectangle 1"/>
          <p:cNvSpPr/>
          <p:nvPr userDrawn="1"/>
        </p:nvSpPr>
        <p:spPr bwMode="auto">
          <a:xfrm>
            <a:off x="438539" y="6391469"/>
            <a:ext cx="2202024" cy="270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946588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Divider Slide">
    <p:bg>
      <p:bgPr>
        <a:solidFill>
          <a:srgbClr val="3899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1288473"/>
            <a:ext cx="11151917" cy="4281056"/>
          </a:xfrm>
        </p:spPr>
        <p:txBody>
          <a:bodyPr anchor="ctr"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17424089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p>
            <a:r>
              <a:rPr lang="en-US" dirty="0"/>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420780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784227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a:extLst>
              <a:ext uri="{FF2B5EF4-FFF2-40B4-BE49-F238E27FC236}">
                <a16:creationId xmlns:a16="http://schemas.microsoft.com/office/drawing/2014/main" id="{28158BF9-E198-4E0E-AAEA-029AC6334C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1" name="Rectangle 10">
            <a:extLst>
              <a:ext uri="{FF2B5EF4-FFF2-40B4-BE49-F238E27FC236}">
                <a16:creationId xmlns:a16="http://schemas.microsoft.com/office/drawing/2014/main" id="{EB42EC3D-31D2-4B6F-970B-988FF4BFD94F}"/>
              </a:ext>
            </a:extLst>
          </p:cNvPr>
          <p:cNvSpPr/>
          <p:nvPr/>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10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200270" cy="899665"/>
          </a:xfrm>
        </p:spPr>
        <p:txBody>
          <a:bodyPr/>
          <a:lstStyle/>
          <a:p>
            <a:r>
              <a:rPr lang="en-US"/>
              <a:t>Click to edit Master title</a:t>
            </a:r>
          </a:p>
        </p:txBody>
      </p:sp>
      <p:sp>
        <p:nvSpPr>
          <p:cNvPr id="6" name="Text Placeholder 5"/>
          <p:cNvSpPr>
            <a:spLocks noGrp="1"/>
          </p:cNvSpPr>
          <p:nvPr>
            <p:ph type="body" sz="quarter" idx="10"/>
          </p:nvPr>
        </p:nvSpPr>
        <p:spPr>
          <a:xfrm>
            <a:off x="269240" y="1187621"/>
            <a:ext cx="5109309" cy="282983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757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grpSp>
        <p:nvGrpSpPr>
          <p:cNvPr id="23" name="Group 21">
            <a:extLst>
              <a:ext uri="{FF2B5EF4-FFF2-40B4-BE49-F238E27FC236}">
                <a16:creationId xmlns:a16="http://schemas.microsoft.com/office/drawing/2014/main" id="{CCA3297E-0F93-4552-85D2-88342B4B6234}"/>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E6AC06CD-6E57-4912-AF59-31B0BC18B27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1FB6540D-FE4E-4D51-BF2D-3A6D666316DE}"/>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B1B507C2-89A8-49E0-8A1C-0CC243D2C78D}"/>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4A273316-480D-4672-8FD3-B0EAE47D0344}"/>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BC01E698-A488-4CD3-BE95-559AF05EDCE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8D29D99E-BE67-46FF-A12E-57E492AB24C9}"/>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C047E6FE-0851-4A74-BB82-39DC9536D7D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A9F0FCC2-A6AF-4E64-9AAD-15648F0B03D2}"/>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FF8AD342-8B06-4AED-BF1A-DD28019D5D2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909D87EE-128C-4423-9986-EC7841A295DD}"/>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19FC077F-C29E-4870-BF84-A659C7E6594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BAEBC02B-1605-4320-9E8E-70C40B044D9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1C79244D-F756-426B-9D02-97EC9389FAA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4DCEECFC-2A95-409B-A3F2-801CEF6CED9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pic>
        <p:nvPicPr>
          <p:cNvPr id="4" name="Picture 3" descr="A view of a city at night&#10;&#10;Description generated with very high confidence">
            <a:extLst>
              <a:ext uri="{FF2B5EF4-FFF2-40B4-BE49-F238E27FC236}">
                <a16:creationId xmlns:a16="http://schemas.microsoft.com/office/drawing/2014/main" id="{91584ADE-CAA1-4A12-A886-458F8DAB07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774567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view of a city at night&#10;&#10;Description generated with very high confidence">
            <a:extLst>
              <a:ext uri="{FF2B5EF4-FFF2-40B4-BE49-F238E27FC236}">
                <a16:creationId xmlns:a16="http://schemas.microsoft.com/office/drawing/2014/main" id="{72FF2D6A-C9E9-4B3B-8A3D-0C7380D0F0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474701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2" spc="-98"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69304" y="2980727"/>
            <a:ext cx="8964186" cy="715931"/>
          </a:xfrm>
          <a:noFill/>
        </p:spPr>
        <p:txBody>
          <a:bodyPr lIns="164592" tIns="109728" rIns="164592" bIns="109728">
            <a:noAutofit/>
          </a:bodyPr>
          <a:lstStyle>
            <a:lvl1pPr marL="0" indent="0">
              <a:spcBef>
                <a:spcPts val="0"/>
              </a:spcBef>
              <a:buNone/>
              <a:defRPr sz="3135"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8"/>
            <a:ext cx="8964248" cy="452654"/>
          </a:xfrm>
        </p:spPr>
        <p:txBody>
          <a:bodyPr/>
          <a:lstStyle>
            <a:lvl1pPr marL="0" indent="0">
              <a:buNone/>
              <a:defRPr lang="en-US" sz="1961"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8" y="6087742"/>
            <a:ext cx="1424426" cy="304828"/>
          </a:xfrm>
          <a:prstGeom prst="rect">
            <a:avLst/>
          </a:prstGeom>
        </p:spPr>
      </p:pic>
    </p:spTree>
    <p:extLst>
      <p:ext uri="{BB962C8B-B14F-4D97-AF65-F5344CB8AC3E}">
        <p14:creationId xmlns:p14="http://schemas.microsoft.com/office/powerpoint/2010/main" val="1051866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5601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
        <p:nvSpPr>
          <p:cNvPr id="3" name="Text Placeholder 3">
            <a:extLst>
              <a:ext uri="{FF2B5EF4-FFF2-40B4-BE49-F238E27FC236}">
                <a16:creationId xmlns:a16="http://schemas.microsoft.com/office/drawing/2014/main" id="{88DE2748-D303-4805-BE5A-8270C908BC7E}"/>
              </a:ext>
            </a:extLst>
          </p:cNvPr>
          <p:cNvSpPr>
            <a:spLocks noGrp="1"/>
          </p:cNvSpPr>
          <p:nvPr>
            <p:ph type="body" sz="quarter" idx="10"/>
          </p:nvPr>
        </p:nvSpPr>
        <p:spPr>
          <a:xfrm>
            <a:off x="585217" y="2114031"/>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0947111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Tree>
    <p:extLst>
      <p:ext uri="{BB962C8B-B14F-4D97-AF65-F5344CB8AC3E}">
        <p14:creationId xmlns:p14="http://schemas.microsoft.com/office/powerpoint/2010/main" val="222875995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568703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1047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77782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0129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508766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341652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030999AA-34C5-44F4-8F6C-73860992DDF6}"/>
              </a:ext>
            </a:extLst>
          </p:cNvPr>
          <p:cNvSpPr>
            <a:spLocks noGrp="1"/>
          </p:cNvSpPr>
          <p:nvPr>
            <p:ph type="body" sz="quarter" idx="10"/>
          </p:nvPr>
        </p:nvSpPr>
        <p:spPr>
          <a:xfrm>
            <a:off x="588963" y="1011238"/>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77736581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view of a city at night&#10;&#10;Description generated with very high confidence">
            <a:extLst>
              <a:ext uri="{FF2B5EF4-FFF2-40B4-BE49-F238E27FC236}">
                <a16:creationId xmlns:a16="http://schemas.microsoft.com/office/drawing/2014/main" id="{72FF2D6A-C9E9-4B3B-8A3D-0C7380D0F0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3363518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9927135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9737861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6877276"/>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51543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55872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589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7726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37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95308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2713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1805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98791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781705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gradFill>
                  <a:gsLst>
                    <a:gs pos="0">
                      <a:schemeClr val="tx2"/>
                    </a:gs>
                    <a:gs pos="100000">
                      <a:schemeClr val="tx2"/>
                    </a:gs>
                  </a:gsLst>
                  <a:lin ang="5400000" scaled="0"/>
                </a:gra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09"/>
            <a:ext cx="11326085" cy="9695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3528379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36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681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08375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19901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03566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58945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8867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365446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9.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8.sv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image" Target="../media/image12.sv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image" Target="../media/image7.png"/><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theme" Target="../theme/theme3.xml"/><Relationship Id="rId28" Type="http://schemas.openxmlformats.org/officeDocument/2006/relationships/image" Target="../media/image11.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10.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10" Type="http://schemas.openxmlformats.org/officeDocument/2006/relationships/theme" Target="../theme/theme5.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image" Target="../media/image20.emf"/><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image" Target="../media/image27.png"/><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9.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image" Target="../media/image20.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333374"/>
            <a:ext cx="11151917" cy="1114425"/>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0"/>
            <a:ext cx="11155093" cy="433993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4966557"/>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91" r:id="rId3"/>
    <p:sldLayoutId id="2147484193" r:id="rId4"/>
    <p:sldLayoutId id="2147484283" r:id="rId5"/>
    <p:sldLayoutId id="2147484297" r:id="rId6"/>
    <p:sldLayoutId id="2147484298" r:id="rId7"/>
    <p:sldLayoutId id="2147484319" r:id="rId8"/>
    <p:sldLayoutId id="2147484355"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lumMod val="65000"/>
              <a:lumOff val="35000"/>
            </a:schemeClr>
          </a:solidFill>
          <a:effectLst/>
          <a:latin typeface="+mj-lt"/>
          <a:ea typeface="+mn-ea"/>
          <a:cs typeface="Arial" charset="0"/>
        </a:defRPr>
      </a:lvl1pPr>
    </p:titleStyle>
    <p:bodyStyle>
      <a:lvl1pPr marL="320040" marR="0" indent="-320040"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72C9F-78ED-4568-88B4-0040790DC660}" type="datetimeFigureOut">
              <a:rPr lang="en-US" smtClean="0"/>
              <a:t>11/20/2018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BDD4FF-829E-4AE1-B2D2-E9A0B482EC72}" type="slidenum">
              <a:rPr lang="en-US" smtClean="0"/>
              <a:t>‹#›</a:t>
            </a:fld>
            <a:endParaRPr lang="en-US"/>
          </a:p>
        </p:txBody>
      </p:sp>
    </p:spTree>
    <p:extLst>
      <p:ext uri="{BB962C8B-B14F-4D97-AF65-F5344CB8AC3E}">
        <p14:creationId xmlns:p14="http://schemas.microsoft.com/office/powerpoint/2010/main" val="1974712770"/>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C8B4AAE-3C7B-4D6E-B3B1-F98A6E8E1784}"/>
              </a:ext>
            </a:extLst>
          </p:cNvPr>
          <p:cNvSpPr/>
          <p:nvPr/>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74FDD82-CDF4-42B2-9B45-D80C2E224378}"/>
              </a:ext>
            </a:extLst>
          </p:cNvPr>
          <p:cNvSpPr/>
          <p:nvPr/>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10C634-E37F-423D-8CAF-DFDFA6786B54}"/>
              </a:ext>
            </a:extLst>
          </p:cNvPr>
          <p:cNvSpPr/>
          <p:nvPr/>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A418D467-513A-4A76-9C52-764B6D36F2B0}"/>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51000" y="-891000"/>
            <a:ext cx="495000" cy="673333"/>
          </a:xfrm>
          <a:prstGeom prst="rect">
            <a:avLst/>
          </a:prstGeom>
        </p:spPr>
      </p:pic>
      <p:pic>
        <p:nvPicPr>
          <p:cNvPr id="23" name="Graphic 22">
            <a:extLst>
              <a:ext uri="{FF2B5EF4-FFF2-40B4-BE49-F238E27FC236}">
                <a16:creationId xmlns:a16="http://schemas.microsoft.com/office/drawing/2014/main" id="{8C083E87-F69D-4020-8DC5-4CD5E8EAEC38}"/>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61000" y="-531000"/>
            <a:ext cx="912649" cy="315000"/>
          </a:xfrm>
          <a:prstGeom prst="rect">
            <a:avLst/>
          </a:prstGeom>
        </p:spPr>
      </p:pic>
      <p:pic>
        <p:nvPicPr>
          <p:cNvPr id="24" name="Graphic 23">
            <a:extLst>
              <a:ext uri="{FF2B5EF4-FFF2-40B4-BE49-F238E27FC236}">
                <a16:creationId xmlns:a16="http://schemas.microsoft.com/office/drawing/2014/main" id="{20F338BA-D12F-4080-82E9-4CD823823C1E}"/>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061000" y="-891000"/>
            <a:ext cx="2569140" cy="726952"/>
          </a:xfrm>
          <a:prstGeom prst="rect">
            <a:avLst/>
          </a:prstGeom>
        </p:spPr>
      </p:pic>
      <p:sp>
        <p:nvSpPr>
          <p:cNvPr id="25" name="Rectangle 24">
            <a:extLst>
              <a:ext uri="{FF2B5EF4-FFF2-40B4-BE49-F238E27FC236}">
                <a16:creationId xmlns:a16="http://schemas.microsoft.com/office/drawing/2014/main" id="{5A694CD4-7786-4F74-AC23-91EB8B726C20}"/>
              </a:ext>
            </a:extLst>
          </p:cNvPr>
          <p:cNvSpPr/>
          <p:nvPr/>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CA86011-552B-46FC-9419-763C3A050770}"/>
              </a:ext>
            </a:extLst>
          </p:cNvPr>
          <p:cNvSpPr/>
          <p:nvPr/>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656E834-9C90-4D84-9C04-3BDEE227FA4D}"/>
              </a:ext>
            </a:extLst>
          </p:cNvPr>
          <p:cNvSpPr/>
          <p:nvPr/>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9F6C7FE-22CB-43F8-A226-6265B6628139}"/>
              </a:ext>
            </a:extLst>
          </p:cNvPr>
          <p:cNvSpPr/>
          <p:nvPr/>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C42227-8F15-4DAA-BADC-A2D24B07E66D}"/>
              </a:ext>
            </a:extLst>
          </p:cNvPr>
          <p:cNvSpPr txBox="1"/>
          <p:nvPr userDrawn="1"/>
        </p:nvSpPr>
        <p:spPr>
          <a:xfrm>
            <a:off x="11013216" y="-18165"/>
            <a:ext cx="1178784" cy="369332"/>
          </a:xfrm>
          <a:prstGeom prst="rect">
            <a:avLst/>
          </a:prstGeom>
          <a:noFill/>
        </p:spPr>
        <p:txBody>
          <a:bodyPr wrap="none" rtlCol="0">
            <a:spAutoFit/>
          </a:bodyPr>
          <a:lstStyle/>
          <a:p>
            <a:r>
              <a:rPr lang="en-AU"/>
              <a:t>@dglover</a:t>
            </a:r>
          </a:p>
        </p:txBody>
      </p:sp>
    </p:spTree>
    <p:extLst>
      <p:ext uri="{BB962C8B-B14F-4D97-AF65-F5344CB8AC3E}">
        <p14:creationId xmlns:p14="http://schemas.microsoft.com/office/powerpoint/2010/main" val="4581155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38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7598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35529155"/>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 id="2147484296" r:id="rId12"/>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176"/>
        </a:spcBef>
        <a:spcAft>
          <a:spcPts val="0"/>
        </a:spcAft>
        <a:buClrTx/>
        <a:buSzPct val="90000"/>
        <a:buFont typeface="Wingdings" panose="05000000000000000000" pitchFamily="2" charset="2"/>
        <a:buNone/>
        <a:tabLst/>
        <a:defRPr sz="2353" b="1"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0" marR="0" indent="0" algn="l" defTabSz="932563" rtl="0" eaLnBrk="1" fontAlgn="auto" latinLnBrk="0" hangingPunct="1">
        <a:lnSpc>
          <a:spcPct val="100000"/>
        </a:lnSpc>
        <a:spcBef>
          <a:spcPct val="20000"/>
        </a:spcBef>
        <a:spcAft>
          <a:spcPts val="588"/>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333374"/>
            <a:ext cx="11151917" cy="1114425"/>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0"/>
            <a:ext cx="11155093" cy="433993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5305"/>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lumMod val="65000"/>
              <a:lumOff val="35000"/>
            </a:schemeClr>
          </a:solidFill>
          <a:effectLst/>
          <a:latin typeface="+mj-lt"/>
          <a:ea typeface="+mn-ea"/>
          <a:cs typeface="Arial" charset="0"/>
        </a:defRPr>
      </a:lvl1pPr>
    </p:titleStyle>
    <p:bodyStyle>
      <a:lvl1pPr marL="320040" marR="0" indent="-320040"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84831733"/>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 id="2147484332" r:id="rId12"/>
    <p:sldLayoutId id="2147484333" r:id="rId13"/>
    <p:sldLayoutId id="2147484334" r:id="rId14"/>
    <p:sldLayoutId id="2147484335" r:id="rId15"/>
    <p:sldLayoutId id="2147484336" r:id="rId16"/>
    <p:sldLayoutId id="2147484337" r:id="rId17"/>
    <p:sldLayoutId id="2147484338" r:id="rId18"/>
    <p:sldLayoutId id="2147484339" r:id="rId19"/>
    <p:sldLayoutId id="2147484340" r:id="rId20"/>
    <p:sldLayoutId id="2147484341" r:id="rId21"/>
    <p:sldLayoutId id="2147484342" r:id="rId22"/>
    <p:sldLayoutId id="2147484343" r:id="rId23"/>
    <p:sldLayoutId id="2147484344" r:id="rId24"/>
    <p:sldLayoutId id="2147484345" r:id="rId25"/>
    <p:sldLayoutId id="2147484346" r:id="rId26"/>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07004870"/>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71127960"/>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 id="2147484370" r:id="rId14"/>
    <p:sldLayoutId id="2147484371" r:id="rId15"/>
    <p:sldLayoutId id="2147484372" r:id="rId16"/>
    <p:sldLayoutId id="2147484373" r:id="rId17"/>
    <p:sldLayoutId id="2147484374" r:id="rId18"/>
    <p:sldLayoutId id="2147484375" r:id="rId19"/>
    <p:sldLayoutId id="2147484376" r:id="rId20"/>
    <p:sldLayoutId id="2147484377" r:id="rId21"/>
    <p:sldLayoutId id="2147484378" r:id="rId22"/>
    <p:sldLayoutId id="2147484379" r:id="rId23"/>
    <p:sldLayoutId id="2147484380" r:id="rId24"/>
    <p:sldLayoutId id="2147484381" r:id="rId25"/>
    <p:sldLayoutId id="2147484382" r:id="rId26"/>
    <p:sldLayoutId id="2147484383" r:id="rId27"/>
    <p:sldLayoutId id="2147484384" r:id="rId28"/>
    <p:sldLayoutId id="2147484385"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840265025"/>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9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2.xml"/><Relationship Id="rId7" Type="http://schemas.openxmlformats.org/officeDocument/2006/relationships/image" Target="../media/image5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openxmlformats.org/officeDocument/2006/relationships/image" Target="../media/image66.jpg"/><Relationship Id="rId13" Type="http://schemas.openxmlformats.org/officeDocument/2006/relationships/image" Target="../media/image71.jpeg"/><Relationship Id="rId18" Type="http://schemas.openxmlformats.org/officeDocument/2006/relationships/image" Target="../media/image76.jpeg"/><Relationship Id="rId26" Type="http://schemas.openxmlformats.org/officeDocument/2006/relationships/image" Target="../media/image84.png"/><Relationship Id="rId3" Type="http://schemas.openxmlformats.org/officeDocument/2006/relationships/image" Target="../media/image61.jpg"/><Relationship Id="rId21" Type="http://schemas.openxmlformats.org/officeDocument/2006/relationships/image" Target="../media/image79.jpeg"/><Relationship Id="rId7" Type="http://schemas.openxmlformats.org/officeDocument/2006/relationships/image" Target="../media/image65.jpeg"/><Relationship Id="rId12" Type="http://schemas.openxmlformats.org/officeDocument/2006/relationships/image" Target="../media/image70.jpg"/><Relationship Id="rId17" Type="http://schemas.openxmlformats.org/officeDocument/2006/relationships/image" Target="../media/image75.jpg"/><Relationship Id="rId25" Type="http://schemas.openxmlformats.org/officeDocument/2006/relationships/image" Target="../media/image83.jpg"/><Relationship Id="rId2" Type="http://schemas.openxmlformats.org/officeDocument/2006/relationships/notesSlide" Target="../notesSlides/notesSlide18.xml"/><Relationship Id="rId16" Type="http://schemas.openxmlformats.org/officeDocument/2006/relationships/image" Target="../media/image74.jpg"/><Relationship Id="rId20" Type="http://schemas.openxmlformats.org/officeDocument/2006/relationships/image" Target="../media/image78.jpeg"/><Relationship Id="rId1" Type="http://schemas.openxmlformats.org/officeDocument/2006/relationships/slideLayout" Target="../slideLayouts/slideLayout97.xml"/><Relationship Id="rId6" Type="http://schemas.openxmlformats.org/officeDocument/2006/relationships/image" Target="../media/image64.jpeg"/><Relationship Id="rId11" Type="http://schemas.openxmlformats.org/officeDocument/2006/relationships/image" Target="../media/image69.jpeg"/><Relationship Id="rId24" Type="http://schemas.openxmlformats.org/officeDocument/2006/relationships/image" Target="../media/image82.png"/><Relationship Id="rId5" Type="http://schemas.openxmlformats.org/officeDocument/2006/relationships/image" Target="../media/image63.jpg"/><Relationship Id="rId15" Type="http://schemas.openxmlformats.org/officeDocument/2006/relationships/image" Target="../media/image73.jpeg"/><Relationship Id="rId23" Type="http://schemas.openxmlformats.org/officeDocument/2006/relationships/image" Target="../media/image81.jpg"/><Relationship Id="rId28" Type="http://schemas.openxmlformats.org/officeDocument/2006/relationships/image" Target="../media/image86.jpeg"/><Relationship Id="rId10" Type="http://schemas.openxmlformats.org/officeDocument/2006/relationships/image" Target="../media/image68.jpg"/><Relationship Id="rId19" Type="http://schemas.openxmlformats.org/officeDocument/2006/relationships/image" Target="../media/image77.jpeg"/><Relationship Id="rId4" Type="http://schemas.openxmlformats.org/officeDocument/2006/relationships/image" Target="../media/image62.jpg"/><Relationship Id="rId9" Type="http://schemas.openxmlformats.org/officeDocument/2006/relationships/image" Target="../media/image67.jpg"/><Relationship Id="rId14" Type="http://schemas.openxmlformats.org/officeDocument/2006/relationships/image" Target="../media/image72.png"/><Relationship Id="rId22" Type="http://schemas.openxmlformats.org/officeDocument/2006/relationships/image" Target="../media/image80.jpeg"/><Relationship Id="rId27" Type="http://schemas.openxmlformats.org/officeDocument/2006/relationships/image" Target="../media/image8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iot-hub/iot-hub-devguide-query-language" TargetMode="External"/><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92.png&amp;ehk=8P"/></Relationships>
</file>

<file path=ppt/slides/_rels/slide33.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notesSlide" Target="../notesSlides/notesSlide25.xml"/><Relationship Id="rId1" Type="http://schemas.openxmlformats.org/officeDocument/2006/relationships/slideLayout" Target="../slideLayouts/slideLayout152.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hyperlink" Target="mailto:iotcertdisc@microsoft.com" TargetMode="External"/><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105.png"/><Relationship Id="rId4" Type="http://schemas.openxmlformats.org/officeDocument/2006/relationships/hyperlink" Target="https://catalog.azureiotsolutions.co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visualstudio.microsoft.com/dev-essentials/" TargetMode="External"/><Relationship Id="rId2" Type="http://schemas.openxmlformats.org/officeDocument/2006/relationships/hyperlink" Target="https://azure.microsoft.com/en-au/free" TargetMode="Externa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blogs.microsoft.com/iot/2018/04/04/microsoft-will-invest-5-billion-in-iot-heres-wh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www.forbes.com/sites/louiscolumbus/2017/12/10/2017-roundup-of-internet-of-things-forecasts/#51ebe5451480"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www.acs.org.au/content/dam/acs/acs-publications/ACS-PwC-IoT-report-web.pdf" TargetMode="External"/><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0609-6026-4C49-9D3F-4398A1C537E9}"/>
              </a:ext>
            </a:extLst>
          </p:cNvPr>
          <p:cNvSpPr>
            <a:spLocks noGrp="1"/>
          </p:cNvSpPr>
          <p:nvPr>
            <p:ph type="title"/>
          </p:nvPr>
        </p:nvSpPr>
        <p:spPr>
          <a:xfrm>
            <a:off x="138610" y="1447022"/>
            <a:ext cx="8700590" cy="1098762"/>
          </a:xfrm>
        </p:spPr>
        <p:txBody>
          <a:bodyPr/>
          <a:lstStyle/>
          <a:p>
            <a:r>
              <a:rPr lang="en-US" sz="6600" dirty="0"/>
              <a:t>Microsoft Learn – Free!</a:t>
            </a:r>
          </a:p>
        </p:txBody>
      </p:sp>
      <p:sp>
        <p:nvSpPr>
          <p:cNvPr id="3" name="Text Placeholder 2">
            <a:extLst>
              <a:ext uri="{FF2B5EF4-FFF2-40B4-BE49-F238E27FC236}">
                <a16:creationId xmlns:a16="http://schemas.microsoft.com/office/drawing/2014/main" id="{491670BC-53FC-4AED-8068-0F58041138CD}"/>
              </a:ext>
            </a:extLst>
          </p:cNvPr>
          <p:cNvSpPr>
            <a:spLocks noGrp="1"/>
          </p:cNvSpPr>
          <p:nvPr>
            <p:ph type="body" sz="quarter" idx="12"/>
          </p:nvPr>
        </p:nvSpPr>
        <p:spPr>
          <a:xfrm>
            <a:off x="227989" y="2659598"/>
            <a:ext cx="11301701" cy="3008131"/>
          </a:xfrm>
        </p:spPr>
        <p:txBody>
          <a:bodyPr/>
          <a:lstStyle/>
          <a:p>
            <a:pPr>
              <a:lnSpc>
                <a:spcPct val="107000"/>
              </a:lnSpc>
            </a:pPr>
            <a:r>
              <a:rPr lang="en-US" sz="2800" dirty="0"/>
              <a:t>Build your skills fast with free, interactive tutorials at </a:t>
            </a:r>
          </a:p>
          <a:p>
            <a:pPr>
              <a:lnSpc>
                <a:spcPct val="107000"/>
              </a:lnSpc>
            </a:pPr>
            <a:r>
              <a:rPr lang="en-US" sz="2800" dirty="0"/>
              <a:t>Microsoft Learn, a new training experience for technical users. </a:t>
            </a:r>
          </a:p>
          <a:p>
            <a:pPr>
              <a:lnSpc>
                <a:spcPct val="107000"/>
              </a:lnSpc>
            </a:pPr>
            <a:r>
              <a:rPr lang="en-US" sz="2800" dirty="0"/>
              <a:t> </a:t>
            </a:r>
          </a:p>
          <a:p>
            <a:pPr marL="457200" lvl="0" indent="-457200">
              <a:buFont typeface="Arial" panose="020B0604020202020204" pitchFamily="34" charset="0"/>
              <a:buChar char="•"/>
            </a:pPr>
            <a:r>
              <a:rPr lang="en-US" sz="2400" dirty="0"/>
              <a:t>Step-by-step training to fit your schedule</a:t>
            </a:r>
          </a:p>
          <a:p>
            <a:pPr marL="457200" lvl="0" indent="-457200">
              <a:buFont typeface="Arial" panose="020B0604020202020204" pitchFamily="34" charset="0"/>
              <a:buChar char="•"/>
            </a:pPr>
            <a:r>
              <a:rPr lang="en-US" sz="2400" dirty="0"/>
              <a:t>Interactive coding environments for hands-on experience</a:t>
            </a:r>
          </a:p>
          <a:p>
            <a:pPr marL="457200" lvl="0" indent="-457200">
              <a:buFont typeface="Arial" panose="020B0604020202020204" pitchFamily="34" charset="0"/>
              <a:buChar char="•"/>
            </a:pPr>
            <a:r>
              <a:rPr lang="en-US" sz="2400" dirty="0"/>
              <a:t>Earn achievements and recognition for your Azure skills</a:t>
            </a:r>
          </a:p>
          <a:p>
            <a:pPr lvl="0"/>
            <a:endParaRPr lang="en-US" sz="2400" dirty="0"/>
          </a:p>
        </p:txBody>
      </p:sp>
      <p:pic>
        <p:nvPicPr>
          <p:cNvPr id="4" name="Picture 3">
            <a:extLst>
              <a:ext uri="{FF2B5EF4-FFF2-40B4-BE49-F238E27FC236}">
                <a16:creationId xmlns:a16="http://schemas.microsoft.com/office/drawing/2014/main" id="{A8C96482-0D92-4A39-8FAD-C474C37F6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568" y="-257896"/>
            <a:ext cx="6103697" cy="3525078"/>
          </a:xfrm>
          <a:prstGeom prst="rect">
            <a:avLst/>
          </a:prstGeom>
        </p:spPr>
      </p:pic>
      <p:sp>
        <p:nvSpPr>
          <p:cNvPr id="5" name="Rectangle 4">
            <a:extLst>
              <a:ext uri="{FF2B5EF4-FFF2-40B4-BE49-F238E27FC236}">
                <a16:creationId xmlns:a16="http://schemas.microsoft.com/office/drawing/2014/main" id="{4C237343-1E0A-4277-91B2-BA27E6C58132}"/>
              </a:ext>
            </a:extLst>
          </p:cNvPr>
          <p:cNvSpPr/>
          <p:nvPr/>
        </p:nvSpPr>
        <p:spPr bwMode="auto">
          <a:xfrm rot="20205355">
            <a:off x="-2310262" y="482214"/>
            <a:ext cx="6802108" cy="49694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05050">
                    <a:lumMod val="50000"/>
                  </a:srgbClr>
                </a:solidFill>
                <a:effectLst/>
                <a:uLnTx/>
                <a:uFillTx/>
                <a:latin typeface="Segoe UI"/>
                <a:ea typeface="Segoe UI" pitchFamily="34" charset="0"/>
                <a:cs typeface="Segoe UI" pitchFamily="34" charset="0"/>
              </a:rPr>
              <a:t>New !</a:t>
            </a:r>
          </a:p>
        </p:txBody>
      </p:sp>
      <p:sp>
        <p:nvSpPr>
          <p:cNvPr id="8" name="Title 1">
            <a:extLst>
              <a:ext uri="{FF2B5EF4-FFF2-40B4-BE49-F238E27FC236}">
                <a16:creationId xmlns:a16="http://schemas.microsoft.com/office/drawing/2014/main" id="{1AD8056B-F7C0-464C-AF07-7013EF27A11F}"/>
              </a:ext>
            </a:extLst>
          </p:cNvPr>
          <p:cNvSpPr txBox="1">
            <a:spLocks/>
          </p:cNvSpPr>
          <p:nvPr/>
        </p:nvSpPr>
        <p:spPr>
          <a:xfrm>
            <a:off x="2321169" y="6060788"/>
            <a:ext cx="10215387" cy="738664"/>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98" normalizeH="0" baseline="0" noProof="0" dirty="0">
                <a:ln w="3175">
                  <a:noFill/>
                </a:ln>
                <a:solidFill>
                  <a:srgbClr val="FFFFFF"/>
                </a:solidFill>
                <a:effectLst/>
                <a:uLnTx/>
                <a:uFillTx/>
                <a:latin typeface="Segoe UI Light"/>
                <a:ea typeface="+mn-ea"/>
                <a:cs typeface="Segoe UI" pitchFamily="34" charset="0"/>
              </a:rPr>
              <a:t>Start today at Microsoft.com/Learn</a:t>
            </a:r>
          </a:p>
        </p:txBody>
      </p:sp>
    </p:spTree>
    <p:extLst>
      <p:ext uri="{BB962C8B-B14F-4D97-AF65-F5344CB8AC3E}">
        <p14:creationId xmlns:p14="http://schemas.microsoft.com/office/powerpoint/2010/main" val="1063324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933449" y="2766219"/>
            <a:ext cx="5783583" cy="1325563"/>
          </a:xfrm>
        </p:spPr>
        <p:txBody>
          <a:bodyPr>
            <a:noAutofit/>
          </a:bodyPr>
          <a:lstStyle/>
          <a:p>
            <a:pPr algn="ctr"/>
            <a:r>
              <a:rPr lang="en-US" sz="5400" dirty="0">
                <a:latin typeface="+mn-lt"/>
                <a:cs typeface="Segoe UI Semibold" panose="020B0702040204020203" pitchFamily="34" charset="0"/>
              </a:rPr>
              <a:t>Agriculture and</a:t>
            </a:r>
            <a:br>
              <a:rPr lang="en-US" sz="5400" dirty="0">
                <a:latin typeface="+mn-lt"/>
                <a:cs typeface="Segoe UI Semibold" panose="020B0702040204020203" pitchFamily="34" charset="0"/>
              </a:rPr>
            </a:br>
            <a:r>
              <a:rPr lang="en-US" sz="5400" dirty="0">
                <a:latin typeface="+mn-lt"/>
                <a:cs typeface="Segoe UI Semibold" panose="020B0702040204020203" pitchFamily="34" charset="0"/>
              </a:rPr>
              <a:t>Wearables</a:t>
            </a:r>
          </a:p>
        </p:txBody>
      </p:sp>
      <p:pic>
        <p:nvPicPr>
          <p:cNvPr id="3" name="Picture 2"/>
          <p:cNvPicPr>
            <a:picLocks noChangeAspect="1"/>
          </p:cNvPicPr>
          <p:nvPr/>
        </p:nvPicPr>
        <p:blipFill>
          <a:blip r:embed="rId2"/>
          <a:stretch>
            <a:fillRect/>
          </a:stretch>
        </p:blipFill>
        <p:spPr>
          <a:xfrm>
            <a:off x="4123764" y="1"/>
            <a:ext cx="8068236" cy="6858000"/>
          </a:xfrm>
          <a:prstGeom prst="rect">
            <a:avLst/>
          </a:prstGeom>
        </p:spPr>
      </p:pic>
    </p:spTree>
    <p:extLst>
      <p:ext uri="{BB962C8B-B14F-4D97-AF65-F5344CB8AC3E}">
        <p14:creationId xmlns:p14="http://schemas.microsoft.com/office/powerpoint/2010/main" val="29382611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232223" y="2751847"/>
            <a:ext cx="6369450" cy="1325563"/>
          </a:xfrm>
        </p:spPr>
        <p:txBody>
          <a:bodyPr>
            <a:normAutofit fontScale="90000"/>
          </a:bodyPr>
          <a:lstStyle/>
          <a:p>
            <a:pPr algn="ctr"/>
            <a:r>
              <a:rPr lang="en-AU" sz="6000" dirty="0">
                <a:latin typeface="+mn-lt"/>
                <a:cs typeface="Segoe UI Semibold" panose="020B0702040204020203" pitchFamily="34" charset="0"/>
              </a:rPr>
              <a:t>CSIRO Bees Tracking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6275" y="0"/>
            <a:ext cx="10295725" cy="6858000"/>
          </a:xfrm>
        </p:spPr>
      </p:pic>
    </p:spTree>
    <p:extLst>
      <p:ext uri="{BB962C8B-B14F-4D97-AF65-F5344CB8AC3E}">
        <p14:creationId xmlns:p14="http://schemas.microsoft.com/office/powerpoint/2010/main" val="4009551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F43B-9698-43FE-BA7C-F07010C49CB7}"/>
              </a:ext>
            </a:extLst>
          </p:cNvPr>
          <p:cNvSpPr>
            <a:spLocks noGrp="1"/>
          </p:cNvSpPr>
          <p:nvPr>
            <p:ph type="title"/>
          </p:nvPr>
        </p:nvSpPr>
        <p:spPr/>
        <p:txBody>
          <a:bodyPr/>
          <a:lstStyle/>
          <a:p>
            <a:r>
              <a:rPr lang="en-US" dirty="0"/>
              <a:t>A SIMPLE VIEW OF AN IOT SOLUTION</a:t>
            </a:r>
          </a:p>
        </p:txBody>
      </p:sp>
      <p:cxnSp>
        <p:nvCxnSpPr>
          <p:cNvPr id="3" name="Straight Arrow Connector 2">
            <a:extLst>
              <a:ext uri="{FF2B5EF4-FFF2-40B4-BE49-F238E27FC236}">
                <a16:creationId xmlns:a16="http://schemas.microsoft.com/office/drawing/2014/main" id="{0CB222A5-280B-4FA7-902C-4E5695A26173}"/>
              </a:ext>
            </a:extLst>
          </p:cNvPr>
          <p:cNvCxnSpPr>
            <a:cxnSpLocks/>
          </p:cNvCxnSpPr>
          <p:nvPr/>
        </p:nvCxnSpPr>
        <p:spPr>
          <a:xfrm>
            <a:off x="3312712" y="2910058"/>
            <a:ext cx="2027393" cy="0"/>
          </a:xfrm>
          <a:prstGeom prst="straightConnector1">
            <a:avLst/>
          </a:prstGeom>
          <a:ln w="19050" cap="rnd">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5DB82B-3071-49B8-B54B-227147E3C103}"/>
              </a:ext>
            </a:extLst>
          </p:cNvPr>
          <p:cNvSpPr/>
          <p:nvPr/>
        </p:nvSpPr>
        <p:spPr>
          <a:xfrm flipH="1">
            <a:off x="9279609" y="3695583"/>
            <a:ext cx="1413670" cy="553927"/>
          </a:xfrm>
          <a:prstGeom prst="rect">
            <a:avLst/>
          </a:prstGeom>
          <a:noFill/>
        </p:spPr>
        <p:txBody>
          <a:bodyPr wrap="none" lIns="0" tIns="0" rIns="0" bIns="0" anchor="ctr">
            <a:spAutoFit/>
          </a:bodyPr>
          <a:lstStyle/>
          <a:p>
            <a:pPr marL="0" marR="0" lvl="0" indent="0" algn="ctr" defTabSz="951061"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65000"/>
                    <a:lumOff val="35000"/>
                  </a:srgbClr>
                </a:solidFill>
                <a:effectLst/>
                <a:uLnTx/>
                <a:uFillTx/>
                <a:latin typeface="Segoe UI Light"/>
                <a:ea typeface="+mn-ea"/>
                <a:cs typeface="+mn-cs"/>
              </a:rPr>
              <a:t>Actions</a:t>
            </a:r>
          </a:p>
        </p:txBody>
      </p:sp>
      <p:sp>
        <p:nvSpPr>
          <p:cNvPr id="5" name="Rectangle 4">
            <a:extLst>
              <a:ext uri="{FF2B5EF4-FFF2-40B4-BE49-F238E27FC236}">
                <a16:creationId xmlns:a16="http://schemas.microsoft.com/office/drawing/2014/main" id="{B57ED343-BA0B-4EE7-A22A-93629B015676}"/>
              </a:ext>
            </a:extLst>
          </p:cNvPr>
          <p:cNvSpPr/>
          <p:nvPr/>
        </p:nvSpPr>
        <p:spPr>
          <a:xfrm flipH="1">
            <a:off x="1817745" y="3695583"/>
            <a:ext cx="1261403" cy="553927"/>
          </a:xfrm>
          <a:prstGeom prst="rect">
            <a:avLst/>
          </a:prstGeom>
          <a:noFill/>
        </p:spPr>
        <p:txBody>
          <a:bodyPr wrap="none" lIns="0" tIns="0" rIns="0" bIns="0" anchor="ctr">
            <a:spAutoFit/>
          </a:bodyPr>
          <a:lstStyle/>
          <a:p>
            <a:pPr marL="0" marR="0" lvl="0" indent="0" algn="ctr" defTabSz="951061"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65000"/>
                    <a:lumOff val="35000"/>
                  </a:srgbClr>
                </a:solidFill>
                <a:effectLst/>
                <a:uLnTx/>
                <a:uFillTx/>
                <a:latin typeface="Segoe UI Light"/>
                <a:ea typeface="+mn-ea"/>
                <a:cs typeface="+mn-cs"/>
              </a:rPr>
              <a:t>Things</a:t>
            </a:r>
          </a:p>
        </p:txBody>
      </p:sp>
      <p:sp>
        <p:nvSpPr>
          <p:cNvPr id="6" name="Rectangle 5">
            <a:extLst>
              <a:ext uri="{FF2B5EF4-FFF2-40B4-BE49-F238E27FC236}">
                <a16:creationId xmlns:a16="http://schemas.microsoft.com/office/drawing/2014/main" id="{CD2F947E-7687-4DB4-9ECD-421DCC449AE1}"/>
              </a:ext>
            </a:extLst>
          </p:cNvPr>
          <p:cNvSpPr/>
          <p:nvPr/>
        </p:nvSpPr>
        <p:spPr>
          <a:xfrm flipH="1">
            <a:off x="5499070" y="3695583"/>
            <a:ext cx="1436749" cy="553927"/>
          </a:xfrm>
          <a:prstGeom prst="rect">
            <a:avLst/>
          </a:prstGeom>
          <a:noFill/>
        </p:spPr>
        <p:txBody>
          <a:bodyPr wrap="none" lIns="0" tIns="0" rIns="0" bIns="0" anchor="ctr">
            <a:spAutoFit/>
          </a:bodyPr>
          <a:lstStyle/>
          <a:p>
            <a:pPr marL="0" marR="0" lvl="0" indent="0" algn="ctr" defTabSz="951061"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65000"/>
                    <a:lumOff val="35000"/>
                  </a:srgbClr>
                </a:solidFill>
                <a:effectLst/>
                <a:uLnTx/>
                <a:uFillTx/>
                <a:latin typeface="Segoe UI Light"/>
                <a:ea typeface="+mn-ea"/>
                <a:cs typeface="+mn-cs"/>
              </a:rPr>
              <a:t>Insights</a:t>
            </a:r>
          </a:p>
        </p:txBody>
      </p:sp>
      <p:sp>
        <p:nvSpPr>
          <p:cNvPr id="7" name="Oval 6">
            <a:extLst>
              <a:ext uri="{FF2B5EF4-FFF2-40B4-BE49-F238E27FC236}">
                <a16:creationId xmlns:a16="http://schemas.microsoft.com/office/drawing/2014/main" id="{096B585E-EA59-491E-A0E8-45D6B7FB5309}"/>
              </a:ext>
            </a:extLst>
          </p:cNvPr>
          <p:cNvSpPr>
            <a:spLocks noChangeAspect="1"/>
          </p:cNvSpPr>
          <p:nvPr/>
        </p:nvSpPr>
        <p:spPr bwMode="auto">
          <a:xfrm>
            <a:off x="9273302" y="2196917"/>
            <a:ext cx="1426282" cy="1426282"/>
          </a:xfrm>
          <a:prstGeom prst="ellipse">
            <a:avLst/>
          </a:prstGeom>
          <a:noFill/>
          <a:ln w="22225">
            <a:solidFill>
              <a:srgbClr val="B8D43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48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8" name="Freeform 104">
            <a:extLst>
              <a:ext uri="{FF2B5EF4-FFF2-40B4-BE49-F238E27FC236}">
                <a16:creationId xmlns:a16="http://schemas.microsoft.com/office/drawing/2014/main" id="{9885B4B4-FA2F-41FD-A99C-F738DB4F2E5A}"/>
              </a:ext>
            </a:extLst>
          </p:cNvPr>
          <p:cNvSpPr>
            <a:spLocks noChangeAspect="1"/>
          </p:cNvSpPr>
          <p:nvPr/>
        </p:nvSpPr>
        <p:spPr bwMode="black">
          <a:xfrm>
            <a:off x="9723658" y="2472083"/>
            <a:ext cx="525572" cy="875953"/>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59B4D9"/>
          </a:solidFill>
          <a:ln>
            <a:noFill/>
          </a:ln>
        </p:spPr>
        <p:txBody>
          <a:bodyPr vert="horz" wrap="square" lIns="93235" tIns="46617" rIns="93235" bIns="46617" numCol="1" anchor="t" anchorCtr="0" compatLnSpc="1">
            <a:prstTxWarp prst="textNoShape">
              <a:avLst/>
            </a:prstTxWarp>
            <a:noAutofit/>
          </a:bodyPr>
          <a:lstStyle/>
          <a:p>
            <a:pPr marL="0" marR="0" lvl="0" indent="0" algn="l" defTabSz="93250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9" name="Oval 8">
            <a:extLst>
              <a:ext uri="{FF2B5EF4-FFF2-40B4-BE49-F238E27FC236}">
                <a16:creationId xmlns:a16="http://schemas.microsoft.com/office/drawing/2014/main" id="{EF803B39-EAC3-4887-AD37-19AB920E3DEC}"/>
              </a:ext>
            </a:extLst>
          </p:cNvPr>
          <p:cNvSpPr>
            <a:spLocks/>
          </p:cNvSpPr>
          <p:nvPr/>
        </p:nvSpPr>
        <p:spPr bwMode="auto">
          <a:xfrm>
            <a:off x="1735304" y="2196917"/>
            <a:ext cx="1426282" cy="1426282"/>
          </a:xfrm>
          <a:prstGeom prst="ellipse">
            <a:avLst/>
          </a:prstGeom>
          <a:noFill/>
          <a:ln w="22225">
            <a:solidFill>
              <a:srgbClr val="B8D43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48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0" name="Freeform: Shape 9">
            <a:extLst>
              <a:ext uri="{FF2B5EF4-FFF2-40B4-BE49-F238E27FC236}">
                <a16:creationId xmlns:a16="http://schemas.microsoft.com/office/drawing/2014/main" id="{14FAAAF8-6FD7-4657-8D05-6C40C061FBCE}"/>
              </a:ext>
            </a:extLst>
          </p:cNvPr>
          <p:cNvSpPr>
            <a:spLocks noChangeArrowheads="1"/>
          </p:cNvSpPr>
          <p:nvPr/>
        </p:nvSpPr>
        <p:spPr bwMode="auto">
          <a:xfrm rot="2700000">
            <a:off x="2098055" y="2431163"/>
            <a:ext cx="700761" cy="700766"/>
          </a:xfrm>
          <a:custGeom>
            <a:avLst/>
            <a:gdLst>
              <a:gd name="connsiteX0" fmla="*/ 546713 w 700850"/>
              <a:gd name="connsiteY0" fmla="*/ 546768 h 700855"/>
              <a:gd name="connsiteX1" fmla="*/ 609420 w 700850"/>
              <a:gd name="connsiteY1" fmla="*/ 520743 h 700855"/>
              <a:gd name="connsiteX2" fmla="*/ 698101 w 700850"/>
              <a:gd name="connsiteY2" fmla="*/ 609596 h 700855"/>
              <a:gd name="connsiteX3" fmla="*/ 609420 w 700850"/>
              <a:gd name="connsiteY3" fmla="*/ 698449 h 700855"/>
              <a:gd name="connsiteX4" fmla="*/ 520739 w 700850"/>
              <a:gd name="connsiteY4" fmla="*/ 609596 h 700855"/>
              <a:gd name="connsiteX5" fmla="*/ 546713 w 700850"/>
              <a:gd name="connsiteY5" fmla="*/ 546768 h 700855"/>
              <a:gd name="connsiteX6" fmla="*/ 435700 w 700850"/>
              <a:gd name="connsiteY6" fmla="*/ 435945 h 700855"/>
              <a:gd name="connsiteX7" fmla="*/ 700850 w 700850"/>
              <a:gd name="connsiteY7" fmla="*/ 326194 h 700855"/>
              <a:gd name="connsiteX8" fmla="*/ 700850 w 700850"/>
              <a:gd name="connsiteY8" fmla="*/ 397868 h 700855"/>
              <a:gd name="connsiteX9" fmla="*/ 397588 w 700850"/>
              <a:gd name="connsiteY9" fmla="*/ 700854 h 700855"/>
              <a:gd name="connsiteX10" fmla="*/ 325849 w 700850"/>
              <a:gd name="connsiteY10" fmla="*/ 700854 h 700855"/>
              <a:gd name="connsiteX11" fmla="*/ 435700 w 700850"/>
              <a:gd name="connsiteY11" fmla="*/ 435945 h 700855"/>
              <a:gd name="connsiteX12" fmla="*/ 320634 w 700850"/>
              <a:gd name="connsiteY12" fmla="*/ 320880 h 700855"/>
              <a:gd name="connsiteX13" fmla="*/ 700850 w 700850"/>
              <a:gd name="connsiteY13" fmla="*/ 163270 h 700855"/>
              <a:gd name="connsiteX14" fmla="*/ 700850 w 700850"/>
              <a:gd name="connsiteY14" fmla="*/ 234948 h 700855"/>
              <a:gd name="connsiteX15" fmla="*/ 234647 w 700850"/>
              <a:gd name="connsiteY15" fmla="*/ 700854 h 700855"/>
              <a:gd name="connsiteX16" fmla="*/ 162924 w 700850"/>
              <a:gd name="connsiteY16" fmla="*/ 700854 h 700855"/>
              <a:gd name="connsiteX17" fmla="*/ 320634 w 700850"/>
              <a:gd name="connsiteY17" fmla="*/ 320880 h 700855"/>
              <a:gd name="connsiteX18" fmla="*/ 205365 w 700850"/>
              <a:gd name="connsiteY18" fmla="*/ 205367 h 700855"/>
              <a:gd name="connsiteX19" fmla="*/ 700850 w 700850"/>
              <a:gd name="connsiteY19" fmla="*/ 0 h 700855"/>
              <a:gd name="connsiteX20" fmla="*/ 700850 w 700850"/>
              <a:gd name="connsiteY20" fmla="*/ 71716 h 700855"/>
              <a:gd name="connsiteX21" fmla="*/ 71715 w 700850"/>
              <a:gd name="connsiteY21" fmla="*/ 700854 h 700855"/>
              <a:gd name="connsiteX22" fmla="*/ 0 w 700850"/>
              <a:gd name="connsiteY22" fmla="*/ 700855 h 700855"/>
              <a:gd name="connsiteX23" fmla="*/ 205365 w 700850"/>
              <a:gd name="connsiteY23" fmla="*/ 205367 h 7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0850" h="700855">
                <a:moveTo>
                  <a:pt x="546713" y="546768"/>
                </a:moveTo>
                <a:cubicBezTo>
                  <a:pt x="562761" y="530688"/>
                  <a:pt x="584932" y="520743"/>
                  <a:pt x="609420" y="520743"/>
                </a:cubicBezTo>
                <a:cubicBezTo>
                  <a:pt x="658397" y="520743"/>
                  <a:pt x="698101" y="560524"/>
                  <a:pt x="698101" y="609596"/>
                </a:cubicBezTo>
                <a:cubicBezTo>
                  <a:pt x="698101" y="658668"/>
                  <a:pt x="658397" y="698449"/>
                  <a:pt x="609420" y="698449"/>
                </a:cubicBezTo>
                <a:cubicBezTo>
                  <a:pt x="560443" y="698449"/>
                  <a:pt x="520739" y="658668"/>
                  <a:pt x="520739" y="609596"/>
                </a:cubicBezTo>
                <a:cubicBezTo>
                  <a:pt x="520739" y="585060"/>
                  <a:pt x="530665" y="562847"/>
                  <a:pt x="546713" y="546768"/>
                </a:cubicBezTo>
                <a:close/>
                <a:moveTo>
                  <a:pt x="435700" y="435945"/>
                </a:moveTo>
                <a:cubicBezTo>
                  <a:pt x="503567" y="368140"/>
                  <a:pt x="597317" y="326194"/>
                  <a:pt x="700850" y="326194"/>
                </a:cubicBezTo>
                <a:cubicBezTo>
                  <a:pt x="700850" y="397868"/>
                  <a:pt x="700850" y="397868"/>
                  <a:pt x="700850" y="397868"/>
                </a:cubicBezTo>
                <a:cubicBezTo>
                  <a:pt x="533730" y="397868"/>
                  <a:pt x="397588" y="533886"/>
                  <a:pt x="397588" y="700854"/>
                </a:cubicBezTo>
                <a:cubicBezTo>
                  <a:pt x="325849" y="700854"/>
                  <a:pt x="325849" y="700854"/>
                  <a:pt x="325849" y="700854"/>
                </a:cubicBezTo>
                <a:cubicBezTo>
                  <a:pt x="325849" y="597415"/>
                  <a:pt x="367833" y="503750"/>
                  <a:pt x="435700" y="435945"/>
                </a:cubicBezTo>
                <a:close/>
                <a:moveTo>
                  <a:pt x="320634" y="320880"/>
                </a:moveTo>
                <a:cubicBezTo>
                  <a:pt x="418031" y="223545"/>
                  <a:pt x="552513" y="163270"/>
                  <a:pt x="700850" y="163270"/>
                </a:cubicBezTo>
                <a:cubicBezTo>
                  <a:pt x="700850" y="234948"/>
                  <a:pt x="700850" y="234948"/>
                  <a:pt x="700850" y="234948"/>
                </a:cubicBezTo>
                <a:cubicBezTo>
                  <a:pt x="444112" y="234948"/>
                  <a:pt x="234647" y="444280"/>
                  <a:pt x="234647" y="700854"/>
                </a:cubicBezTo>
                <a:cubicBezTo>
                  <a:pt x="162924" y="700854"/>
                  <a:pt x="162924" y="700854"/>
                  <a:pt x="162924" y="700854"/>
                </a:cubicBezTo>
                <a:cubicBezTo>
                  <a:pt x="162924" y="552611"/>
                  <a:pt x="223237" y="418215"/>
                  <a:pt x="320634" y="320880"/>
                </a:cubicBezTo>
                <a:close/>
                <a:moveTo>
                  <a:pt x="205365" y="205367"/>
                </a:moveTo>
                <a:cubicBezTo>
                  <a:pt x="337386" y="72531"/>
                  <a:pt x="513413" y="1"/>
                  <a:pt x="700850" y="0"/>
                </a:cubicBezTo>
                <a:cubicBezTo>
                  <a:pt x="700850" y="71716"/>
                  <a:pt x="700850" y="71716"/>
                  <a:pt x="700850" y="71716"/>
                </a:cubicBezTo>
                <a:cubicBezTo>
                  <a:pt x="353684" y="71716"/>
                  <a:pt x="71715" y="353687"/>
                  <a:pt x="71715" y="700854"/>
                </a:cubicBezTo>
                <a:cubicBezTo>
                  <a:pt x="0" y="700855"/>
                  <a:pt x="0" y="700855"/>
                  <a:pt x="0" y="700855"/>
                </a:cubicBezTo>
                <a:cubicBezTo>
                  <a:pt x="0" y="513417"/>
                  <a:pt x="72529" y="337388"/>
                  <a:pt x="205365" y="205367"/>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5" tIns="47552" rIns="95105" bIns="47552" numCol="1" anchor="t" anchorCtr="0" compatLnSpc="1">
            <a:prstTxWarp prst="textNoShape">
              <a:avLst/>
            </a:prstTxWarp>
            <a:noAutofit/>
          </a:bodyPr>
          <a:lstStyle/>
          <a:p>
            <a:pPr marL="0" marR="0" lvl="0" indent="0" algn="l" defTabSz="951061" rtl="0" eaLnBrk="1" fontAlgn="auto" latinLnBrk="0" hangingPunct="1">
              <a:lnSpc>
                <a:spcPct val="100000"/>
              </a:lnSpc>
              <a:spcBef>
                <a:spcPts val="0"/>
              </a:spcBef>
              <a:spcAft>
                <a:spcPts val="0"/>
              </a:spcAft>
              <a:buClrTx/>
              <a:buSzTx/>
              <a:buFontTx/>
              <a:buNone/>
              <a:tabLst/>
              <a:defRPr/>
            </a:pPr>
            <a:endParaRPr kumimoji="0" lang="en-US" sz="6599"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3" name="Oval 42">
            <a:extLst>
              <a:ext uri="{FF2B5EF4-FFF2-40B4-BE49-F238E27FC236}">
                <a16:creationId xmlns:a16="http://schemas.microsoft.com/office/drawing/2014/main" id="{82F3D9F5-E4E4-4D99-B410-4FE9F74466AA}"/>
              </a:ext>
            </a:extLst>
          </p:cNvPr>
          <p:cNvSpPr>
            <a:spLocks noChangeAspect="1"/>
          </p:cNvSpPr>
          <p:nvPr/>
        </p:nvSpPr>
        <p:spPr bwMode="auto">
          <a:xfrm>
            <a:off x="5504304" y="2196917"/>
            <a:ext cx="1426281" cy="1426282"/>
          </a:xfrm>
          <a:prstGeom prst="ellipse">
            <a:avLst/>
          </a:prstGeom>
          <a:noFill/>
          <a:ln w="22225">
            <a:solidFill>
              <a:srgbClr val="B8D43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48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44" name="Freeform: Shape 43">
            <a:extLst>
              <a:ext uri="{FF2B5EF4-FFF2-40B4-BE49-F238E27FC236}">
                <a16:creationId xmlns:a16="http://schemas.microsoft.com/office/drawing/2014/main" id="{642DAB95-3B99-4C98-B0F0-7610BCE45ADC}"/>
              </a:ext>
            </a:extLst>
          </p:cNvPr>
          <p:cNvSpPr>
            <a:spLocks/>
          </p:cNvSpPr>
          <p:nvPr/>
        </p:nvSpPr>
        <p:spPr bwMode="auto">
          <a:xfrm>
            <a:off x="5955420" y="2483205"/>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28287" h="858155">
                <a:moveTo>
                  <a:pt x="180897" y="808532"/>
                </a:moveTo>
                <a:cubicBezTo>
                  <a:pt x="237061" y="808532"/>
                  <a:pt x="292752" y="808532"/>
                  <a:pt x="351275" y="808532"/>
                </a:cubicBez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cubicBezTo>
                  <a:pt x="237543" y="731401"/>
                  <a:pt x="292328" y="731401"/>
                  <a:pt x="347585" y="731401"/>
                </a:cubicBezTo>
                <a:cubicBezTo>
                  <a:pt x="365532" y="731401"/>
                  <a:pt x="375450" y="740280"/>
                  <a:pt x="375450" y="755235"/>
                </a:cubicBezTo>
                <a:cubicBezTo>
                  <a:pt x="374978" y="770189"/>
                  <a:pt x="365532" y="778134"/>
                  <a:pt x="347585" y="778134"/>
                </a:cubicBezTo>
                <a:cubicBezTo>
                  <a:pt x="320193" y="778601"/>
                  <a:pt x="292328" y="778601"/>
                  <a:pt x="264935" y="778601"/>
                </a:cubicBezTo>
                <a:cubicBezTo>
                  <a:pt x="237070" y="778601"/>
                  <a:pt x="209678" y="778601"/>
                  <a:pt x="181813" y="778134"/>
                </a:cubicBezTo>
                <a:cubicBezTo>
                  <a:pt x="165283" y="778134"/>
                  <a:pt x="154420" y="768787"/>
                  <a:pt x="154893" y="754300"/>
                </a:cubicBezTo>
                <a:cubicBezTo>
                  <a:pt x="155365" y="740280"/>
                  <a:pt x="165283" y="731401"/>
                  <a:pt x="182285" y="731401"/>
                </a:cubicBezTo>
                <a:close/>
                <a:moveTo>
                  <a:pt x="174924" y="655422"/>
                </a:moveTo>
                <a:cubicBezTo>
                  <a:pt x="235089" y="655422"/>
                  <a:pt x="295255" y="655422"/>
                  <a:pt x="354947" y="655422"/>
                </a:cubicBezTo>
                <a:cubicBezTo>
                  <a:pt x="369633" y="655422"/>
                  <a:pt x="379581" y="664350"/>
                  <a:pt x="379581" y="677976"/>
                </a:cubicBezTo>
                <a:cubicBezTo>
                  <a:pt x="380055" y="691133"/>
                  <a:pt x="370107" y="701000"/>
                  <a:pt x="355421" y="701000"/>
                </a:cubicBezTo>
                <a:cubicBezTo>
                  <a:pt x="325575" y="701470"/>
                  <a:pt x="295255" y="701000"/>
                  <a:pt x="264935" y="701000"/>
                </a:cubicBezTo>
                <a:cubicBezTo>
                  <a:pt x="235089" y="701000"/>
                  <a:pt x="205243" y="701000"/>
                  <a:pt x="175397" y="701000"/>
                </a:cubicBez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cubicBezTo>
                  <a:pt x="372131" y="621095"/>
                  <a:pt x="352289" y="621095"/>
                  <a:pt x="331503" y="621095"/>
                </a:cubicBezTo>
                <a:cubicBezTo>
                  <a:pt x="331031" y="590002"/>
                  <a:pt x="335282" y="560323"/>
                  <a:pt x="347093" y="532528"/>
                </a:cubicBezTo>
                <a:cubicBezTo>
                  <a:pt x="363155" y="496724"/>
                  <a:pt x="381107" y="461862"/>
                  <a:pt x="400476" y="427943"/>
                </a:cubicBezTo>
                <a:cubicBezTo>
                  <a:pt x="422680" y="387899"/>
                  <a:pt x="447245" y="349740"/>
                  <a:pt x="458583" y="304986"/>
                </a:cubicBezTo>
                <a:cubicBezTo>
                  <a:pt x="480315" y="219245"/>
                  <a:pt x="449607" y="135389"/>
                  <a:pt x="377800" y="94874"/>
                </a:cubicBezTo>
                <a:cubicBezTo>
                  <a:pt x="299851" y="50590"/>
                  <a:pt x="220013" y="51533"/>
                  <a:pt x="143953" y="99114"/>
                </a:cubicBezTo>
                <a:cubicBezTo>
                  <a:pt x="77343" y="141042"/>
                  <a:pt x="57029" y="206525"/>
                  <a:pt x="65532" y="281902"/>
                </a:cubicBezTo>
                <a:cubicBezTo>
                  <a:pt x="71201" y="329012"/>
                  <a:pt x="93877" y="369527"/>
                  <a:pt x="117970" y="409570"/>
                </a:cubicBezTo>
                <a:cubicBezTo>
                  <a:pt x="142536" y="451498"/>
                  <a:pt x="168519" y="492013"/>
                  <a:pt x="183636" y="538652"/>
                </a:cubicBezTo>
                <a:cubicBezTo>
                  <a:pt x="192140" y="565034"/>
                  <a:pt x="197809" y="591887"/>
                  <a:pt x="197809" y="621566"/>
                </a:cubicBez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solidFill>
            <a:srgbClr val="59B4D9"/>
          </a:solidFill>
          <a:ln w="9525">
            <a:noFill/>
            <a:round/>
            <a:headEnd/>
            <a:tailEnd/>
          </a:ln>
        </p:spPr>
        <p:txBody>
          <a:bodyPr vert="horz" wrap="square" lIns="93235" tIns="46617" rIns="93235" bIns="46617" numCol="1" anchor="t" anchorCtr="0" compatLnSpc="1">
            <a:prstTxWarp prst="textNoShape">
              <a:avLst/>
            </a:prstTxWarp>
            <a:noAutofit/>
          </a:bodyPr>
          <a:lstStyle/>
          <a:p>
            <a:pPr marL="0" marR="0" lvl="0" indent="0" algn="l" defTabSz="93250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cxnSp>
        <p:nvCxnSpPr>
          <p:cNvPr id="45" name="Straight Arrow Connector 44">
            <a:extLst>
              <a:ext uri="{FF2B5EF4-FFF2-40B4-BE49-F238E27FC236}">
                <a16:creationId xmlns:a16="http://schemas.microsoft.com/office/drawing/2014/main" id="{DAC61A91-1B5C-467D-8F63-C0E7F9D519C2}"/>
              </a:ext>
            </a:extLst>
          </p:cNvPr>
          <p:cNvCxnSpPr>
            <a:cxnSpLocks/>
          </p:cNvCxnSpPr>
          <p:nvPr/>
        </p:nvCxnSpPr>
        <p:spPr>
          <a:xfrm>
            <a:off x="7100010" y="2910058"/>
            <a:ext cx="2027393" cy="0"/>
          </a:xfrm>
          <a:prstGeom prst="straightConnector1">
            <a:avLst/>
          </a:prstGeom>
          <a:ln w="19050" cap="rnd">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15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F43B-9698-43FE-BA7C-F07010C49CB7}"/>
              </a:ext>
            </a:extLst>
          </p:cNvPr>
          <p:cNvSpPr>
            <a:spLocks noGrp="1"/>
          </p:cNvSpPr>
          <p:nvPr>
            <p:ph type="title"/>
          </p:nvPr>
        </p:nvSpPr>
        <p:spPr/>
        <p:txBody>
          <a:bodyPr/>
          <a:lstStyle/>
          <a:p>
            <a:r>
              <a:rPr lang="en-US" dirty="0"/>
              <a:t>A MORE REALISTIC VIEW…</a:t>
            </a:r>
          </a:p>
        </p:txBody>
      </p:sp>
      <p:cxnSp>
        <p:nvCxnSpPr>
          <p:cNvPr id="3" name="Straight Arrow Connector 2">
            <a:extLst>
              <a:ext uri="{FF2B5EF4-FFF2-40B4-BE49-F238E27FC236}">
                <a16:creationId xmlns:a16="http://schemas.microsoft.com/office/drawing/2014/main" id="{0CB222A5-280B-4FA7-902C-4E5695A26173}"/>
              </a:ext>
            </a:extLst>
          </p:cNvPr>
          <p:cNvCxnSpPr>
            <a:cxnSpLocks/>
          </p:cNvCxnSpPr>
          <p:nvPr/>
        </p:nvCxnSpPr>
        <p:spPr>
          <a:xfrm>
            <a:off x="3312712" y="2910058"/>
            <a:ext cx="2027393" cy="0"/>
          </a:xfrm>
          <a:prstGeom prst="straightConnector1">
            <a:avLst/>
          </a:prstGeom>
          <a:ln w="19050" cap="rnd">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5DB82B-3071-49B8-B54B-227147E3C103}"/>
              </a:ext>
            </a:extLst>
          </p:cNvPr>
          <p:cNvSpPr/>
          <p:nvPr/>
        </p:nvSpPr>
        <p:spPr>
          <a:xfrm flipH="1">
            <a:off x="9279609" y="3695583"/>
            <a:ext cx="1413670" cy="553927"/>
          </a:xfrm>
          <a:prstGeom prst="rect">
            <a:avLst/>
          </a:prstGeom>
          <a:noFill/>
        </p:spPr>
        <p:txBody>
          <a:bodyPr wrap="none" lIns="0" tIns="0" rIns="0" bIns="0" anchor="ctr">
            <a:spAutoFit/>
          </a:bodyPr>
          <a:lstStyle/>
          <a:p>
            <a:pPr marL="0" marR="0" lvl="0" indent="0" algn="ctr" defTabSz="951061"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65000"/>
                    <a:lumOff val="35000"/>
                  </a:srgbClr>
                </a:solidFill>
                <a:effectLst/>
                <a:uLnTx/>
                <a:uFillTx/>
                <a:latin typeface="Segoe UI Light"/>
                <a:ea typeface="+mn-ea"/>
                <a:cs typeface="+mn-cs"/>
              </a:rPr>
              <a:t>Actions</a:t>
            </a:r>
          </a:p>
        </p:txBody>
      </p:sp>
      <p:sp>
        <p:nvSpPr>
          <p:cNvPr id="5" name="Rectangle 4">
            <a:extLst>
              <a:ext uri="{FF2B5EF4-FFF2-40B4-BE49-F238E27FC236}">
                <a16:creationId xmlns:a16="http://schemas.microsoft.com/office/drawing/2014/main" id="{B57ED343-BA0B-4EE7-A22A-93629B015676}"/>
              </a:ext>
            </a:extLst>
          </p:cNvPr>
          <p:cNvSpPr/>
          <p:nvPr/>
        </p:nvSpPr>
        <p:spPr>
          <a:xfrm flipH="1">
            <a:off x="1817745" y="3695583"/>
            <a:ext cx="1261403" cy="553927"/>
          </a:xfrm>
          <a:prstGeom prst="rect">
            <a:avLst/>
          </a:prstGeom>
          <a:noFill/>
        </p:spPr>
        <p:txBody>
          <a:bodyPr wrap="none" lIns="0" tIns="0" rIns="0" bIns="0" anchor="ctr">
            <a:spAutoFit/>
          </a:bodyPr>
          <a:lstStyle/>
          <a:p>
            <a:pPr marL="0" marR="0" lvl="0" indent="0" algn="ctr" defTabSz="951061"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65000"/>
                    <a:lumOff val="35000"/>
                  </a:srgbClr>
                </a:solidFill>
                <a:effectLst/>
                <a:uLnTx/>
                <a:uFillTx/>
                <a:latin typeface="Segoe UI Light"/>
                <a:ea typeface="+mn-ea"/>
                <a:cs typeface="+mn-cs"/>
              </a:rPr>
              <a:t>Things</a:t>
            </a:r>
          </a:p>
        </p:txBody>
      </p:sp>
      <p:sp>
        <p:nvSpPr>
          <p:cNvPr id="6" name="Rectangle 5">
            <a:extLst>
              <a:ext uri="{FF2B5EF4-FFF2-40B4-BE49-F238E27FC236}">
                <a16:creationId xmlns:a16="http://schemas.microsoft.com/office/drawing/2014/main" id="{CD2F947E-7687-4DB4-9ECD-421DCC449AE1}"/>
              </a:ext>
            </a:extLst>
          </p:cNvPr>
          <p:cNvSpPr/>
          <p:nvPr/>
        </p:nvSpPr>
        <p:spPr>
          <a:xfrm flipH="1">
            <a:off x="5499070" y="3695583"/>
            <a:ext cx="1436749" cy="553927"/>
          </a:xfrm>
          <a:prstGeom prst="rect">
            <a:avLst/>
          </a:prstGeom>
          <a:noFill/>
        </p:spPr>
        <p:txBody>
          <a:bodyPr wrap="none" lIns="0" tIns="0" rIns="0" bIns="0" anchor="ctr">
            <a:spAutoFit/>
          </a:bodyPr>
          <a:lstStyle/>
          <a:p>
            <a:pPr marL="0" marR="0" lvl="0" indent="0" algn="ctr" defTabSz="951061"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65000"/>
                    <a:lumOff val="35000"/>
                  </a:srgbClr>
                </a:solidFill>
                <a:effectLst/>
                <a:uLnTx/>
                <a:uFillTx/>
                <a:latin typeface="Segoe UI Light"/>
                <a:ea typeface="+mn-ea"/>
                <a:cs typeface="+mn-cs"/>
              </a:rPr>
              <a:t>Insights</a:t>
            </a:r>
          </a:p>
        </p:txBody>
      </p:sp>
      <p:sp>
        <p:nvSpPr>
          <p:cNvPr id="7" name="Oval 6">
            <a:extLst>
              <a:ext uri="{FF2B5EF4-FFF2-40B4-BE49-F238E27FC236}">
                <a16:creationId xmlns:a16="http://schemas.microsoft.com/office/drawing/2014/main" id="{096B585E-EA59-491E-A0E8-45D6B7FB5309}"/>
              </a:ext>
            </a:extLst>
          </p:cNvPr>
          <p:cNvSpPr>
            <a:spLocks noChangeAspect="1"/>
          </p:cNvSpPr>
          <p:nvPr/>
        </p:nvSpPr>
        <p:spPr bwMode="auto">
          <a:xfrm>
            <a:off x="9273302" y="2196917"/>
            <a:ext cx="1426282" cy="1426282"/>
          </a:xfrm>
          <a:prstGeom prst="ellipse">
            <a:avLst/>
          </a:prstGeom>
          <a:noFill/>
          <a:ln w="22225">
            <a:solidFill>
              <a:srgbClr val="B8D43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48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8" name="Freeform 104">
            <a:extLst>
              <a:ext uri="{FF2B5EF4-FFF2-40B4-BE49-F238E27FC236}">
                <a16:creationId xmlns:a16="http://schemas.microsoft.com/office/drawing/2014/main" id="{9885B4B4-FA2F-41FD-A99C-F738DB4F2E5A}"/>
              </a:ext>
            </a:extLst>
          </p:cNvPr>
          <p:cNvSpPr>
            <a:spLocks noChangeAspect="1"/>
          </p:cNvSpPr>
          <p:nvPr/>
        </p:nvSpPr>
        <p:spPr bwMode="black">
          <a:xfrm>
            <a:off x="9723658" y="2472083"/>
            <a:ext cx="525572" cy="875953"/>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59B4D9"/>
          </a:solidFill>
          <a:ln>
            <a:noFill/>
          </a:ln>
        </p:spPr>
        <p:txBody>
          <a:bodyPr vert="horz" wrap="square" lIns="93235" tIns="46617" rIns="93235" bIns="46617" numCol="1" anchor="t" anchorCtr="0" compatLnSpc="1">
            <a:prstTxWarp prst="textNoShape">
              <a:avLst/>
            </a:prstTxWarp>
            <a:noAutofit/>
          </a:bodyPr>
          <a:lstStyle/>
          <a:p>
            <a:pPr marL="0" marR="0" lvl="0" indent="0" algn="l" defTabSz="93250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9" name="Oval 8">
            <a:extLst>
              <a:ext uri="{FF2B5EF4-FFF2-40B4-BE49-F238E27FC236}">
                <a16:creationId xmlns:a16="http://schemas.microsoft.com/office/drawing/2014/main" id="{EF803B39-EAC3-4887-AD37-19AB920E3DEC}"/>
              </a:ext>
            </a:extLst>
          </p:cNvPr>
          <p:cNvSpPr>
            <a:spLocks/>
          </p:cNvSpPr>
          <p:nvPr/>
        </p:nvSpPr>
        <p:spPr bwMode="auto">
          <a:xfrm>
            <a:off x="1735304" y="2196917"/>
            <a:ext cx="1426282" cy="1426282"/>
          </a:xfrm>
          <a:prstGeom prst="ellipse">
            <a:avLst/>
          </a:prstGeom>
          <a:noFill/>
          <a:ln w="22225">
            <a:solidFill>
              <a:srgbClr val="B8D43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48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10" name="Freeform: Shape 9">
            <a:extLst>
              <a:ext uri="{FF2B5EF4-FFF2-40B4-BE49-F238E27FC236}">
                <a16:creationId xmlns:a16="http://schemas.microsoft.com/office/drawing/2014/main" id="{14FAAAF8-6FD7-4657-8D05-6C40C061FBCE}"/>
              </a:ext>
            </a:extLst>
          </p:cNvPr>
          <p:cNvSpPr>
            <a:spLocks noChangeArrowheads="1"/>
          </p:cNvSpPr>
          <p:nvPr/>
        </p:nvSpPr>
        <p:spPr bwMode="auto">
          <a:xfrm rot="2700000">
            <a:off x="2098055" y="2431163"/>
            <a:ext cx="700761" cy="700766"/>
          </a:xfrm>
          <a:custGeom>
            <a:avLst/>
            <a:gdLst>
              <a:gd name="connsiteX0" fmla="*/ 546713 w 700850"/>
              <a:gd name="connsiteY0" fmla="*/ 546768 h 700855"/>
              <a:gd name="connsiteX1" fmla="*/ 609420 w 700850"/>
              <a:gd name="connsiteY1" fmla="*/ 520743 h 700855"/>
              <a:gd name="connsiteX2" fmla="*/ 698101 w 700850"/>
              <a:gd name="connsiteY2" fmla="*/ 609596 h 700855"/>
              <a:gd name="connsiteX3" fmla="*/ 609420 w 700850"/>
              <a:gd name="connsiteY3" fmla="*/ 698449 h 700855"/>
              <a:gd name="connsiteX4" fmla="*/ 520739 w 700850"/>
              <a:gd name="connsiteY4" fmla="*/ 609596 h 700855"/>
              <a:gd name="connsiteX5" fmla="*/ 546713 w 700850"/>
              <a:gd name="connsiteY5" fmla="*/ 546768 h 700855"/>
              <a:gd name="connsiteX6" fmla="*/ 435700 w 700850"/>
              <a:gd name="connsiteY6" fmla="*/ 435945 h 700855"/>
              <a:gd name="connsiteX7" fmla="*/ 700850 w 700850"/>
              <a:gd name="connsiteY7" fmla="*/ 326194 h 700855"/>
              <a:gd name="connsiteX8" fmla="*/ 700850 w 700850"/>
              <a:gd name="connsiteY8" fmla="*/ 397868 h 700855"/>
              <a:gd name="connsiteX9" fmla="*/ 397588 w 700850"/>
              <a:gd name="connsiteY9" fmla="*/ 700854 h 700855"/>
              <a:gd name="connsiteX10" fmla="*/ 325849 w 700850"/>
              <a:gd name="connsiteY10" fmla="*/ 700854 h 700855"/>
              <a:gd name="connsiteX11" fmla="*/ 435700 w 700850"/>
              <a:gd name="connsiteY11" fmla="*/ 435945 h 700855"/>
              <a:gd name="connsiteX12" fmla="*/ 320634 w 700850"/>
              <a:gd name="connsiteY12" fmla="*/ 320880 h 700855"/>
              <a:gd name="connsiteX13" fmla="*/ 700850 w 700850"/>
              <a:gd name="connsiteY13" fmla="*/ 163270 h 700855"/>
              <a:gd name="connsiteX14" fmla="*/ 700850 w 700850"/>
              <a:gd name="connsiteY14" fmla="*/ 234948 h 700855"/>
              <a:gd name="connsiteX15" fmla="*/ 234647 w 700850"/>
              <a:gd name="connsiteY15" fmla="*/ 700854 h 700855"/>
              <a:gd name="connsiteX16" fmla="*/ 162924 w 700850"/>
              <a:gd name="connsiteY16" fmla="*/ 700854 h 700855"/>
              <a:gd name="connsiteX17" fmla="*/ 320634 w 700850"/>
              <a:gd name="connsiteY17" fmla="*/ 320880 h 700855"/>
              <a:gd name="connsiteX18" fmla="*/ 205365 w 700850"/>
              <a:gd name="connsiteY18" fmla="*/ 205367 h 700855"/>
              <a:gd name="connsiteX19" fmla="*/ 700850 w 700850"/>
              <a:gd name="connsiteY19" fmla="*/ 0 h 700855"/>
              <a:gd name="connsiteX20" fmla="*/ 700850 w 700850"/>
              <a:gd name="connsiteY20" fmla="*/ 71716 h 700855"/>
              <a:gd name="connsiteX21" fmla="*/ 71715 w 700850"/>
              <a:gd name="connsiteY21" fmla="*/ 700854 h 700855"/>
              <a:gd name="connsiteX22" fmla="*/ 0 w 700850"/>
              <a:gd name="connsiteY22" fmla="*/ 700855 h 700855"/>
              <a:gd name="connsiteX23" fmla="*/ 205365 w 700850"/>
              <a:gd name="connsiteY23" fmla="*/ 205367 h 7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0850" h="700855">
                <a:moveTo>
                  <a:pt x="546713" y="546768"/>
                </a:moveTo>
                <a:cubicBezTo>
                  <a:pt x="562761" y="530688"/>
                  <a:pt x="584932" y="520743"/>
                  <a:pt x="609420" y="520743"/>
                </a:cubicBezTo>
                <a:cubicBezTo>
                  <a:pt x="658397" y="520743"/>
                  <a:pt x="698101" y="560524"/>
                  <a:pt x="698101" y="609596"/>
                </a:cubicBezTo>
                <a:cubicBezTo>
                  <a:pt x="698101" y="658668"/>
                  <a:pt x="658397" y="698449"/>
                  <a:pt x="609420" y="698449"/>
                </a:cubicBezTo>
                <a:cubicBezTo>
                  <a:pt x="560443" y="698449"/>
                  <a:pt x="520739" y="658668"/>
                  <a:pt x="520739" y="609596"/>
                </a:cubicBezTo>
                <a:cubicBezTo>
                  <a:pt x="520739" y="585060"/>
                  <a:pt x="530665" y="562847"/>
                  <a:pt x="546713" y="546768"/>
                </a:cubicBezTo>
                <a:close/>
                <a:moveTo>
                  <a:pt x="435700" y="435945"/>
                </a:moveTo>
                <a:cubicBezTo>
                  <a:pt x="503567" y="368140"/>
                  <a:pt x="597317" y="326194"/>
                  <a:pt x="700850" y="326194"/>
                </a:cubicBezTo>
                <a:cubicBezTo>
                  <a:pt x="700850" y="397868"/>
                  <a:pt x="700850" y="397868"/>
                  <a:pt x="700850" y="397868"/>
                </a:cubicBezTo>
                <a:cubicBezTo>
                  <a:pt x="533730" y="397868"/>
                  <a:pt x="397588" y="533886"/>
                  <a:pt x="397588" y="700854"/>
                </a:cubicBezTo>
                <a:cubicBezTo>
                  <a:pt x="325849" y="700854"/>
                  <a:pt x="325849" y="700854"/>
                  <a:pt x="325849" y="700854"/>
                </a:cubicBezTo>
                <a:cubicBezTo>
                  <a:pt x="325849" y="597415"/>
                  <a:pt x="367833" y="503750"/>
                  <a:pt x="435700" y="435945"/>
                </a:cubicBezTo>
                <a:close/>
                <a:moveTo>
                  <a:pt x="320634" y="320880"/>
                </a:moveTo>
                <a:cubicBezTo>
                  <a:pt x="418031" y="223545"/>
                  <a:pt x="552513" y="163270"/>
                  <a:pt x="700850" y="163270"/>
                </a:cubicBezTo>
                <a:cubicBezTo>
                  <a:pt x="700850" y="234948"/>
                  <a:pt x="700850" y="234948"/>
                  <a:pt x="700850" y="234948"/>
                </a:cubicBezTo>
                <a:cubicBezTo>
                  <a:pt x="444112" y="234948"/>
                  <a:pt x="234647" y="444280"/>
                  <a:pt x="234647" y="700854"/>
                </a:cubicBezTo>
                <a:cubicBezTo>
                  <a:pt x="162924" y="700854"/>
                  <a:pt x="162924" y="700854"/>
                  <a:pt x="162924" y="700854"/>
                </a:cubicBezTo>
                <a:cubicBezTo>
                  <a:pt x="162924" y="552611"/>
                  <a:pt x="223237" y="418215"/>
                  <a:pt x="320634" y="320880"/>
                </a:cubicBezTo>
                <a:close/>
                <a:moveTo>
                  <a:pt x="205365" y="205367"/>
                </a:moveTo>
                <a:cubicBezTo>
                  <a:pt x="337386" y="72531"/>
                  <a:pt x="513413" y="1"/>
                  <a:pt x="700850" y="0"/>
                </a:cubicBezTo>
                <a:cubicBezTo>
                  <a:pt x="700850" y="71716"/>
                  <a:pt x="700850" y="71716"/>
                  <a:pt x="700850" y="71716"/>
                </a:cubicBezTo>
                <a:cubicBezTo>
                  <a:pt x="353684" y="71716"/>
                  <a:pt x="71715" y="353687"/>
                  <a:pt x="71715" y="700854"/>
                </a:cubicBezTo>
                <a:cubicBezTo>
                  <a:pt x="0" y="700855"/>
                  <a:pt x="0" y="700855"/>
                  <a:pt x="0" y="700855"/>
                </a:cubicBezTo>
                <a:cubicBezTo>
                  <a:pt x="0" y="513417"/>
                  <a:pt x="72529" y="337388"/>
                  <a:pt x="205365" y="205367"/>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5" tIns="47552" rIns="95105" bIns="47552" numCol="1" anchor="t" anchorCtr="0" compatLnSpc="1">
            <a:prstTxWarp prst="textNoShape">
              <a:avLst/>
            </a:prstTxWarp>
            <a:noAutofit/>
          </a:bodyPr>
          <a:lstStyle/>
          <a:p>
            <a:pPr marL="0" marR="0" lvl="0" indent="0" algn="l" defTabSz="951061" rtl="0" eaLnBrk="1" fontAlgn="auto" latinLnBrk="0" hangingPunct="1">
              <a:lnSpc>
                <a:spcPct val="100000"/>
              </a:lnSpc>
              <a:spcBef>
                <a:spcPts val="0"/>
              </a:spcBef>
              <a:spcAft>
                <a:spcPts val="0"/>
              </a:spcAft>
              <a:buClrTx/>
              <a:buSzTx/>
              <a:buFontTx/>
              <a:buNone/>
              <a:tabLst/>
              <a:defRPr/>
            </a:pPr>
            <a:endParaRPr kumimoji="0" lang="en-US" sz="6599"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1" name="Title 1">
            <a:extLst>
              <a:ext uri="{FF2B5EF4-FFF2-40B4-BE49-F238E27FC236}">
                <a16:creationId xmlns:a16="http://schemas.microsoft.com/office/drawing/2014/main" id="{F1CB4C14-F78A-48E4-8CC5-2FFC4A6D97E2}"/>
              </a:ext>
            </a:extLst>
          </p:cNvPr>
          <p:cNvSpPr txBox="1">
            <a:spLocks/>
          </p:cNvSpPr>
          <p:nvPr/>
        </p:nvSpPr>
        <p:spPr>
          <a:xfrm>
            <a:off x="4660134" y="5939024"/>
            <a:ext cx="7227911" cy="714722"/>
          </a:xfrm>
          <a:prstGeom prst="rect">
            <a:avLst/>
          </a:prstGeom>
        </p:spPr>
        <p:txBody>
          <a:bodyPr vert="horz" lIns="91440" tIns="45720" rIns="91440" bIns="45720" rtlCol="0" anchor="t" anchorCtr="0">
            <a:noAutofit/>
          </a:bodyPr>
          <a:lstStyle>
            <a:lvl1pPr defTabSz="271902">
              <a:lnSpc>
                <a:spcPct val="90000"/>
              </a:lnSpc>
              <a:spcBef>
                <a:spcPct val="0"/>
              </a:spcBef>
              <a:buNone/>
              <a:defRPr sz="3800" b="0" i="0">
                <a:latin typeface="Segoe UI Light" charset="0"/>
                <a:ea typeface="Segoe UI Light" charset="0"/>
                <a:cs typeface="Segoe UI Light" charset="0"/>
              </a:defRPr>
            </a:lvl1pPr>
          </a:lstStyle>
          <a:p>
            <a:pPr marL="0" marR="0" lvl="0" indent="0" algn="r" defTabSz="271902" rtl="0" eaLnBrk="1" fontAlgn="auto" latinLnBrk="0" hangingPunct="1">
              <a:lnSpc>
                <a:spcPct val="90000"/>
              </a:lnSpc>
              <a:spcBef>
                <a:spcPct val="0"/>
              </a:spcBef>
              <a:spcAft>
                <a:spcPts val="0"/>
              </a:spcAft>
              <a:buClrTx/>
              <a:buSzTx/>
              <a:buFontTx/>
              <a:buNone/>
              <a:tabLst/>
              <a:defRPr/>
            </a:pPr>
            <a:r>
              <a:rPr kumimoji="0" sz="3800" b="0" i="0" u="none" strike="noStrike" kern="1200" cap="none" spc="0" normalizeH="0" baseline="0" noProof="0" dirty="0">
                <a:ln>
                  <a:noFill/>
                </a:ln>
                <a:solidFill>
                  <a:srgbClr val="000000">
                    <a:lumMod val="65000"/>
                    <a:lumOff val="35000"/>
                  </a:srgbClr>
                </a:solidFill>
                <a:effectLst/>
                <a:uLnTx/>
                <a:uFillTx/>
                <a:latin typeface="Segoe UI Light" charset="0"/>
                <a:cs typeface="Segoe UI Light" charset="0"/>
              </a:rPr>
              <a:t>… and why IoT needs simplifying</a:t>
            </a:r>
          </a:p>
        </p:txBody>
      </p:sp>
      <p:sp>
        <p:nvSpPr>
          <p:cNvPr id="12" name="TextBox 11">
            <a:extLst>
              <a:ext uri="{FF2B5EF4-FFF2-40B4-BE49-F238E27FC236}">
                <a16:creationId xmlns:a16="http://schemas.microsoft.com/office/drawing/2014/main" id="{3CBE02E9-F273-4CBE-9D64-926BBB0E74C6}"/>
              </a:ext>
            </a:extLst>
          </p:cNvPr>
          <p:cNvSpPr txBox="1"/>
          <p:nvPr/>
        </p:nvSpPr>
        <p:spPr>
          <a:xfrm>
            <a:off x="59180" y="2716448"/>
            <a:ext cx="1664026"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75000"/>
                  </a:srgbClr>
                </a:solidFill>
                <a:effectLst/>
                <a:uLnTx/>
                <a:uFillTx/>
                <a:latin typeface="Segoe UI Light"/>
                <a:ea typeface="+mn-ea"/>
                <a:cs typeface="Segoe UI" panose="020B0502040204020203" pitchFamily="34" charset="0"/>
              </a:rPr>
              <a:t>Updating devices</a:t>
            </a:r>
          </a:p>
        </p:txBody>
      </p:sp>
      <p:sp>
        <p:nvSpPr>
          <p:cNvPr id="13" name="TextBox 12">
            <a:extLst>
              <a:ext uri="{FF2B5EF4-FFF2-40B4-BE49-F238E27FC236}">
                <a16:creationId xmlns:a16="http://schemas.microsoft.com/office/drawing/2014/main" id="{839F9BC2-7D27-4B64-B801-9CE6C6177724}"/>
              </a:ext>
            </a:extLst>
          </p:cNvPr>
          <p:cNvSpPr txBox="1"/>
          <p:nvPr/>
        </p:nvSpPr>
        <p:spPr>
          <a:xfrm>
            <a:off x="10780456" y="2871196"/>
            <a:ext cx="1336964" cy="627840"/>
          </a:xfrm>
          <a:prstGeom prst="rect">
            <a:avLst/>
          </a:prstGeom>
          <a:noFill/>
        </p:spPr>
        <p:txBody>
          <a:bodyPr wrap="squar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646464"/>
                </a:solidFill>
                <a:effectLst/>
                <a:uLnTx/>
                <a:uFillTx/>
                <a:latin typeface="Segoe UI Light"/>
                <a:ea typeface="+mn-ea"/>
                <a:cs typeface="Segoe UI" panose="020B0502040204020203" pitchFamily="34" charset="0"/>
              </a:rPr>
              <a:t>Provisioning devices</a:t>
            </a:r>
          </a:p>
        </p:txBody>
      </p:sp>
      <p:sp>
        <p:nvSpPr>
          <p:cNvPr id="14" name="TextBox 13">
            <a:extLst>
              <a:ext uri="{FF2B5EF4-FFF2-40B4-BE49-F238E27FC236}">
                <a16:creationId xmlns:a16="http://schemas.microsoft.com/office/drawing/2014/main" id="{6F9FFB4A-97D5-46A8-8665-82E729208336}"/>
              </a:ext>
            </a:extLst>
          </p:cNvPr>
          <p:cNvSpPr txBox="1"/>
          <p:nvPr/>
        </p:nvSpPr>
        <p:spPr>
          <a:xfrm>
            <a:off x="753544" y="4222975"/>
            <a:ext cx="1500540"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727372"/>
                </a:solidFill>
                <a:effectLst/>
                <a:uLnTx/>
                <a:uFillTx/>
                <a:latin typeface="Segoe UI Light"/>
                <a:ea typeface="+mn-ea"/>
                <a:cs typeface="Segoe UI" panose="020B0502040204020203" pitchFamily="34" charset="0"/>
              </a:rPr>
              <a:t>Device updates</a:t>
            </a:r>
          </a:p>
        </p:txBody>
      </p:sp>
      <p:sp>
        <p:nvSpPr>
          <p:cNvPr id="15" name="TextBox 14">
            <a:extLst>
              <a:ext uri="{FF2B5EF4-FFF2-40B4-BE49-F238E27FC236}">
                <a16:creationId xmlns:a16="http://schemas.microsoft.com/office/drawing/2014/main" id="{1455CC21-EFC2-4FD2-83A8-F15FDA3784D5}"/>
              </a:ext>
            </a:extLst>
          </p:cNvPr>
          <p:cNvSpPr txBox="1"/>
          <p:nvPr/>
        </p:nvSpPr>
        <p:spPr>
          <a:xfrm>
            <a:off x="3233695" y="4199058"/>
            <a:ext cx="1285764"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727372"/>
                </a:solidFill>
                <a:effectLst/>
                <a:uLnTx/>
                <a:uFillTx/>
                <a:latin typeface="Segoe UI Light"/>
                <a:ea typeface="+mn-ea"/>
                <a:cs typeface="Segoe UI" panose="020B0502040204020203" pitchFamily="34" charset="0"/>
              </a:rPr>
              <a:t>Data storage</a:t>
            </a:r>
          </a:p>
        </p:txBody>
      </p:sp>
      <p:sp>
        <p:nvSpPr>
          <p:cNvPr id="16" name="TextBox 15">
            <a:extLst>
              <a:ext uri="{FF2B5EF4-FFF2-40B4-BE49-F238E27FC236}">
                <a16:creationId xmlns:a16="http://schemas.microsoft.com/office/drawing/2014/main" id="{54BAA937-340C-4A6E-97CA-DA98A96FD282}"/>
              </a:ext>
            </a:extLst>
          </p:cNvPr>
          <p:cNvSpPr txBox="1"/>
          <p:nvPr/>
        </p:nvSpPr>
        <p:spPr>
          <a:xfrm>
            <a:off x="5615787" y="1524386"/>
            <a:ext cx="1806674"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85000"/>
                  </a:srgbClr>
                </a:solidFill>
                <a:effectLst/>
                <a:uLnTx/>
                <a:uFillTx/>
                <a:latin typeface="Segoe UI Light"/>
                <a:ea typeface="+mn-ea"/>
                <a:cs typeface="Segoe UI" panose="020B0502040204020203" pitchFamily="34" charset="0"/>
              </a:rPr>
              <a:t>Cold path analytics</a:t>
            </a:r>
          </a:p>
        </p:txBody>
      </p:sp>
      <p:sp>
        <p:nvSpPr>
          <p:cNvPr id="17" name="TextBox 16">
            <a:extLst>
              <a:ext uri="{FF2B5EF4-FFF2-40B4-BE49-F238E27FC236}">
                <a16:creationId xmlns:a16="http://schemas.microsoft.com/office/drawing/2014/main" id="{9F5484F4-EA37-43C5-BB87-6038192463A0}"/>
              </a:ext>
            </a:extLst>
          </p:cNvPr>
          <p:cNvSpPr txBox="1"/>
          <p:nvPr/>
        </p:nvSpPr>
        <p:spPr>
          <a:xfrm>
            <a:off x="7080596" y="3241081"/>
            <a:ext cx="1914767"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9EAE9">
                    <a:lumMod val="75000"/>
                  </a:srgbClr>
                </a:solidFill>
                <a:effectLst/>
                <a:uLnTx/>
                <a:uFillTx/>
                <a:latin typeface="Segoe UI Light"/>
                <a:ea typeface="+mn-ea"/>
                <a:cs typeface="Segoe UI" panose="020B0502040204020203" pitchFamily="34" charset="0"/>
              </a:rPr>
              <a:t>Warm path analytics</a:t>
            </a:r>
          </a:p>
        </p:txBody>
      </p:sp>
      <p:sp>
        <p:nvSpPr>
          <p:cNvPr id="18" name="TextBox 17">
            <a:extLst>
              <a:ext uri="{FF2B5EF4-FFF2-40B4-BE49-F238E27FC236}">
                <a16:creationId xmlns:a16="http://schemas.microsoft.com/office/drawing/2014/main" id="{7025CEC2-1621-4E12-B3CA-2CE2B2904B2F}"/>
              </a:ext>
            </a:extLst>
          </p:cNvPr>
          <p:cNvSpPr txBox="1"/>
          <p:nvPr/>
        </p:nvSpPr>
        <p:spPr>
          <a:xfrm>
            <a:off x="7309156" y="3721958"/>
            <a:ext cx="1721725"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75000"/>
                  </a:srgbClr>
                </a:solidFill>
                <a:effectLst/>
                <a:uLnTx/>
                <a:uFillTx/>
                <a:latin typeface="Segoe UI Light"/>
                <a:ea typeface="+mn-ea"/>
                <a:cs typeface="Segoe UI" panose="020B0502040204020203" pitchFamily="34" charset="0"/>
              </a:rPr>
              <a:t>Hot path analytics</a:t>
            </a:r>
          </a:p>
        </p:txBody>
      </p:sp>
      <p:sp>
        <p:nvSpPr>
          <p:cNvPr id="19" name="TextBox 18">
            <a:extLst>
              <a:ext uri="{FF2B5EF4-FFF2-40B4-BE49-F238E27FC236}">
                <a16:creationId xmlns:a16="http://schemas.microsoft.com/office/drawing/2014/main" id="{6E0A0A44-CBDD-4FD7-A9D9-97714E83D224}"/>
              </a:ext>
            </a:extLst>
          </p:cNvPr>
          <p:cNvSpPr txBox="1"/>
          <p:nvPr/>
        </p:nvSpPr>
        <p:spPr>
          <a:xfrm>
            <a:off x="1468685" y="4674561"/>
            <a:ext cx="1833922"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9EAE9">
                    <a:lumMod val="75000"/>
                  </a:srgbClr>
                </a:solidFill>
                <a:effectLst/>
                <a:uLnTx/>
                <a:uFillTx/>
                <a:latin typeface="Segoe UI Light"/>
                <a:ea typeface="+mn-ea"/>
                <a:cs typeface="Segoe UI" panose="020B0502040204020203" pitchFamily="34" charset="0"/>
              </a:rPr>
              <a:t>On device analytics</a:t>
            </a:r>
          </a:p>
        </p:txBody>
      </p:sp>
      <p:sp>
        <p:nvSpPr>
          <p:cNvPr id="20" name="TextBox 19">
            <a:extLst>
              <a:ext uri="{FF2B5EF4-FFF2-40B4-BE49-F238E27FC236}">
                <a16:creationId xmlns:a16="http://schemas.microsoft.com/office/drawing/2014/main" id="{8F0507AA-6169-4860-9E95-23692ACEEE21}"/>
              </a:ext>
            </a:extLst>
          </p:cNvPr>
          <p:cNvSpPr txBox="1"/>
          <p:nvPr/>
        </p:nvSpPr>
        <p:spPr>
          <a:xfrm>
            <a:off x="3312712" y="5710642"/>
            <a:ext cx="1362700"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75000"/>
                  </a:srgbClr>
                </a:solidFill>
                <a:effectLst/>
                <a:uLnTx/>
                <a:uFillTx/>
                <a:latin typeface="Segoe UI Light"/>
                <a:ea typeface="+mn-ea"/>
                <a:cs typeface="Segoe UI" panose="020B0502040204020203" pitchFamily="34" charset="0"/>
              </a:rPr>
              <a:t>Securing data</a:t>
            </a:r>
          </a:p>
        </p:txBody>
      </p:sp>
      <p:sp>
        <p:nvSpPr>
          <p:cNvPr id="21" name="TextBox 20">
            <a:extLst>
              <a:ext uri="{FF2B5EF4-FFF2-40B4-BE49-F238E27FC236}">
                <a16:creationId xmlns:a16="http://schemas.microsoft.com/office/drawing/2014/main" id="{E9552358-DFB5-4D64-B8EB-C35C8CB2C9D3}"/>
              </a:ext>
            </a:extLst>
          </p:cNvPr>
          <p:cNvSpPr txBox="1"/>
          <p:nvPr/>
        </p:nvSpPr>
        <p:spPr>
          <a:xfrm>
            <a:off x="8713530" y="1252297"/>
            <a:ext cx="2595957"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75000"/>
                  </a:srgbClr>
                </a:solidFill>
                <a:effectLst/>
                <a:uLnTx/>
                <a:uFillTx/>
                <a:latin typeface="Segoe UI Light"/>
                <a:ea typeface="+mn-ea"/>
                <a:cs typeface="Segoe UI" panose="020B0502040204020203" pitchFamily="34" charset="0"/>
              </a:rPr>
              <a:t>Business process integration</a:t>
            </a:r>
          </a:p>
        </p:txBody>
      </p:sp>
      <p:sp>
        <p:nvSpPr>
          <p:cNvPr id="22" name="TextBox 21">
            <a:extLst>
              <a:ext uri="{FF2B5EF4-FFF2-40B4-BE49-F238E27FC236}">
                <a16:creationId xmlns:a16="http://schemas.microsoft.com/office/drawing/2014/main" id="{3F389DC8-A0D9-43A6-A05E-2C051A13D8FC}"/>
              </a:ext>
            </a:extLst>
          </p:cNvPr>
          <p:cNvSpPr txBox="1"/>
          <p:nvPr/>
        </p:nvSpPr>
        <p:spPr>
          <a:xfrm>
            <a:off x="2720797" y="1834135"/>
            <a:ext cx="1357891"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F504F">
                    <a:lumMod val="60000"/>
                    <a:lumOff val="40000"/>
                  </a:srgbClr>
                </a:solidFill>
                <a:effectLst/>
                <a:uLnTx/>
                <a:uFillTx/>
                <a:latin typeface="Segoe UI Light"/>
                <a:ea typeface="+mn-ea"/>
                <a:cs typeface="Segoe UI" panose="020B0502040204020203" pitchFamily="34" charset="0"/>
              </a:rPr>
              <a:t>Solution scale</a:t>
            </a:r>
          </a:p>
        </p:txBody>
      </p:sp>
      <p:sp>
        <p:nvSpPr>
          <p:cNvPr id="23" name="TextBox 22">
            <a:extLst>
              <a:ext uri="{FF2B5EF4-FFF2-40B4-BE49-F238E27FC236}">
                <a16:creationId xmlns:a16="http://schemas.microsoft.com/office/drawing/2014/main" id="{4E7B925C-FDC6-411C-AC37-862474694871}"/>
              </a:ext>
            </a:extLst>
          </p:cNvPr>
          <p:cNvSpPr txBox="1"/>
          <p:nvPr/>
        </p:nvSpPr>
        <p:spPr>
          <a:xfrm>
            <a:off x="7044863" y="2353161"/>
            <a:ext cx="1521376"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646464"/>
                </a:solidFill>
                <a:effectLst/>
                <a:uLnTx/>
                <a:uFillTx/>
                <a:latin typeface="Segoe UI Light"/>
                <a:ea typeface="+mn-ea"/>
                <a:cs typeface="Segoe UI" panose="020B0502040204020203" pitchFamily="34" charset="0"/>
              </a:rPr>
              <a:t>High availability</a:t>
            </a:r>
          </a:p>
        </p:txBody>
      </p:sp>
      <p:sp>
        <p:nvSpPr>
          <p:cNvPr id="24" name="TextBox 23">
            <a:extLst>
              <a:ext uri="{FF2B5EF4-FFF2-40B4-BE49-F238E27FC236}">
                <a16:creationId xmlns:a16="http://schemas.microsoft.com/office/drawing/2014/main" id="{CF1D2556-E36A-47FC-893C-F7CFC949A3E1}"/>
              </a:ext>
            </a:extLst>
          </p:cNvPr>
          <p:cNvSpPr txBox="1"/>
          <p:nvPr/>
        </p:nvSpPr>
        <p:spPr>
          <a:xfrm>
            <a:off x="3496534" y="3694063"/>
            <a:ext cx="1657999"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75000"/>
                  </a:srgbClr>
                </a:solidFill>
                <a:effectLst/>
                <a:uLnTx/>
                <a:uFillTx/>
                <a:latin typeface="Segoe UI Light"/>
                <a:ea typeface="+mn-ea"/>
                <a:cs typeface="Segoe UI" panose="020B0502040204020203" pitchFamily="34" charset="0"/>
              </a:rPr>
              <a:t>Disaster recovery</a:t>
            </a:r>
          </a:p>
        </p:txBody>
      </p:sp>
      <p:sp>
        <p:nvSpPr>
          <p:cNvPr id="25" name="TextBox 24">
            <a:extLst>
              <a:ext uri="{FF2B5EF4-FFF2-40B4-BE49-F238E27FC236}">
                <a16:creationId xmlns:a16="http://schemas.microsoft.com/office/drawing/2014/main" id="{D90D231D-9099-451E-BD5F-B64DE213F755}"/>
              </a:ext>
            </a:extLst>
          </p:cNvPr>
          <p:cNvSpPr txBox="1"/>
          <p:nvPr/>
        </p:nvSpPr>
        <p:spPr>
          <a:xfrm>
            <a:off x="3266976" y="3143965"/>
            <a:ext cx="1843860"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85000"/>
                  </a:srgbClr>
                </a:solidFill>
                <a:effectLst/>
                <a:uLnTx/>
                <a:uFillTx/>
                <a:latin typeface="Segoe UI Light"/>
                <a:ea typeface="+mn-ea"/>
                <a:cs typeface="Segoe UI" panose="020B0502040204020203" pitchFamily="34" charset="0"/>
              </a:rPr>
              <a:t>Transport protocols</a:t>
            </a:r>
          </a:p>
        </p:txBody>
      </p:sp>
      <p:sp>
        <p:nvSpPr>
          <p:cNvPr id="26" name="TextBox 25">
            <a:extLst>
              <a:ext uri="{FF2B5EF4-FFF2-40B4-BE49-F238E27FC236}">
                <a16:creationId xmlns:a16="http://schemas.microsoft.com/office/drawing/2014/main" id="{1E5D6DFB-C882-44C6-A13C-2FB8A8A8CEA6}"/>
              </a:ext>
            </a:extLst>
          </p:cNvPr>
          <p:cNvSpPr txBox="1"/>
          <p:nvPr/>
        </p:nvSpPr>
        <p:spPr>
          <a:xfrm>
            <a:off x="1404953" y="5854305"/>
            <a:ext cx="1436108"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panose="020B0502040204020203" pitchFamily="34" charset="0"/>
              </a:rPr>
              <a:t>Fault tolerance</a:t>
            </a:r>
          </a:p>
        </p:txBody>
      </p:sp>
      <p:sp>
        <p:nvSpPr>
          <p:cNvPr id="27" name="TextBox 26">
            <a:extLst>
              <a:ext uri="{FF2B5EF4-FFF2-40B4-BE49-F238E27FC236}">
                <a16:creationId xmlns:a16="http://schemas.microsoft.com/office/drawing/2014/main" id="{BF9E1C23-E088-4FB3-809A-F1FB7FC53B87}"/>
              </a:ext>
            </a:extLst>
          </p:cNvPr>
          <p:cNvSpPr txBox="1"/>
          <p:nvPr/>
        </p:nvSpPr>
        <p:spPr>
          <a:xfrm>
            <a:off x="10049315" y="1745083"/>
            <a:ext cx="1838730"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9EAE9">
                    <a:lumMod val="75000"/>
                  </a:srgbClr>
                </a:solidFill>
                <a:effectLst/>
                <a:uLnTx/>
                <a:uFillTx/>
                <a:latin typeface="Segoe UI Light"/>
                <a:ea typeface="+mn-ea"/>
                <a:cs typeface="Segoe UI" panose="020B0502040204020203" pitchFamily="34" charset="0"/>
              </a:rPr>
              <a:t>Cost management</a:t>
            </a:r>
          </a:p>
        </p:txBody>
      </p:sp>
      <p:sp>
        <p:nvSpPr>
          <p:cNvPr id="28" name="TextBox 27">
            <a:extLst>
              <a:ext uri="{FF2B5EF4-FFF2-40B4-BE49-F238E27FC236}">
                <a16:creationId xmlns:a16="http://schemas.microsoft.com/office/drawing/2014/main" id="{6B0EF4BA-1F8A-4B93-BC07-B70A445C68FF}"/>
              </a:ext>
            </a:extLst>
          </p:cNvPr>
          <p:cNvSpPr txBox="1"/>
          <p:nvPr/>
        </p:nvSpPr>
        <p:spPr>
          <a:xfrm>
            <a:off x="7659443" y="1806354"/>
            <a:ext cx="2140057"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727372"/>
                </a:solidFill>
                <a:effectLst/>
                <a:uLnTx/>
                <a:uFillTx/>
                <a:latin typeface="Segoe UI Light"/>
                <a:ea typeface="+mn-ea"/>
                <a:cs typeface="Segoe UI" panose="020B0502040204020203" pitchFamily="34" charset="0"/>
              </a:rPr>
              <a:t>Operations monitoring</a:t>
            </a:r>
          </a:p>
        </p:txBody>
      </p:sp>
      <p:sp>
        <p:nvSpPr>
          <p:cNvPr id="29" name="TextBox 28">
            <a:extLst>
              <a:ext uri="{FF2B5EF4-FFF2-40B4-BE49-F238E27FC236}">
                <a16:creationId xmlns:a16="http://schemas.microsoft.com/office/drawing/2014/main" id="{0B52E639-A116-440F-83CA-63789981DF42}"/>
              </a:ext>
            </a:extLst>
          </p:cNvPr>
          <p:cNvSpPr txBox="1"/>
          <p:nvPr/>
        </p:nvSpPr>
        <p:spPr>
          <a:xfrm>
            <a:off x="350634" y="3229337"/>
            <a:ext cx="1478100"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646464"/>
                </a:solidFill>
                <a:effectLst/>
                <a:uLnTx/>
                <a:uFillTx/>
                <a:latin typeface="Segoe UI Light"/>
                <a:ea typeface="+mn-ea"/>
                <a:cs typeface="Segoe UI" panose="020B0502040204020203" pitchFamily="34" charset="0"/>
              </a:rPr>
              <a:t>Device lifecycle</a:t>
            </a:r>
          </a:p>
        </p:txBody>
      </p:sp>
      <p:sp>
        <p:nvSpPr>
          <p:cNvPr id="30" name="TextBox 29">
            <a:extLst>
              <a:ext uri="{FF2B5EF4-FFF2-40B4-BE49-F238E27FC236}">
                <a16:creationId xmlns:a16="http://schemas.microsoft.com/office/drawing/2014/main" id="{DB8B2D41-86E9-4DDE-BB10-6E5F6397DCE4}"/>
              </a:ext>
            </a:extLst>
          </p:cNvPr>
          <p:cNvSpPr txBox="1"/>
          <p:nvPr/>
        </p:nvSpPr>
        <p:spPr>
          <a:xfrm>
            <a:off x="9288442" y="4337956"/>
            <a:ext cx="1528172"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9EAE9">
                    <a:lumMod val="50000"/>
                  </a:srgbClr>
                </a:solidFill>
                <a:effectLst/>
                <a:uLnTx/>
                <a:uFillTx/>
                <a:latin typeface="Segoe UI Light"/>
                <a:ea typeface="+mn-ea"/>
                <a:cs typeface="Segoe UI" panose="020B0502040204020203" pitchFamily="34" charset="0"/>
              </a:rPr>
              <a:t>Data ownership</a:t>
            </a:r>
          </a:p>
        </p:txBody>
      </p:sp>
      <p:sp>
        <p:nvSpPr>
          <p:cNvPr id="31" name="TextBox 30">
            <a:extLst>
              <a:ext uri="{FF2B5EF4-FFF2-40B4-BE49-F238E27FC236}">
                <a16:creationId xmlns:a16="http://schemas.microsoft.com/office/drawing/2014/main" id="{02E14A66-4B0B-475A-9BB7-1D807693FADC}"/>
              </a:ext>
            </a:extLst>
          </p:cNvPr>
          <p:cNvSpPr txBox="1"/>
          <p:nvPr/>
        </p:nvSpPr>
        <p:spPr>
          <a:xfrm>
            <a:off x="10293701" y="4720163"/>
            <a:ext cx="1675245"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F504F">
                    <a:lumMod val="60000"/>
                    <a:lumOff val="40000"/>
                  </a:srgbClr>
                </a:solidFill>
                <a:effectLst/>
                <a:uLnTx/>
                <a:uFillTx/>
                <a:latin typeface="Segoe UI Light"/>
                <a:ea typeface="+mn-ea"/>
                <a:cs typeface="Segoe UI" panose="020B0502040204020203" pitchFamily="34" charset="0"/>
              </a:rPr>
              <a:t>Data visualization</a:t>
            </a:r>
          </a:p>
        </p:txBody>
      </p:sp>
      <p:sp>
        <p:nvSpPr>
          <p:cNvPr id="32" name="TextBox 31">
            <a:extLst>
              <a:ext uri="{FF2B5EF4-FFF2-40B4-BE49-F238E27FC236}">
                <a16:creationId xmlns:a16="http://schemas.microsoft.com/office/drawing/2014/main" id="{7ABDD726-B637-48EE-8A7A-86DB070C4E2E}"/>
              </a:ext>
            </a:extLst>
          </p:cNvPr>
          <p:cNvSpPr txBox="1"/>
          <p:nvPr/>
        </p:nvSpPr>
        <p:spPr>
          <a:xfrm>
            <a:off x="3438201" y="1238478"/>
            <a:ext cx="1811921" cy="627840"/>
          </a:xfrm>
          <a:prstGeom prst="rect">
            <a:avLst/>
          </a:prstGeom>
          <a:noFill/>
        </p:spPr>
        <p:txBody>
          <a:bodyPr wrap="squar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75000"/>
                  </a:srgbClr>
                </a:solidFill>
                <a:effectLst/>
                <a:uLnTx/>
                <a:uFillTx/>
                <a:latin typeface="Segoe UI Light"/>
                <a:ea typeface="+mn-ea"/>
                <a:cs typeface="Segoe UI" panose="020B0502040204020203" pitchFamily="34" charset="0"/>
              </a:rPr>
              <a:t>Cloud-to-device</a:t>
            </a:r>
            <a:br>
              <a:rPr kumimoji="0" lang="en-US" sz="1600" b="0" i="0" u="none" strike="noStrike" kern="1200" cap="none" spc="0" normalizeH="0" baseline="0" noProof="0" dirty="0">
                <a:ln>
                  <a:noFill/>
                </a:ln>
                <a:solidFill>
                  <a:srgbClr val="FFFFFF">
                    <a:lumMod val="75000"/>
                  </a:srgbClr>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dirty="0">
                <a:ln>
                  <a:noFill/>
                </a:ln>
                <a:solidFill>
                  <a:srgbClr val="FFFFFF">
                    <a:lumMod val="75000"/>
                  </a:srgbClr>
                </a:solidFill>
                <a:effectLst/>
                <a:uLnTx/>
                <a:uFillTx/>
                <a:latin typeface="Segoe UI Light"/>
                <a:ea typeface="+mn-ea"/>
                <a:cs typeface="Segoe UI" panose="020B0502040204020203" pitchFamily="34" charset="0"/>
              </a:rPr>
              <a:t>commands</a:t>
            </a:r>
          </a:p>
        </p:txBody>
      </p:sp>
      <p:sp>
        <p:nvSpPr>
          <p:cNvPr id="33" name="TextBox 32">
            <a:extLst>
              <a:ext uri="{FF2B5EF4-FFF2-40B4-BE49-F238E27FC236}">
                <a16:creationId xmlns:a16="http://schemas.microsoft.com/office/drawing/2014/main" id="{63526076-E9A0-4AD8-B232-1F594BB0A9FD}"/>
              </a:ext>
            </a:extLst>
          </p:cNvPr>
          <p:cNvSpPr txBox="1"/>
          <p:nvPr/>
        </p:nvSpPr>
        <p:spPr>
          <a:xfrm>
            <a:off x="4614902" y="4456174"/>
            <a:ext cx="3205084" cy="406241"/>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&lt; ---- End-to-End Security ---- &gt;</a:t>
            </a:r>
          </a:p>
        </p:txBody>
      </p:sp>
      <p:sp>
        <p:nvSpPr>
          <p:cNvPr id="34" name="TextBox 33">
            <a:extLst>
              <a:ext uri="{FF2B5EF4-FFF2-40B4-BE49-F238E27FC236}">
                <a16:creationId xmlns:a16="http://schemas.microsoft.com/office/drawing/2014/main" id="{7D5118EA-352B-4D97-B03E-19AD31F7473A}"/>
              </a:ext>
            </a:extLst>
          </p:cNvPr>
          <p:cNvSpPr txBox="1"/>
          <p:nvPr/>
        </p:nvSpPr>
        <p:spPr>
          <a:xfrm>
            <a:off x="6761978" y="4877668"/>
            <a:ext cx="3406973"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85000"/>
                  </a:srgbClr>
                </a:solidFill>
                <a:effectLst/>
                <a:uLnTx/>
                <a:uFillTx/>
                <a:latin typeface="Segoe UI Light"/>
                <a:ea typeface="+mn-ea"/>
                <a:cs typeface="Segoe UI" panose="020B0502040204020203" pitchFamily="34" charset="0"/>
              </a:rPr>
              <a:t>Industry and government compliance</a:t>
            </a:r>
          </a:p>
        </p:txBody>
      </p:sp>
      <p:sp>
        <p:nvSpPr>
          <p:cNvPr id="35" name="TextBox 34">
            <a:extLst>
              <a:ext uri="{FF2B5EF4-FFF2-40B4-BE49-F238E27FC236}">
                <a16:creationId xmlns:a16="http://schemas.microsoft.com/office/drawing/2014/main" id="{A36CF584-7753-4259-B464-C885A03DFDD2}"/>
              </a:ext>
            </a:extLst>
          </p:cNvPr>
          <p:cNvSpPr txBox="1"/>
          <p:nvPr/>
        </p:nvSpPr>
        <p:spPr>
          <a:xfrm>
            <a:off x="816406" y="1239215"/>
            <a:ext cx="2024655"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75000"/>
                  </a:srgbClr>
                </a:solidFill>
                <a:effectLst/>
                <a:uLnTx/>
                <a:uFillTx/>
                <a:latin typeface="Segoe UI Light"/>
                <a:ea typeface="+mn-ea"/>
                <a:cs typeface="Segoe UI" panose="020B0502040204020203" pitchFamily="34" charset="0"/>
              </a:rPr>
              <a:t>Enterprise integration</a:t>
            </a:r>
          </a:p>
        </p:txBody>
      </p:sp>
      <p:sp>
        <p:nvSpPr>
          <p:cNvPr id="36" name="TextBox 35">
            <a:extLst>
              <a:ext uri="{FF2B5EF4-FFF2-40B4-BE49-F238E27FC236}">
                <a16:creationId xmlns:a16="http://schemas.microsoft.com/office/drawing/2014/main" id="{EACC3EC3-20B8-4687-A366-CD1F982693A3}"/>
              </a:ext>
            </a:extLst>
          </p:cNvPr>
          <p:cNvSpPr txBox="1"/>
          <p:nvPr/>
        </p:nvSpPr>
        <p:spPr>
          <a:xfrm>
            <a:off x="469284" y="1790704"/>
            <a:ext cx="1617032"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85000"/>
                  </a:srgbClr>
                </a:solidFill>
                <a:effectLst/>
                <a:uLnTx/>
                <a:uFillTx/>
                <a:latin typeface="Segoe UI Light"/>
                <a:ea typeface="+mn-ea"/>
                <a:cs typeface="Segoe UI" panose="020B0502040204020203" pitchFamily="34" charset="0"/>
              </a:rPr>
              <a:t>Device recovery</a:t>
            </a:r>
          </a:p>
        </p:txBody>
      </p:sp>
      <p:sp>
        <p:nvSpPr>
          <p:cNvPr id="37" name="TextBox 36">
            <a:extLst>
              <a:ext uri="{FF2B5EF4-FFF2-40B4-BE49-F238E27FC236}">
                <a16:creationId xmlns:a16="http://schemas.microsoft.com/office/drawing/2014/main" id="{78289373-B590-43E7-9120-55B9346415F0}"/>
              </a:ext>
            </a:extLst>
          </p:cNvPr>
          <p:cNvSpPr txBox="1"/>
          <p:nvPr/>
        </p:nvSpPr>
        <p:spPr>
          <a:xfrm>
            <a:off x="3379202" y="2225848"/>
            <a:ext cx="1822124"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9EAE9">
                    <a:lumMod val="75000"/>
                  </a:srgbClr>
                </a:solidFill>
                <a:effectLst/>
                <a:uLnTx/>
                <a:uFillTx/>
                <a:latin typeface="Segoe UI Light"/>
                <a:ea typeface="+mn-ea"/>
                <a:cs typeface="Segoe UI" panose="020B0502040204020203" pitchFamily="34" charset="0"/>
              </a:rPr>
              <a:t>Internationalization</a:t>
            </a:r>
          </a:p>
        </p:txBody>
      </p:sp>
      <p:sp>
        <p:nvSpPr>
          <p:cNvPr id="38" name="TextBox 37">
            <a:extLst>
              <a:ext uri="{FF2B5EF4-FFF2-40B4-BE49-F238E27FC236}">
                <a16:creationId xmlns:a16="http://schemas.microsoft.com/office/drawing/2014/main" id="{D2295A0D-F3BA-4AA2-9F87-A01F78472D70}"/>
              </a:ext>
            </a:extLst>
          </p:cNvPr>
          <p:cNvSpPr txBox="1"/>
          <p:nvPr/>
        </p:nvSpPr>
        <p:spPr>
          <a:xfrm>
            <a:off x="223931" y="5013506"/>
            <a:ext cx="1557663"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lumMod val="85000"/>
                  </a:srgbClr>
                </a:solidFill>
                <a:effectLst/>
                <a:uLnTx/>
                <a:uFillTx/>
                <a:latin typeface="Segoe UI Light"/>
                <a:ea typeface="+mn-ea"/>
                <a:cs typeface="Segoe UI" panose="020B0502040204020203" pitchFamily="34" charset="0"/>
              </a:rPr>
              <a:t>HW certification</a:t>
            </a:r>
          </a:p>
        </p:txBody>
      </p:sp>
      <p:sp>
        <p:nvSpPr>
          <p:cNvPr id="39" name="TextBox 38">
            <a:extLst>
              <a:ext uri="{FF2B5EF4-FFF2-40B4-BE49-F238E27FC236}">
                <a16:creationId xmlns:a16="http://schemas.microsoft.com/office/drawing/2014/main" id="{990E786D-70A3-450A-9B60-C7DB2EB9C3F1}"/>
              </a:ext>
            </a:extLst>
          </p:cNvPr>
          <p:cNvSpPr txBox="1"/>
          <p:nvPr/>
        </p:nvSpPr>
        <p:spPr>
          <a:xfrm>
            <a:off x="3891955" y="4961197"/>
            <a:ext cx="1907650"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727372"/>
                </a:solidFill>
                <a:effectLst/>
                <a:uLnTx/>
                <a:uFillTx/>
                <a:latin typeface="Segoe UI Light"/>
                <a:ea typeface="+mn-ea"/>
                <a:cs typeface="Segoe UI" panose="020B0502040204020203" pitchFamily="34" charset="0"/>
              </a:rPr>
              <a:t>Manufacturing scale</a:t>
            </a:r>
          </a:p>
        </p:txBody>
      </p:sp>
      <p:sp>
        <p:nvSpPr>
          <p:cNvPr id="40" name="TextBox 39">
            <a:extLst>
              <a:ext uri="{FF2B5EF4-FFF2-40B4-BE49-F238E27FC236}">
                <a16:creationId xmlns:a16="http://schemas.microsoft.com/office/drawing/2014/main" id="{856DCD99-B45E-4565-87DB-007EF1DDDBB1}"/>
              </a:ext>
            </a:extLst>
          </p:cNvPr>
          <p:cNvSpPr txBox="1"/>
          <p:nvPr/>
        </p:nvSpPr>
        <p:spPr>
          <a:xfrm>
            <a:off x="5944669" y="5361501"/>
            <a:ext cx="1236078"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9EAE9">
                    <a:lumMod val="75000"/>
                  </a:srgbClr>
                </a:solidFill>
                <a:effectLst/>
                <a:uLnTx/>
                <a:uFillTx/>
                <a:latin typeface="Segoe UI Light"/>
                <a:ea typeface="+mn-ea"/>
                <a:cs typeface="Segoe UI" panose="020B0502040204020203" pitchFamily="34" charset="0"/>
              </a:rPr>
              <a:t>Deployment</a:t>
            </a:r>
          </a:p>
        </p:txBody>
      </p:sp>
      <p:sp>
        <p:nvSpPr>
          <p:cNvPr id="41" name="TextBox 40">
            <a:extLst>
              <a:ext uri="{FF2B5EF4-FFF2-40B4-BE49-F238E27FC236}">
                <a16:creationId xmlns:a16="http://schemas.microsoft.com/office/drawing/2014/main" id="{C000F662-A2EE-4E38-9849-B0C411F880CB}"/>
              </a:ext>
            </a:extLst>
          </p:cNvPr>
          <p:cNvSpPr txBox="1"/>
          <p:nvPr/>
        </p:nvSpPr>
        <p:spPr>
          <a:xfrm>
            <a:off x="218753" y="3781579"/>
            <a:ext cx="778063"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9EAE9">
                    <a:lumMod val="75000"/>
                  </a:srgbClr>
                </a:solidFill>
                <a:effectLst/>
                <a:uLnTx/>
                <a:uFillTx/>
                <a:latin typeface="Segoe UI Light"/>
                <a:ea typeface="+mn-ea"/>
                <a:cs typeface="Segoe UI" panose="020B0502040204020203" pitchFamily="34" charset="0"/>
              </a:rPr>
              <a:t>Drivers</a:t>
            </a:r>
          </a:p>
        </p:txBody>
      </p:sp>
      <p:sp>
        <p:nvSpPr>
          <p:cNvPr id="42" name="TextBox 41">
            <a:extLst>
              <a:ext uri="{FF2B5EF4-FFF2-40B4-BE49-F238E27FC236}">
                <a16:creationId xmlns:a16="http://schemas.microsoft.com/office/drawing/2014/main" id="{77C8B1DF-E4E9-4440-AB8D-DC2F55C483D7}"/>
              </a:ext>
            </a:extLst>
          </p:cNvPr>
          <p:cNvSpPr txBox="1"/>
          <p:nvPr/>
        </p:nvSpPr>
        <p:spPr>
          <a:xfrm>
            <a:off x="1979009" y="5283881"/>
            <a:ext cx="2365153" cy="406213"/>
          </a:xfrm>
          <a:prstGeom prst="rect">
            <a:avLst/>
          </a:prstGeom>
          <a:noFill/>
        </p:spPr>
        <p:txBody>
          <a:bodyPr wrap="none" lIns="91428" tIns="91428" rIns="91428" bIns="91428" rtlCol="0">
            <a:spAutoFit/>
          </a:bodyPr>
          <a:lstStyle/>
          <a:p>
            <a:pPr marL="0" marR="0" lvl="0" indent="0" algn="ctr" defTabSz="93250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F504F">
                    <a:lumMod val="60000"/>
                    <a:lumOff val="40000"/>
                  </a:srgbClr>
                </a:solidFill>
                <a:effectLst/>
                <a:uLnTx/>
                <a:uFillTx/>
                <a:latin typeface="Segoe UI Light"/>
                <a:ea typeface="+mn-ea"/>
                <a:cs typeface="Segoe UI" panose="020B0502040204020203" pitchFamily="34" charset="0"/>
              </a:rPr>
              <a:t>Device commercialization</a:t>
            </a:r>
          </a:p>
        </p:txBody>
      </p:sp>
      <p:sp>
        <p:nvSpPr>
          <p:cNvPr id="43" name="Oval 42">
            <a:extLst>
              <a:ext uri="{FF2B5EF4-FFF2-40B4-BE49-F238E27FC236}">
                <a16:creationId xmlns:a16="http://schemas.microsoft.com/office/drawing/2014/main" id="{82F3D9F5-E4E4-4D99-B410-4FE9F74466AA}"/>
              </a:ext>
            </a:extLst>
          </p:cNvPr>
          <p:cNvSpPr>
            <a:spLocks noChangeAspect="1"/>
          </p:cNvSpPr>
          <p:nvPr/>
        </p:nvSpPr>
        <p:spPr bwMode="auto">
          <a:xfrm>
            <a:off x="5504304" y="2196917"/>
            <a:ext cx="1426281" cy="1426282"/>
          </a:xfrm>
          <a:prstGeom prst="ellipse">
            <a:avLst/>
          </a:prstGeom>
          <a:noFill/>
          <a:ln w="22225">
            <a:solidFill>
              <a:srgbClr val="B8D43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6948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Light"/>
              <a:ea typeface="+mn-ea"/>
              <a:cs typeface="+mn-cs"/>
            </a:endParaRPr>
          </a:p>
        </p:txBody>
      </p:sp>
      <p:sp>
        <p:nvSpPr>
          <p:cNvPr id="44" name="Freeform: Shape 43">
            <a:extLst>
              <a:ext uri="{FF2B5EF4-FFF2-40B4-BE49-F238E27FC236}">
                <a16:creationId xmlns:a16="http://schemas.microsoft.com/office/drawing/2014/main" id="{642DAB95-3B99-4C98-B0F0-7610BCE45ADC}"/>
              </a:ext>
            </a:extLst>
          </p:cNvPr>
          <p:cNvSpPr>
            <a:spLocks/>
          </p:cNvSpPr>
          <p:nvPr/>
        </p:nvSpPr>
        <p:spPr bwMode="auto">
          <a:xfrm>
            <a:off x="5955420" y="2483205"/>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28287" h="858155">
                <a:moveTo>
                  <a:pt x="180897" y="808532"/>
                </a:moveTo>
                <a:cubicBezTo>
                  <a:pt x="237061" y="808532"/>
                  <a:pt x="292752" y="808532"/>
                  <a:pt x="351275" y="808532"/>
                </a:cubicBez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cubicBezTo>
                  <a:pt x="237543" y="731401"/>
                  <a:pt x="292328" y="731401"/>
                  <a:pt x="347585" y="731401"/>
                </a:cubicBezTo>
                <a:cubicBezTo>
                  <a:pt x="365532" y="731401"/>
                  <a:pt x="375450" y="740280"/>
                  <a:pt x="375450" y="755235"/>
                </a:cubicBezTo>
                <a:cubicBezTo>
                  <a:pt x="374978" y="770189"/>
                  <a:pt x="365532" y="778134"/>
                  <a:pt x="347585" y="778134"/>
                </a:cubicBezTo>
                <a:cubicBezTo>
                  <a:pt x="320193" y="778601"/>
                  <a:pt x="292328" y="778601"/>
                  <a:pt x="264935" y="778601"/>
                </a:cubicBezTo>
                <a:cubicBezTo>
                  <a:pt x="237070" y="778601"/>
                  <a:pt x="209678" y="778601"/>
                  <a:pt x="181813" y="778134"/>
                </a:cubicBezTo>
                <a:cubicBezTo>
                  <a:pt x="165283" y="778134"/>
                  <a:pt x="154420" y="768787"/>
                  <a:pt x="154893" y="754300"/>
                </a:cubicBezTo>
                <a:cubicBezTo>
                  <a:pt x="155365" y="740280"/>
                  <a:pt x="165283" y="731401"/>
                  <a:pt x="182285" y="731401"/>
                </a:cubicBezTo>
                <a:close/>
                <a:moveTo>
                  <a:pt x="174924" y="655422"/>
                </a:moveTo>
                <a:cubicBezTo>
                  <a:pt x="235089" y="655422"/>
                  <a:pt x="295255" y="655422"/>
                  <a:pt x="354947" y="655422"/>
                </a:cubicBezTo>
                <a:cubicBezTo>
                  <a:pt x="369633" y="655422"/>
                  <a:pt x="379581" y="664350"/>
                  <a:pt x="379581" y="677976"/>
                </a:cubicBezTo>
                <a:cubicBezTo>
                  <a:pt x="380055" y="691133"/>
                  <a:pt x="370107" y="701000"/>
                  <a:pt x="355421" y="701000"/>
                </a:cubicBezTo>
                <a:cubicBezTo>
                  <a:pt x="325575" y="701470"/>
                  <a:pt x="295255" y="701000"/>
                  <a:pt x="264935" y="701000"/>
                </a:cubicBezTo>
                <a:cubicBezTo>
                  <a:pt x="235089" y="701000"/>
                  <a:pt x="205243" y="701000"/>
                  <a:pt x="175397" y="701000"/>
                </a:cubicBez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cubicBezTo>
                  <a:pt x="372131" y="621095"/>
                  <a:pt x="352289" y="621095"/>
                  <a:pt x="331503" y="621095"/>
                </a:cubicBezTo>
                <a:cubicBezTo>
                  <a:pt x="331031" y="590002"/>
                  <a:pt x="335282" y="560323"/>
                  <a:pt x="347093" y="532528"/>
                </a:cubicBezTo>
                <a:cubicBezTo>
                  <a:pt x="363155" y="496724"/>
                  <a:pt x="381107" y="461862"/>
                  <a:pt x="400476" y="427943"/>
                </a:cubicBezTo>
                <a:cubicBezTo>
                  <a:pt x="422680" y="387899"/>
                  <a:pt x="447245" y="349740"/>
                  <a:pt x="458583" y="304986"/>
                </a:cubicBezTo>
                <a:cubicBezTo>
                  <a:pt x="480315" y="219245"/>
                  <a:pt x="449607" y="135389"/>
                  <a:pt x="377800" y="94874"/>
                </a:cubicBezTo>
                <a:cubicBezTo>
                  <a:pt x="299851" y="50590"/>
                  <a:pt x="220013" y="51533"/>
                  <a:pt x="143953" y="99114"/>
                </a:cubicBezTo>
                <a:cubicBezTo>
                  <a:pt x="77343" y="141042"/>
                  <a:pt x="57029" y="206525"/>
                  <a:pt x="65532" y="281902"/>
                </a:cubicBezTo>
                <a:cubicBezTo>
                  <a:pt x="71201" y="329012"/>
                  <a:pt x="93877" y="369527"/>
                  <a:pt x="117970" y="409570"/>
                </a:cubicBezTo>
                <a:cubicBezTo>
                  <a:pt x="142536" y="451498"/>
                  <a:pt x="168519" y="492013"/>
                  <a:pt x="183636" y="538652"/>
                </a:cubicBezTo>
                <a:cubicBezTo>
                  <a:pt x="192140" y="565034"/>
                  <a:pt x="197809" y="591887"/>
                  <a:pt x="197809" y="621566"/>
                </a:cubicBez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solidFill>
            <a:srgbClr val="59B4D9"/>
          </a:solidFill>
          <a:ln w="9525">
            <a:noFill/>
            <a:round/>
            <a:headEnd/>
            <a:tailEnd/>
          </a:ln>
        </p:spPr>
        <p:txBody>
          <a:bodyPr vert="horz" wrap="square" lIns="93235" tIns="46617" rIns="93235" bIns="46617" numCol="1" anchor="t" anchorCtr="0" compatLnSpc="1">
            <a:prstTxWarp prst="textNoShape">
              <a:avLst/>
            </a:prstTxWarp>
            <a:noAutofit/>
          </a:bodyPr>
          <a:lstStyle/>
          <a:p>
            <a:pPr marL="0" marR="0" lvl="0" indent="0" algn="l" defTabSz="93250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505050"/>
              </a:solidFill>
              <a:effectLst/>
              <a:uLnTx/>
              <a:uFillTx/>
              <a:latin typeface="Segoe UI Light"/>
              <a:ea typeface="+mn-ea"/>
              <a:cs typeface="+mn-cs"/>
            </a:endParaRPr>
          </a:p>
        </p:txBody>
      </p:sp>
      <p:cxnSp>
        <p:nvCxnSpPr>
          <p:cNvPr id="45" name="Straight Arrow Connector 44">
            <a:extLst>
              <a:ext uri="{FF2B5EF4-FFF2-40B4-BE49-F238E27FC236}">
                <a16:creationId xmlns:a16="http://schemas.microsoft.com/office/drawing/2014/main" id="{DAC61A91-1B5C-467D-8F63-C0E7F9D519C2}"/>
              </a:ext>
            </a:extLst>
          </p:cNvPr>
          <p:cNvCxnSpPr>
            <a:cxnSpLocks/>
          </p:cNvCxnSpPr>
          <p:nvPr/>
        </p:nvCxnSpPr>
        <p:spPr>
          <a:xfrm>
            <a:off x="7100010" y="2910058"/>
            <a:ext cx="2027393" cy="0"/>
          </a:xfrm>
          <a:prstGeom prst="straightConnector1">
            <a:avLst/>
          </a:prstGeom>
          <a:ln w="19050" cap="rnd">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D7F6789-247C-4D77-9A0E-5DD37418F4C5}"/>
              </a:ext>
            </a:extLst>
          </p:cNvPr>
          <p:cNvSpPr/>
          <p:nvPr/>
        </p:nvSpPr>
        <p:spPr bwMode="auto">
          <a:xfrm>
            <a:off x="469284" y="6387630"/>
            <a:ext cx="2251513" cy="291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0607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00"/>
                                        <p:tgtEl>
                                          <p:spTgt spid="24"/>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10" presetClass="entr" presetSubtype="0" fill="hold" grpId="0" nodeType="withEffect">
                                  <p:stCondLst>
                                    <p:cond delay="5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50"/>
                                        <p:tgtEl>
                                          <p:spTgt spid="1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grpId="0" nodeType="withEffect">
                                  <p:stCondLst>
                                    <p:cond delay="15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50"/>
                                        <p:tgtEl>
                                          <p:spTgt spid="1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50"/>
                                        <p:tgtEl>
                                          <p:spTgt spid="35"/>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250"/>
                                        <p:tgtEl>
                                          <p:spTgt spid="34"/>
                                        </p:tgtEl>
                                      </p:cBhvr>
                                    </p:animEffect>
                                  </p:childTnLst>
                                </p:cTn>
                              </p:par>
                              <p:par>
                                <p:cTn id="35" presetID="10" presetClass="entr" presetSubtype="0" fill="hold" grpId="0" nodeType="withEffect">
                                  <p:stCondLst>
                                    <p:cond delay="35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10" presetClass="entr" presetSubtype="0" fill="hold" grpId="0" nodeType="withEffect">
                                  <p:stCondLst>
                                    <p:cond delay="4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250"/>
                                        <p:tgtEl>
                                          <p:spTgt spid="17"/>
                                        </p:tgtEl>
                                      </p:cBhvr>
                                    </p:animEffect>
                                  </p:childTnLst>
                                </p:cTn>
                              </p:par>
                              <p:par>
                                <p:cTn id="41" presetID="10" presetClass="entr" presetSubtype="0" fill="hold" grpId="0" nodeType="withEffect">
                                  <p:stCondLst>
                                    <p:cond delay="45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250"/>
                                        <p:tgtEl>
                                          <p:spTgt spid="3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250"/>
                                        <p:tgtEl>
                                          <p:spTgt spid="16"/>
                                        </p:tgtEl>
                                      </p:cBhvr>
                                    </p:animEffect>
                                  </p:childTnLst>
                                </p:cTn>
                              </p:par>
                              <p:par>
                                <p:cTn id="50" presetID="10" presetClass="entr" presetSubtype="0" fill="hold" grpId="0" nodeType="withEffect">
                                  <p:stCondLst>
                                    <p:cond delay="7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250"/>
                                        <p:tgtEl>
                                          <p:spTgt spid="33"/>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childTnLst>
                                </p:cTn>
                              </p:par>
                              <p:par>
                                <p:cTn id="56" presetID="10" presetClass="entr" presetSubtype="0" fill="hold" grpId="0" nodeType="withEffect">
                                  <p:stCondLst>
                                    <p:cond delay="9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250"/>
                                        <p:tgtEl>
                                          <p:spTgt spid="31"/>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250"/>
                                        <p:tgtEl>
                                          <p:spTgt spid="22"/>
                                        </p:tgtEl>
                                      </p:cBhvr>
                                    </p:animEffect>
                                  </p:childTnLst>
                                </p:cTn>
                              </p:par>
                              <p:par>
                                <p:cTn id="62" presetID="10" presetClass="entr" presetSubtype="0" fill="hold" grpId="0" nodeType="withEffect">
                                  <p:stCondLst>
                                    <p:cond delay="11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250"/>
                                        <p:tgtEl>
                                          <p:spTgt spid="40"/>
                                        </p:tgtEl>
                                      </p:cBhvr>
                                    </p:animEffect>
                                  </p:childTnLst>
                                </p:cTn>
                              </p:par>
                              <p:par>
                                <p:cTn id="65" presetID="10" presetClass="entr" presetSubtype="0" fill="hold" grpId="0" nodeType="withEffect">
                                  <p:stCondLst>
                                    <p:cond delay="120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250"/>
                                        <p:tgtEl>
                                          <p:spTgt spid="42"/>
                                        </p:tgtEl>
                                      </p:cBhvr>
                                    </p:animEffect>
                                  </p:childTnLst>
                                </p:cTn>
                              </p:par>
                              <p:par>
                                <p:cTn id="68" presetID="10" presetClass="entr" presetSubtype="0" fill="hold" grpId="0" nodeType="withEffect">
                                  <p:stCondLst>
                                    <p:cond delay="130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250"/>
                                        <p:tgtEl>
                                          <p:spTgt spid="13"/>
                                        </p:tgtEl>
                                      </p:cBhvr>
                                    </p:animEffect>
                                  </p:childTnLst>
                                </p:cTn>
                              </p:par>
                              <p:par>
                                <p:cTn id="71" presetID="10" presetClass="entr" presetSubtype="0" fill="hold" grpId="0" nodeType="withEffect">
                                  <p:stCondLst>
                                    <p:cond delay="140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250"/>
                                        <p:tgtEl>
                                          <p:spTgt spid="30"/>
                                        </p:tgtEl>
                                      </p:cBhvr>
                                    </p:animEffect>
                                  </p:childTnLst>
                                </p:cTn>
                              </p:par>
                              <p:par>
                                <p:cTn id="74" presetID="10" presetClass="entr" presetSubtype="0" fill="hold" grpId="0" nodeType="withEffect">
                                  <p:stCondLst>
                                    <p:cond delay="155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250"/>
                                        <p:tgtEl>
                                          <p:spTgt spid="29"/>
                                        </p:tgtEl>
                                      </p:cBhvr>
                                    </p:animEffect>
                                  </p:childTnLst>
                                </p:cTn>
                              </p:par>
                              <p:par>
                                <p:cTn id="77" presetID="10" presetClass="entr" presetSubtype="0" fill="hold" grpId="0" nodeType="withEffect">
                                  <p:stCondLst>
                                    <p:cond delay="170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50"/>
                                        <p:tgtEl>
                                          <p:spTgt spid="23"/>
                                        </p:tgtEl>
                                      </p:cBhvr>
                                    </p:animEffect>
                                  </p:childTnLst>
                                </p:cTn>
                              </p:par>
                              <p:par>
                                <p:cTn id="80" presetID="10" presetClass="entr" presetSubtype="0" fill="hold" grpId="0" nodeType="withEffect">
                                  <p:stCondLst>
                                    <p:cond delay="185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250"/>
                                        <p:tgtEl>
                                          <p:spTgt spid="28"/>
                                        </p:tgtEl>
                                      </p:cBhvr>
                                    </p:animEffect>
                                  </p:childTnLst>
                                </p:cTn>
                              </p:par>
                              <p:par>
                                <p:cTn id="83" presetID="10" presetClass="entr" presetSubtype="0" fill="hold" grpId="0" nodeType="withEffect">
                                  <p:stCondLst>
                                    <p:cond delay="200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250"/>
                                        <p:tgtEl>
                                          <p:spTgt spid="15"/>
                                        </p:tgtEl>
                                      </p:cBhvr>
                                    </p:animEffect>
                                  </p:childTnLst>
                                </p:cTn>
                              </p:par>
                              <p:par>
                                <p:cTn id="86" presetID="10" presetClass="entr" presetSubtype="0" fill="hold" grpId="0" nodeType="withEffect">
                                  <p:stCondLst>
                                    <p:cond delay="220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250"/>
                                        <p:tgtEl>
                                          <p:spTgt spid="39"/>
                                        </p:tgtEl>
                                      </p:cBhvr>
                                    </p:animEffect>
                                  </p:childTnLst>
                                </p:cTn>
                              </p:par>
                            </p:childTnLst>
                          </p:cTn>
                        </p:par>
                        <p:par>
                          <p:cTn id="89" fill="hold">
                            <p:stCondLst>
                              <p:cond delay="2450"/>
                            </p:stCondLst>
                            <p:childTnLst>
                              <p:par>
                                <p:cTn id="90" presetID="10" presetClass="entr" presetSubtype="0" fill="hold" grpId="0" nodeType="after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250"/>
                                        <p:tgtEl>
                                          <p:spTgt spid="37"/>
                                        </p:tgtEl>
                                      </p:cBhvr>
                                    </p:animEffect>
                                  </p:childTnLst>
                                </p:cTn>
                              </p:par>
                            </p:childTnLst>
                          </p:cTn>
                        </p:par>
                        <p:par>
                          <p:cTn id="93" fill="hold">
                            <p:stCondLst>
                              <p:cond delay="2700"/>
                            </p:stCondLst>
                            <p:childTnLst>
                              <p:par>
                                <p:cTn id="94" presetID="10" presetClass="entr" presetSubtype="0" fill="hold" grpId="0" nodeType="after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250"/>
                                        <p:tgtEl>
                                          <p:spTgt spid="12"/>
                                        </p:tgtEl>
                                      </p:cBhvr>
                                    </p:animEffect>
                                  </p:childTnLst>
                                </p:cTn>
                              </p:par>
                            </p:childTnLst>
                          </p:cTn>
                        </p:par>
                        <p:par>
                          <p:cTn id="97" fill="hold">
                            <p:stCondLst>
                              <p:cond delay="2950"/>
                            </p:stCondLst>
                            <p:childTnLst>
                              <p:par>
                                <p:cTn id="98" presetID="10" presetClass="entr" presetSubtype="0" fill="hold" grpId="0" nodeType="after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250"/>
                                        <p:tgtEl>
                                          <p:spTgt spid="41"/>
                                        </p:tgtEl>
                                      </p:cBhvr>
                                    </p:animEffect>
                                  </p:childTnLst>
                                </p:cTn>
                              </p:par>
                            </p:childTnLst>
                          </p:cTn>
                        </p:par>
                        <p:par>
                          <p:cTn id="101" fill="hold">
                            <p:stCondLst>
                              <p:cond delay="320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250"/>
                                        <p:tgtEl>
                                          <p:spTgt spid="27"/>
                                        </p:tgtEl>
                                      </p:cBhvr>
                                    </p:animEffect>
                                  </p:childTnLst>
                                </p:cTn>
                              </p:par>
                            </p:childTnLst>
                          </p:cTn>
                        </p:par>
                        <p:par>
                          <p:cTn id="105" fill="hold">
                            <p:stCondLst>
                              <p:cond delay="3450"/>
                            </p:stCondLst>
                            <p:childTnLst>
                              <p:par>
                                <p:cTn id="106" presetID="10" presetClass="entr" presetSubtype="0" fill="hold" grpId="0" nodeType="after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250"/>
                                        <p:tgtEl>
                                          <p:spTgt spid="14"/>
                                        </p:tgtEl>
                                      </p:cBhvr>
                                    </p:animEffect>
                                  </p:childTnLst>
                                </p:cTn>
                              </p:par>
                            </p:childTnLst>
                          </p:cTn>
                        </p:par>
                        <p:par>
                          <p:cTn id="109" fill="hold">
                            <p:stCondLst>
                              <p:cond delay="3700"/>
                            </p:stCondLst>
                            <p:childTnLst>
                              <p:par>
                                <p:cTn id="110" presetID="10" presetClass="entr" presetSubtype="0" fill="hold" grpId="0"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38B98A4F-E0DB-4981-915A-DBECE6D093AF}"/>
              </a:ext>
            </a:extLst>
          </p:cNvPr>
          <p:cNvSpPr/>
          <p:nvPr/>
        </p:nvSpPr>
        <p:spPr>
          <a:xfrm>
            <a:off x="2690678" y="2530876"/>
            <a:ext cx="8850647" cy="8320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74"/>
            <a:r>
              <a:rPr lang="en-US" sz="1176" dirty="0">
                <a:solidFill>
                  <a:srgbClr val="FFFFFF"/>
                </a:solidFill>
                <a:latin typeface="Segoe UI Semibold" panose="020B0702040204020203" pitchFamily="34" charset="0"/>
                <a:cs typeface="Segoe UI Semibold" panose="020B0702040204020203" pitchFamily="34" charset="0"/>
              </a:rPr>
              <a:t>Azure IoT solution accelerators</a:t>
            </a:r>
          </a:p>
          <a:p>
            <a:pPr algn="ctr" defTabSz="913874"/>
            <a:endParaRPr lang="en-US" sz="1176" dirty="0">
              <a:solidFill>
                <a:srgbClr val="FFFFFF"/>
              </a:solidFill>
              <a:latin typeface="Segoe UI Semibold" panose="020B0702040204020203" pitchFamily="34" charset="0"/>
              <a:cs typeface="Segoe UI Semibold" panose="020B0702040204020203" pitchFamily="34" charset="0"/>
            </a:endParaRPr>
          </a:p>
          <a:p>
            <a:pPr algn="ctr" defTabSz="913874"/>
            <a:endParaRPr lang="en-US" sz="1176" dirty="0">
              <a:solidFill>
                <a:srgbClr val="FFFFFF"/>
              </a:solidFill>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31F32825-AB48-4E09-A71B-8573D9D8C989}"/>
              </a:ext>
            </a:extLst>
          </p:cNvPr>
          <p:cNvSpPr/>
          <p:nvPr/>
        </p:nvSpPr>
        <p:spPr>
          <a:xfrm>
            <a:off x="2205770" y="3518910"/>
            <a:ext cx="9636821" cy="2850804"/>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endParaRPr lang="en-US" sz="980" dirty="0">
              <a:solidFill>
                <a:srgbClr val="FFFFFF"/>
              </a:solidFill>
            </a:endParaRPr>
          </a:p>
        </p:txBody>
      </p:sp>
      <p:sp>
        <p:nvSpPr>
          <p:cNvPr id="30" name="Rectangle 29">
            <a:extLst>
              <a:ext uri="{FF2B5EF4-FFF2-40B4-BE49-F238E27FC236}">
                <a16:creationId xmlns:a16="http://schemas.microsoft.com/office/drawing/2014/main" id="{6F0FF852-3FF9-4236-BAD5-2661DC7D5489}"/>
              </a:ext>
            </a:extLst>
          </p:cNvPr>
          <p:cNvSpPr/>
          <p:nvPr/>
        </p:nvSpPr>
        <p:spPr>
          <a:xfrm>
            <a:off x="6744981" y="4602141"/>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Time Series Insights</a:t>
            </a:r>
          </a:p>
        </p:txBody>
      </p:sp>
      <p:sp>
        <p:nvSpPr>
          <p:cNvPr id="31" name="Rectangle 30">
            <a:extLst>
              <a:ext uri="{FF2B5EF4-FFF2-40B4-BE49-F238E27FC236}">
                <a16:creationId xmlns:a16="http://schemas.microsoft.com/office/drawing/2014/main" id="{C78F8E92-A4DE-4B3B-8ED5-E379C4F704EA}"/>
              </a:ext>
            </a:extLst>
          </p:cNvPr>
          <p:cNvSpPr/>
          <p:nvPr/>
        </p:nvSpPr>
        <p:spPr>
          <a:xfrm>
            <a:off x="6744981" y="5172546"/>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Machine Learning</a:t>
            </a:r>
          </a:p>
        </p:txBody>
      </p:sp>
      <p:sp>
        <p:nvSpPr>
          <p:cNvPr id="32" name="Rectangle 31">
            <a:extLst>
              <a:ext uri="{FF2B5EF4-FFF2-40B4-BE49-F238E27FC236}">
                <a16:creationId xmlns:a16="http://schemas.microsoft.com/office/drawing/2014/main" id="{DC4742F1-0870-4CF4-A923-7FC3B6D915CF}"/>
              </a:ext>
            </a:extLst>
          </p:cNvPr>
          <p:cNvSpPr/>
          <p:nvPr/>
        </p:nvSpPr>
        <p:spPr>
          <a:xfrm>
            <a:off x="6744981" y="4031735"/>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Stream Analytics</a:t>
            </a:r>
          </a:p>
        </p:txBody>
      </p:sp>
      <p:sp>
        <p:nvSpPr>
          <p:cNvPr id="33" name="Rectangle 32">
            <a:extLst>
              <a:ext uri="{FF2B5EF4-FFF2-40B4-BE49-F238E27FC236}">
                <a16:creationId xmlns:a16="http://schemas.microsoft.com/office/drawing/2014/main" id="{580230E9-20B7-430C-ABB3-E0D8499CF510}"/>
              </a:ext>
            </a:extLst>
          </p:cNvPr>
          <p:cNvSpPr/>
          <p:nvPr/>
        </p:nvSpPr>
        <p:spPr>
          <a:xfrm>
            <a:off x="6744981" y="5748957"/>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Cosmos DB</a:t>
            </a:r>
          </a:p>
        </p:txBody>
      </p:sp>
      <p:sp>
        <p:nvSpPr>
          <p:cNvPr id="34" name="Rectangle 33">
            <a:extLst>
              <a:ext uri="{FF2B5EF4-FFF2-40B4-BE49-F238E27FC236}">
                <a16:creationId xmlns:a16="http://schemas.microsoft.com/office/drawing/2014/main" id="{31020A35-9D90-4854-AB78-96E30F918587}"/>
              </a:ext>
            </a:extLst>
          </p:cNvPr>
          <p:cNvSpPr/>
          <p:nvPr/>
        </p:nvSpPr>
        <p:spPr>
          <a:xfrm>
            <a:off x="7891792" y="5748957"/>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Data Lake</a:t>
            </a:r>
          </a:p>
        </p:txBody>
      </p:sp>
      <p:sp>
        <p:nvSpPr>
          <p:cNvPr id="35" name="Rectangle 34">
            <a:extLst>
              <a:ext uri="{FF2B5EF4-FFF2-40B4-BE49-F238E27FC236}">
                <a16:creationId xmlns:a16="http://schemas.microsoft.com/office/drawing/2014/main" id="{48C656F1-202C-46C0-B364-5607D77470E4}"/>
              </a:ext>
            </a:extLst>
          </p:cNvPr>
          <p:cNvSpPr/>
          <p:nvPr/>
        </p:nvSpPr>
        <p:spPr>
          <a:xfrm>
            <a:off x="7891792" y="5172546"/>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Data Lake Analytics</a:t>
            </a:r>
          </a:p>
        </p:txBody>
      </p:sp>
      <p:sp>
        <p:nvSpPr>
          <p:cNvPr id="36" name="Rectangle 35">
            <a:extLst>
              <a:ext uri="{FF2B5EF4-FFF2-40B4-BE49-F238E27FC236}">
                <a16:creationId xmlns:a16="http://schemas.microsoft.com/office/drawing/2014/main" id="{727B0F7A-4EA4-4769-90E0-73C7648CB82A}"/>
              </a:ext>
            </a:extLst>
          </p:cNvPr>
          <p:cNvSpPr/>
          <p:nvPr/>
        </p:nvSpPr>
        <p:spPr>
          <a:xfrm>
            <a:off x="7891792" y="4031735"/>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HD Insight</a:t>
            </a:r>
          </a:p>
        </p:txBody>
      </p:sp>
      <p:sp>
        <p:nvSpPr>
          <p:cNvPr id="37" name="Rectangle 36">
            <a:extLst>
              <a:ext uri="{FF2B5EF4-FFF2-40B4-BE49-F238E27FC236}">
                <a16:creationId xmlns:a16="http://schemas.microsoft.com/office/drawing/2014/main" id="{CF2C0FAF-ADC9-4EB1-B819-594791B123AD}"/>
              </a:ext>
            </a:extLst>
          </p:cNvPr>
          <p:cNvSpPr/>
          <p:nvPr/>
        </p:nvSpPr>
        <p:spPr>
          <a:xfrm>
            <a:off x="7891792" y="4602141"/>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Event Hubs</a:t>
            </a:r>
          </a:p>
        </p:txBody>
      </p:sp>
      <p:sp>
        <p:nvSpPr>
          <p:cNvPr id="38" name="Rectangle 37">
            <a:extLst>
              <a:ext uri="{FF2B5EF4-FFF2-40B4-BE49-F238E27FC236}">
                <a16:creationId xmlns:a16="http://schemas.microsoft.com/office/drawing/2014/main" id="{91F8F560-D61E-4386-9F89-DDBE5F2C8D24}"/>
              </a:ext>
            </a:extLst>
          </p:cNvPr>
          <p:cNvSpPr/>
          <p:nvPr/>
        </p:nvSpPr>
        <p:spPr>
          <a:xfrm>
            <a:off x="9242748" y="4031735"/>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Microsoft Flow</a:t>
            </a:r>
          </a:p>
        </p:txBody>
      </p:sp>
      <p:sp>
        <p:nvSpPr>
          <p:cNvPr id="39" name="Rectangle 38">
            <a:extLst>
              <a:ext uri="{FF2B5EF4-FFF2-40B4-BE49-F238E27FC236}">
                <a16:creationId xmlns:a16="http://schemas.microsoft.com/office/drawing/2014/main" id="{9EE5F2EC-29F2-4C63-990D-8DD969465D17}"/>
              </a:ext>
            </a:extLst>
          </p:cNvPr>
          <p:cNvSpPr/>
          <p:nvPr/>
        </p:nvSpPr>
        <p:spPr>
          <a:xfrm>
            <a:off x="9242748" y="4602141"/>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Logic Apps</a:t>
            </a:r>
          </a:p>
        </p:txBody>
      </p:sp>
      <p:sp>
        <p:nvSpPr>
          <p:cNvPr id="40" name="Rectangle 39">
            <a:extLst>
              <a:ext uri="{FF2B5EF4-FFF2-40B4-BE49-F238E27FC236}">
                <a16:creationId xmlns:a16="http://schemas.microsoft.com/office/drawing/2014/main" id="{203687BD-8626-4E9F-8486-9BC5B0B9A227}"/>
              </a:ext>
            </a:extLst>
          </p:cNvPr>
          <p:cNvSpPr/>
          <p:nvPr/>
        </p:nvSpPr>
        <p:spPr>
          <a:xfrm>
            <a:off x="9242748" y="5172546"/>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Notification Hubs</a:t>
            </a:r>
          </a:p>
        </p:txBody>
      </p:sp>
      <p:sp>
        <p:nvSpPr>
          <p:cNvPr id="41" name="Rectangle 40">
            <a:extLst>
              <a:ext uri="{FF2B5EF4-FFF2-40B4-BE49-F238E27FC236}">
                <a16:creationId xmlns:a16="http://schemas.microsoft.com/office/drawing/2014/main" id="{E575E93B-3C43-4951-8AE9-5B96CDE76C9D}"/>
              </a:ext>
            </a:extLst>
          </p:cNvPr>
          <p:cNvSpPr/>
          <p:nvPr/>
        </p:nvSpPr>
        <p:spPr>
          <a:xfrm>
            <a:off x="9242748" y="5748957"/>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Websites</a:t>
            </a:r>
          </a:p>
        </p:txBody>
      </p:sp>
      <p:sp>
        <p:nvSpPr>
          <p:cNvPr id="42" name="Rectangle 41">
            <a:extLst>
              <a:ext uri="{FF2B5EF4-FFF2-40B4-BE49-F238E27FC236}">
                <a16:creationId xmlns:a16="http://schemas.microsoft.com/office/drawing/2014/main" id="{2ECEC971-6147-40FA-AF31-761EF3F89AFF}"/>
              </a:ext>
            </a:extLst>
          </p:cNvPr>
          <p:cNvSpPr/>
          <p:nvPr/>
        </p:nvSpPr>
        <p:spPr>
          <a:xfrm>
            <a:off x="10389559" y="4031735"/>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Microsoft Power BI</a:t>
            </a:r>
          </a:p>
        </p:txBody>
      </p:sp>
      <p:sp>
        <p:nvSpPr>
          <p:cNvPr id="43" name="Rectangle 42">
            <a:extLst>
              <a:ext uri="{FF2B5EF4-FFF2-40B4-BE49-F238E27FC236}">
                <a16:creationId xmlns:a16="http://schemas.microsoft.com/office/drawing/2014/main" id="{D36ADB0B-9C98-4573-9CAE-16DF715D7E25}"/>
              </a:ext>
            </a:extLst>
          </p:cNvPr>
          <p:cNvSpPr/>
          <p:nvPr/>
        </p:nvSpPr>
        <p:spPr>
          <a:xfrm>
            <a:off x="10389559" y="4602141"/>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Active Directory</a:t>
            </a:r>
          </a:p>
        </p:txBody>
      </p:sp>
      <p:sp>
        <p:nvSpPr>
          <p:cNvPr id="44" name="Rectangle 43">
            <a:extLst>
              <a:ext uri="{FF2B5EF4-FFF2-40B4-BE49-F238E27FC236}">
                <a16:creationId xmlns:a16="http://schemas.microsoft.com/office/drawing/2014/main" id="{E3384885-1B9F-448F-A5ED-CFC0E915CDDC}"/>
              </a:ext>
            </a:extLst>
          </p:cNvPr>
          <p:cNvSpPr/>
          <p:nvPr/>
        </p:nvSpPr>
        <p:spPr>
          <a:xfrm>
            <a:off x="5394026" y="4031735"/>
            <a:ext cx="1098777" cy="5283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IoT Hub</a:t>
            </a:r>
          </a:p>
        </p:txBody>
      </p:sp>
      <p:sp>
        <p:nvSpPr>
          <p:cNvPr id="45" name="Rectangle 44">
            <a:extLst>
              <a:ext uri="{FF2B5EF4-FFF2-40B4-BE49-F238E27FC236}">
                <a16:creationId xmlns:a16="http://schemas.microsoft.com/office/drawing/2014/main" id="{12DE621A-DAAC-4179-ACF2-6B8592763C31}"/>
              </a:ext>
            </a:extLst>
          </p:cNvPr>
          <p:cNvSpPr/>
          <p:nvPr/>
        </p:nvSpPr>
        <p:spPr>
          <a:xfrm>
            <a:off x="5398866" y="5172546"/>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lnSpc>
                <a:spcPct val="90000"/>
              </a:lnSpc>
            </a:pPr>
            <a:r>
              <a:rPr lang="en-US" sz="980" dirty="0">
                <a:solidFill>
                  <a:srgbClr val="FFFFFF"/>
                </a:solidFill>
              </a:rPr>
              <a:t>Azure IoT Hub Device Provisioning Service</a:t>
            </a:r>
          </a:p>
        </p:txBody>
      </p:sp>
      <p:sp>
        <p:nvSpPr>
          <p:cNvPr id="46" name="Rectangle 45">
            <a:extLst>
              <a:ext uri="{FF2B5EF4-FFF2-40B4-BE49-F238E27FC236}">
                <a16:creationId xmlns:a16="http://schemas.microsoft.com/office/drawing/2014/main" id="{A6A52D6C-67C3-4AC9-BE2A-0D391AB0F6AF}"/>
              </a:ext>
            </a:extLst>
          </p:cNvPr>
          <p:cNvSpPr/>
          <p:nvPr/>
        </p:nvSpPr>
        <p:spPr>
          <a:xfrm>
            <a:off x="4041121" y="4031735"/>
            <a:ext cx="1098777" cy="5283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IoT Edge</a:t>
            </a:r>
          </a:p>
        </p:txBody>
      </p:sp>
      <p:sp>
        <p:nvSpPr>
          <p:cNvPr id="47" name="Rectangle 46">
            <a:extLst>
              <a:ext uri="{FF2B5EF4-FFF2-40B4-BE49-F238E27FC236}">
                <a16:creationId xmlns:a16="http://schemas.microsoft.com/office/drawing/2014/main" id="{1CD397C3-9CA4-493C-8834-A3BFC95D4F93}"/>
              </a:ext>
            </a:extLst>
          </p:cNvPr>
          <p:cNvSpPr/>
          <p:nvPr/>
        </p:nvSpPr>
        <p:spPr>
          <a:xfrm>
            <a:off x="10389559" y="5172546"/>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Monitor</a:t>
            </a:r>
          </a:p>
        </p:txBody>
      </p:sp>
      <p:sp>
        <p:nvSpPr>
          <p:cNvPr id="48" name="Rectangle 47">
            <a:extLst>
              <a:ext uri="{FF2B5EF4-FFF2-40B4-BE49-F238E27FC236}">
                <a16:creationId xmlns:a16="http://schemas.microsoft.com/office/drawing/2014/main" id="{1D32EF39-EF46-4387-8DDD-5E4F879FE4FC}"/>
              </a:ext>
            </a:extLst>
          </p:cNvPr>
          <p:cNvSpPr/>
          <p:nvPr/>
        </p:nvSpPr>
        <p:spPr>
          <a:xfrm>
            <a:off x="2205770" y="2357092"/>
            <a:ext cx="9636821" cy="1074754"/>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endParaRPr lang="en-US" sz="980" dirty="0">
              <a:solidFill>
                <a:srgbClr val="FFFFFF"/>
              </a:solidFill>
            </a:endParaRPr>
          </a:p>
        </p:txBody>
      </p:sp>
      <p:sp>
        <p:nvSpPr>
          <p:cNvPr id="50" name="TextBox 49">
            <a:extLst>
              <a:ext uri="{FF2B5EF4-FFF2-40B4-BE49-F238E27FC236}">
                <a16:creationId xmlns:a16="http://schemas.microsoft.com/office/drawing/2014/main" id="{86AA0BC3-895F-4006-B0D2-2A9A2BDE3EC0}"/>
              </a:ext>
            </a:extLst>
          </p:cNvPr>
          <p:cNvSpPr txBox="1"/>
          <p:nvPr/>
        </p:nvSpPr>
        <p:spPr>
          <a:xfrm rot="16200000">
            <a:off x="999605" y="4731855"/>
            <a:ext cx="1646605" cy="639021"/>
          </a:xfrm>
          <a:prstGeom prst="rect">
            <a:avLst/>
          </a:prstGeom>
        </p:spPr>
        <p:txBody>
          <a:bodyPr wrap="none">
            <a:spAutoFit/>
          </a:bodyPr>
          <a:lstStyle>
            <a:defPPr>
              <a:defRPr lang="en-US"/>
            </a:defPPr>
            <a:lvl1pPr lvl="0">
              <a:lnSpc>
                <a:spcPct val="110000"/>
              </a:lnSpc>
              <a:spcBef>
                <a:spcPts val="2941"/>
              </a:spcBef>
              <a:spcAft>
                <a:spcPts val="600"/>
              </a:spcAft>
              <a:buClr>
                <a:srgbClr val="505050"/>
              </a:buClr>
              <a:defRPr sz="2353">
                <a:solidFill>
                  <a:srgbClr val="0072C6"/>
                </a:solidFill>
              </a:defRPr>
            </a:lvl1pPr>
          </a:lstStyle>
          <a:p>
            <a:pPr defTabSz="913874">
              <a:lnSpc>
                <a:spcPct val="100000"/>
              </a:lnSpc>
              <a:spcAft>
                <a:spcPts val="0"/>
              </a:spcAft>
            </a:pPr>
            <a:r>
              <a:rPr lang="en-US" sz="1568" dirty="0"/>
              <a:t>PaaS Services &amp; </a:t>
            </a:r>
          </a:p>
          <a:p>
            <a:pPr defTabSz="913874">
              <a:lnSpc>
                <a:spcPct val="100000"/>
              </a:lnSpc>
              <a:spcBef>
                <a:spcPts val="500"/>
              </a:spcBef>
              <a:spcAft>
                <a:spcPts val="0"/>
              </a:spcAft>
            </a:pPr>
            <a:r>
              <a:rPr lang="en-US" sz="1568" dirty="0"/>
              <a:t>Device Support</a:t>
            </a:r>
          </a:p>
        </p:txBody>
      </p:sp>
      <p:sp>
        <p:nvSpPr>
          <p:cNvPr id="51" name="TextBox 50">
            <a:extLst>
              <a:ext uri="{FF2B5EF4-FFF2-40B4-BE49-F238E27FC236}">
                <a16:creationId xmlns:a16="http://schemas.microsoft.com/office/drawing/2014/main" id="{1DBA0720-2DCA-45EB-8AA8-E29F107D4006}"/>
              </a:ext>
            </a:extLst>
          </p:cNvPr>
          <p:cNvSpPr txBox="1"/>
          <p:nvPr/>
        </p:nvSpPr>
        <p:spPr>
          <a:xfrm>
            <a:off x="4027575" y="3633300"/>
            <a:ext cx="1120821" cy="272832"/>
          </a:xfrm>
          <a:prstGeom prst="rect">
            <a:avLst/>
          </a:prstGeom>
          <a:noFill/>
        </p:spPr>
        <p:txBody>
          <a:bodyPr wrap="none" rtlCol="0">
            <a:spAutoFit/>
          </a:bodyPr>
          <a:lstStyle/>
          <a:p>
            <a:pPr algn="ctr" defTabSz="913874"/>
            <a:r>
              <a:rPr lang="en-US" sz="1173" dirty="0">
                <a:solidFill>
                  <a:srgbClr val="505050"/>
                </a:solidFill>
                <a:latin typeface="Segoe UI Semibold" panose="020B0702040204020203" pitchFamily="34" charset="0"/>
                <a:cs typeface="Segoe UI Semibold" panose="020B0702040204020203" pitchFamily="34" charset="0"/>
              </a:rPr>
              <a:t>Edge Support</a:t>
            </a:r>
          </a:p>
        </p:txBody>
      </p:sp>
      <p:sp>
        <p:nvSpPr>
          <p:cNvPr id="52" name="TextBox 51">
            <a:extLst>
              <a:ext uri="{FF2B5EF4-FFF2-40B4-BE49-F238E27FC236}">
                <a16:creationId xmlns:a16="http://schemas.microsoft.com/office/drawing/2014/main" id="{E12E67D0-5718-4D6C-BBD6-F2542742B6D6}"/>
              </a:ext>
            </a:extLst>
          </p:cNvPr>
          <p:cNvSpPr txBox="1"/>
          <p:nvPr/>
        </p:nvSpPr>
        <p:spPr>
          <a:xfrm>
            <a:off x="2565297" y="3635311"/>
            <a:ext cx="1234633" cy="272832"/>
          </a:xfrm>
          <a:prstGeom prst="rect">
            <a:avLst/>
          </a:prstGeom>
          <a:noFill/>
        </p:spPr>
        <p:txBody>
          <a:bodyPr wrap="none" rtlCol="0">
            <a:spAutoFit/>
          </a:bodyPr>
          <a:lstStyle/>
          <a:p>
            <a:pPr algn="ctr" defTabSz="913874"/>
            <a:r>
              <a:rPr lang="en-US" sz="1173" dirty="0">
                <a:solidFill>
                  <a:srgbClr val="505050"/>
                </a:solidFill>
                <a:latin typeface="Segoe UI Semibold" panose="020B0702040204020203" pitchFamily="34" charset="0"/>
                <a:cs typeface="Segoe UI Semibold" panose="020B0702040204020203" pitchFamily="34" charset="0"/>
              </a:rPr>
              <a:t>Device Support</a:t>
            </a:r>
          </a:p>
        </p:txBody>
      </p:sp>
      <p:sp>
        <p:nvSpPr>
          <p:cNvPr id="53" name="Rectangle 52">
            <a:extLst>
              <a:ext uri="{FF2B5EF4-FFF2-40B4-BE49-F238E27FC236}">
                <a16:creationId xmlns:a16="http://schemas.microsoft.com/office/drawing/2014/main" id="{3E5ECE96-A219-4629-9DAD-F99D781AB1A9}"/>
              </a:ext>
            </a:extLst>
          </p:cNvPr>
          <p:cNvSpPr/>
          <p:nvPr/>
        </p:nvSpPr>
        <p:spPr>
          <a:xfrm>
            <a:off x="2635749" y="4031735"/>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Azure IoT Device SDK</a:t>
            </a:r>
          </a:p>
        </p:txBody>
      </p:sp>
      <p:sp>
        <p:nvSpPr>
          <p:cNvPr id="54" name="Rectangle 53">
            <a:extLst>
              <a:ext uri="{FF2B5EF4-FFF2-40B4-BE49-F238E27FC236}">
                <a16:creationId xmlns:a16="http://schemas.microsoft.com/office/drawing/2014/main" id="{C58A2F98-4C3C-492A-B736-4F36C2AC1333}"/>
              </a:ext>
            </a:extLst>
          </p:cNvPr>
          <p:cNvSpPr/>
          <p:nvPr/>
        </p:nvSpPr>
        <p:spPr>
          <a:xfrm>
            <a:off x="2635749" y="4602141"/>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Certified Devices</a:t>
            </a:r>
          </a:p>
          <a:p>
            <a:pPr algn="ctr" defTabSz="913874">
              <a:lnSpc>
                <a:spcPct val="90000"/>
              </a:lnSpc>
            </a:pPr>
            <a:r>
              <a:rPr lang="en-US" sz="980" dirty="0">
                <a:solidFill>
                  <a:srgbClr val="FFFFFF"/>
                </a:solidFill>
              </a:rPr>
              <a:t>Azure Certified for IoT</a:t>
            </a:r>
          </a:p>
        </p:txBody>
      </p:sp>
      <p:sp>
        <p:nvSpPr>
          <p:cNvPr id="55" name="Rectangle 54">
            <a:extLst>
              <a:ext uri="{FF2B5EF4-FFF2-40B4-BE49-F238E27FC236}">
                <a16:creationId xmlns:a16="http://schemas.microsoft.com/office/drawing/2014/main" id="{AB7634E4-07C0-4DA8-B571-A99FE006AEA3}"/>
              </a:ext>
            </a:extLst>
          </p:cNvPr>
          <p:cNvSpPr/>
          <p:nvPr/>
        </p:nvSpPr>
        <p:spPr>
          <a:xfrm>
            <a:off x="2635749" y="5172546"/>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Security Program for Azure IoT</a:t>
            </a:r>
          </a:p>
        </p:txBody>
      </p:sp>
      <p:sp>
        <p:nvSpPr>
          <p:cNvPr id="56" name="TextBox 55">
            <a:extLst>
              <a:ext uri="{FF2B5EF4-FFF2-40B4-BE49-F238E27FC236}">
                <a16:creationId xmlns:a16="http://schemas.microsoft.com/office/drawing/2014/main" id="{102F8B62-3F10-4C23-B677-6949A289164C}"/>
              </a:ext>
            </a:extLst>
          </p:cNvPr>
          <p:cNvSpPr txBox="1"/>
          <p:nvPr/>
        </p:nvSpPr>
        <p:spPr>
          <a:xfrm>
            <a:off x="5444599" y="3635311"/>
            <a:ext cx="992580" cy="272832"/>
          </a:xfrm>
          <a:prstGeom prst="rect">
            <a:avLst/>
          </a:prstGeom>
          <a:noFill/>
        </p:spPr>
        <p:txBody>
          <a:bodyPr wrap="none" rtlCol="0">
            <a:spAutoFit/>
          </a:bodyPr>
          <a:lstStyle/>
          <a:p>
            <a:pPr algn="ctr" defTabSz="913874"/>
            <a:r>
              <a:rPr lang="en-US" sz="1173" dirty="0">
                <a:solidFill>
                  <a:srgbClr val="505050"/>
                </a:solidFill>
                <a:latin typeface="Segoe UI Semibold" panose="020B0702040204020203" pitchFamily="34" charset="0"/>
                <a:cs typeface="Segoe UI Semibold" panose="020B0702040204020203" pitchFamily="34" charset="0"/>
              </a:rPr>
              <a:t>IoT Services</a:t>
            </a:r>
          </a:p>
        </p:txBody>
      </p:sp>
      <p:sp>
        <p:nvSpPr>
          <p:cNvPr id="57" name="TextBox 56">
            <a:extLst>
              <a:ext uri="{FF2B5EF4-FFF2-40B4-BE49-F238E27FC236}">
                <a16:creationId xmlns:a16="http://schemas.microsoft.com/office/drawing/2014/main" id="{236C7872-DB96-4D62-B8DD-85DC4CA52622}"/>
              </a:ext>
            </a:extLst>
          </p:cNvPr>
          <p:cNvSpPr txBox="1"/>
          <p:nvPr/>
        </p:nvSpPr>
        <p:spPr>
          <a:xfrm>
            <a:off x="6922167" y="3635311"/>
            <a:ext cx="1892662" cy="276753"/>
          </a:xfrm>
          <a:prstGeom prst="rect">
            <a:avLst/>
          </a:prstGeom>
          <a:noFill/>
        </p:spPr>
        <p:txBody>
          <a:bodyPr wrap="none" rtlCol="0">
            <a:spAutoFit/>
          </a:bodyPr>
          <a:lstStyle/>
          <a:p>
            <a:pPr algn="ctr" defTabSz="913874"/>
            <a:r>
              <a:rPr lang="en-US" sz="1173" dirty="0">
                <a:solidFill>
                  <a:srgbClr val="505050"/>
                </a:solidFill>
                <a:latin typeface="Segoe UI Semibold" panose="020B0702040204020203" pitchFamily="34" charset="0"/>
                <a:cs typeface="Segoe UI Semibold" panose="020B0702040204020203" pitchFamily="34" charset="0"/>
              </a:rPr>
              <a:t>Data &amp; Analytics Services</a:t>
            </a:r>
          </a:p>
        </p:txBody>
      </p:sp>
      <p:sp>
        <p:nvSpPr>
          <p:cNvPr id="58" name="TextBox 57">
            <a:extLst>
              <a:ext uri="{FF2B5EF4-FFF2-40B4-BE49-F238E27FC236}">
                <a16:creationId xmlns:a16="http://schemas.microsoft.com/office/drawing/2014/main" id="{97D4637A-1964-40FD-9834-E3F9BD4798D2}"/>
              </a:ext>
            </a:extLst>
          </p:cNvPr>
          <p:cNvSpPr txBox="1"/>
          <p:nvPr/>
        </p:nvSpPr>
        <p:spPr>
          <a:xfrm>
            <a:off x="9049567" y="3635311"/>
            <a:ext cx="2600392" cy="272832"/>
          </a:xfrm>
          <a:prstGeom prst="rect">
            <a:avLst/>
          </a:prstGeom>
          <a:noFill/>
        </p:spPr>
        <p:txBody>
          <a:bodyPr wrap="none" rtlCol="0">
            <a:spAutoFit/>
          </a:bodyPr>
          <a:lstStyle/>
          <a:p>
            <a:pPr algn="ctr" defTabSz="913874"/>
            <a:r>
              <a:rPr lang="en-US" sz="1173" dirty="0">
                <a:solidFill>
                  <a:srgbClr val="505050"/>
                </a:solidFill>
                <a:latin typeface="Segoe UI Semibold" panose="020B0702040204020203" pitchFamily="34" charset="0"/>
                <a:cs typeface="Segoe UI Semibold" panose="020B0702040204020203" pitchFamily="34" charset="0"/>
              </a:rPr>
              <a:t>Visualization &amp; Integration Services</a:t>
            </a:r>
          </a:p>
        </p:txBody>
      </p:sp>
      <p:sp>
        <p:nvSpPr>
          <p:cNvPr id="59" name="TextBox 58">
            <a:extLst>
              <a:ext uri="{FF2B5EF4-FFF2-40B4-BE49-F238E27FC236}">
                <a16:creationId xmlns:a16="http://schemas.microsoft.com/office/drawing/2014/main" id="{96AD3A91-A0BE-4E74-B879-837B23234E7B}"/>
              </a:ext>
            </a:extLst>
          </p:cNvPr>
          <p:cNvSpPr txBox="1"/>
          <p:nvPr/>
        </p:nvSpPr>
        <p:spPr>
          <a:xfrm rot="16200000">
            <a:off x="1462358" y="2839931"/>
            <a:ext cx="602986" cy="336952"/>
          </a:xfrm>
          <a:prstGeom prst="rect">
            <a:avLst/>
          </a:prstGeom>
        </p:spPr>
        <p:txBody>
          <a:bodyPr wrap="none">
            <a:spAutoFit/>
          </a:bodyPr>
          <a:lstStyle>
            <a:defPPr>
              <a:defRPr lang="en-US"/>
            </a:defPPr>
            <a:lvl1pPr lvl="0">
              <a:lnSpc>
                <a:spcPct val="110000"/>
              </a:lnSpc>
              <a:spcBef>
                <a:spcPts val="2941"/>
              </a:spcBef>
              <a:spcAft>
                <a:spcPts val="600"/>
              </a:spcAft>
              <a:buClr>
                <a:srgbClr val="505050"/>
              </a:buClr>
              <a:defRPr sz="2353">
                <a:solidFill>
                  <a:srgbClr val="0072C6"/>
                </a:solidFill>
              </a:defRPr>
            </a:lvl1pPr>
          </a:lstStyle>
          <a:p>
            <a:pPr defTabSz="913874"/>
            <a:r>
              <a:rPr lang="en-US" sz="1568" dirty="0"/>
              <a:t>PaaS</a:t>
            </a:r>
          </a:p>
        </p:txBody>
      </p:sp>
      <p:grpSp>
        <p:nvGrpSpPr>
          <p:cNvPr id="3" name="Group 2">
            <a:extLst>
              <a:ext uri="{FF2B5EF4-FFF2-40B4-BE49-F238E27FC236}">
                <a16:creationId xmlns:a16="http://schemas.microsoft.com/office/drawing/2014/main" id="{C6919132-6EB8-4115-8FB0-2AC491964474}"/>
              </a:ext>
            </a:extLst>
          </p:cNvPr>
          <p:cNvGrpSpPr/>
          <p:nvPr/>
        </p:nvGrpSpPr>
        <p:grpSpPr>
          <a:xfrm>
            <a:off x="1595437" y="1355602"/>
            <a:ext cx="10247153" cy="821360"/>
            <a:chOff x="1685478" y="1355012"/>
            <a:chExt cx="10250059" cy="821593"/>
          </a:xfrm>
        </p:grpSpPr>
        <p:sp>
          <p:nvSpPr>
            <p:cNvPr id="49" name="Rectangle 48">
              <a:extLst>
                <a:ext uri="{FF2B5EF4-FFF2-40B4-BE49-F238E27FC236}">
                  <a16:creationId xmlns:a16="http://schemas.microsoft.com/office/drawing/2014/main" id="{C578A5DF-6EE3-484E-AE2B-6A49AF0016B2}"/>
                </a:ext>
              </a:extLst>
            </p:cNvPr>
            <p:cNvSpPr/>
            <p:nvPr/>
          </p:nvSpPr>
          <p:spPr>
            <a:xfrm>
              <a:off x="2295982" y="1355012"/>
              <a:ext cx="9639555" cy="821593"/>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endParaRPr lang="en-US" sz="980" dirty="0">
                <a:solidFill>
                  <a:srgbClr val="FFFFFF"/>
                </a:solidFill>
              </a:endParaRPr>
            </a:p>
          </p:txBody>
        </p:sp>
        <p:sp>
          <p:nvSpPr>
            <p:cNvPr id="60" name="TextBox 59">
              <a:extLst>
                <a:ext uri="{FF2B5EF4-FFF2-40B4-BE49-F238E27FC236}">
                  <a16:creationId xmlns:a16="http://schemas.microsoft.com/office/drawing/2014/main" id="{FA29C989-0BA0-4644-9232-47D2ED763C11}"/>
                </a:ext>
              </a:extLst>
            </p:cNvPr>
            <p:cNvSpPr txBox="1"/>
            <p:nvPr/>
          </p:nvSpPr>
          <p:spPr>
            <a:xfrm rot="16200000">
              <a:off x="1551525" y="1700616"/>
              <a:ext cx="604825" cy="336919"/>
            </a:xfrm>
            <a:prstGeom prst="rect">
              <a:avLst/>
            </a:prstGeom>
          </p:spPr>
          <p:txBody>
            <a:bodyPr wrap="none">
              <a:spAutoFit/>
            </a:bodyPr>
            <a:lstStyle>
              <a:defPPr>
                <a:defRPr lang="en-US"/>
              </a:defPPr>
              <a:lvl1pPr lvl="0">
                <a:lnSpc>
                  <a:spcPct val="110000"/>
                </a:lnSpc>
                <a:spcBef>
                  <a:spcPts val="2941"/>
                </a:spcBef>
                <a:spcAft>
                  <a:spcPts val="600"/>
                </a:spcAft>
                <a:buClr>
                  <a:srgbClr val="505050"/>
                </a:buClr>
                <a:defRPr sz="2353">
                  <a:solidFill>
                    <a:srgbClr val="0072C6"/>
                  </a:solidFill>
                </a:defRPr>
              </a:lvl1pPr>
            </a:lstStyle>
            <a:p>
              <a:pPr defTabSz="913874"/>
              <a:r>
                <a:rPr lang="en-US" sz="1567" dirty="0"/>
                <a:t>SaaS</a:t>
              </a:r>
              <a:endParaRPr lang="en-US" sz="1600" dirty="0"/>
            </a:p>
          </p:txBody>
        </p:sp>
        <p:sp>
          <p:nvSpPr>
            <p:cNvPr id="61" name="Rectangle 60">
              <a:extLst>
                <a:ext uri="{FF2B5EF4-FFF2-40B4-BE49-F238E27FC236}">
                  <a16:creationId xmlns:a16="http://schemas.microsoft.com/office/drawing/2014/main" id="{DCF8573B-0B06-4CCB-8F64-5E349F14242F}"/>
                </a:ext>
              </a:extLst>
            </p:cNvPr>
            <p:cNvSpPr/>
            <p:nvPr/>
          </p:nvSpPr>
          <p:spPr>
            <a:xfrm>
              <a:off x="2726083" y="1525268"/>
              <a:ext cx="8853157" cy="5285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r>
                <a:rPr lang="en-US" sz="1176" dirty="0">
                  <a:solidFill>
                    <a:srgbClr val="FFFFFF"/>
                  </a:solidFill>
                  <a:latin typeface="Segoe UI Semibold" panose="020B0702040204020203" pitchFamily="34" charset="0"/>
                  <a:cs typeface="Segoe UI Semibold" panose="020B0702040204020203" pitchFamily="34" charset="0"/>
                </a:rPr>
                <a:t>Azure IoT Central</a:t>
              </a:r>
            </a:p>
            <a:p>
              <a:pPr algn="ctr" defTabSz="913874"/>
              <a:r>
                <a:rPr lang="en-US" sz="1176" dirty="0">
                  <a:solidFill>
                    <a:srgbClr val="FFFFFF"/>
                  </a:solidFill>
                  <a:latin typeface="Segoe UI" panose="020B0502040204020203" pitchFamily="34" charset="0"/>
                  <a:cs typeface="Segoe UI" panose="020B0502040204020203" pitchFamily="34" charset="0"/>
                </a:rPr>
                <a:t>IoT SaaS</a:t>
              </a:r>
            </a:p>
          </p:txBody>
        </p:sp>
      </p:grpSp>
      <p:sp>
        <p:nvSpPr>
          <p:cNvPr id="63" name="Rectangle 62">
            <a:extLst>
              <a:ext uri="{FF2B5EF4-FFF2-40B4-BE49-F238E27FC236}">
                <a16:creationId xmlns:a16="http://schemas.microsoft.com/office/drawing/2014/main" id="{383DAB3A-64D4-4BE3-A8D5-560EC6A7BAB2}"/>
              </a:ext>
            </a:extLst>
          </p:cNvPr>
          <p:cNvSpPr/>
          <p:nvPr/>
        </p:nvSpPr>
        <p:spPr>
          <a:xfrm>
            <a:off x="2147181" y="2073042"/>
            <a:ext cx="2104604" cy="37077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r>
              <a:rPr lang="en-US" sz="1176" dirty="0">
                <a:solidFill>
                  <a:srgbClr val="505050"/>
                </a:solidFill>
                <a:latin typeface="Segoe UI Semibold" panose="020B0702040204020203" pitchFamily="34" charset="0"/>
                <a:cs typeface="Segoe UI Semibold" panose="020B0702040204020203" pitchFamily="34" charset="0"/>
              </a:rPr>
              <a:t> </a:t>
            </a:r>
          </a:p>
        </p:txBody>
      </p:sp>
      <p:sp>
        <p:nvSpPr>
          <p:cNvPr id="64" name="Rectangle 63">
            <a:extLst>
              <a:ext uri="{FF2B5EF4-FFF2-40B4-BE49-F238E27FC236}">
                <a16:creationId xmlns:a16="http://schemas.microsoft.com/office/drawing/2014/main" id="{4BA29256-AFF4-44B5-A0B1-ACFE36528A24}"/>
              </a:ext>
            </a:extLst>
          </p:cNvPr>
          <p:cNvSpPr/>
          <p:nvPr/>
        </p:nvSpPr>
        <p:spPr>
          <a:xfrm>
            <a:off x="5004456" y="2866619"/>
            <a:ext cx="1988648" cy="327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r>
              <a:rPr lang="en-US" sz="1176" dirty="0">
                <a:solidFill>
                  <a:srgbClr val="505050"/>
                </a:solidFill>
                <a:latin typeface="Segoe UI Semibold" panose="020B0702040204020203" pitchFamily="34" charset="0"/>
                <a:cs typeface="Segoe UI Semibold" panose="020B0702040204020203" pitchFamily="34" charset="0"/>
              </a:rPr>
              <a:t>predictive maintenance</a:t>
            </a:r>
          </a:p>
        </p:txBody>
      </p:sp>
      <p:sp>
        <p:nvSpPr>
          <p:cNvPr id="66" name="Rectangle 65">
            <a:extLst>
              <a:ext uri="{FF2B5EF4-FFF2-40B4-BE49-F238E27FC236}">
                <a16:creationId xmlns:a16="http://schemas.microsoft.com/office/drawing/2014/main" id="{A2E53B18-1342-410B-BE67-2C8164EA6EE9}"/>
              </a:ext>
            </a:extLst>
          </p:cNvPr>
          <p:cNvSpPr/>
          <p:nvPr/>
        </p:nvSpPr>
        <p:spPr>
          <a:xfrm>
            <a:off x="2635749" y="5748957"/>
            <a:ext cx="1098777" cy="528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lnSpc>
                <a:spcPct val="90000"/>
              </a:lnSpc>
            </a:pPr>
            <a:r>
              <a:rPr lang="en-US" sz="980" dirty="0">
                <a:solidFill>
                  <a:srgbClr val="FFFFFF"/>
                </a:solidFill>
              </a:rPr>
              <a:t>Windows 10 IoT Core</a:t>
            </a:r>
          </a:p>
        </p:txBody>
      </p:sp>
      <p:sp>
        <p:nvSpPr>
          <p:cNvPr id="68" name="Title 1">
            <a:extLst>
              <a:ext uri="{FF2B5EF4-FFF2-40B4-BE49-F238E27FC236}">
                <a16:creationId xmlns:a16="http://schemas.microsoft.com/office/drawing/2014/main" id="{FDED601E-0494-4DB3-8B15-9D967CEEC571}"/>
              </a:ext>
            </a:extLst>
          </p:cNvPr>
          <p:cNvSpPr>
            <a:spLocks noGrp="1"/>
          </p:cNvSpPr>
          <p:nvPr>
            <p:ph type="title"/>
          </p:nvPr>
        </p:nvSpPr>
        <p:spPr>
          <a:xfrm>
            <a:off x="1" y="-5962"/>
            <a:ext cx="12191999" cy="1074754"/>
          </a:xfrm>
        </p:spPr>
        <p:txBody>
          <a:bodyPr>
            <a:normAutofit/>
          </a:bodyPr>
          <a:lstStyle/>
          <a:p>
            <a:r>
              <a:rPr lang="en-US" sz="4000" dirty="0"/>
              <a:t>Comprehensive Set of Capabilities for IoT Solutions</a:t>
            </a:r>
          </a:p>
        </p:txBody>
      </p:sp>
      <p:sp>
        <p:nvSpPr>
          <p:cNvPr id="5" name="Rectangle 4">
            <a:extLst>
              <a:ext uri="{FF2B5EF4-FFF2-40B4-BE49-F238E27FC236}">
                <a16:creationId xmlns:a16="http://schemas.microsoft.com/office/drawing/2014/main" id="{D238D188-4BC5-46CB-B41B-914E0BCA98A9}"/>
              </a:ext>
            </a:extLst>
          </p:cNvPr>
          <p:cNvSpPr/>
          <p:nvPr/>
        </p:nvSpPr>
        <p:spPr>
          <a:xfrm rot="16200000">
            <a:off x="8774" y="2154991"/>
            <a:ext cx="1212191" cy="398251"/>
          </a:xfrm>
          <a:prstGeom prst="rect">
            <a:avLst/>
          </a:prstGeom>
        </p:spPr>
        <p:txBody>
          <a:bodyPr wrap="none">
            <a:spAutoFit/>
          </a:bodyPr>
          <a:lstStyle/>
          <a:p>
            <a:pPr defTabSz="913874">
              <a:lnSpc>
                <a:spcPct val="110000"/>
              </a:lnSpc>
              <a:spcBef>
                <a:spcPts val="2941"/>
              </a:spcBef>
              <a:spcAft>
                <a:spcPts val="600"/>
              </a:spcAft>
              <a:buClr>
                <a:srgbClr val="505050"/>
              </a:buClr>
            </a:pPr>
            <a:r>
              <a:rPr lang="en-US" sz="1961" dirty="0">
                <a:solidFill>
                  <a:srgbClr val="0072C6"/>
                </a:solidFill>
              </a:rPr>
              <a:t>Solutions</a:t>
            </a:r>
          </a:p>
        </p:txBody>
      </p:sp>
      <p:sp>
        <p:nvSpPr>
          <p:cNvPr id="69" name="Rectangle 68">
            <a:extLst>
              <a:ext uri="{FF2B5EF4-FFF2-40B4-BE49-F238E27FC236}">
                <a16:creationId xmlns:a16="http://schemas.microsoft.com/office/drawing/2014/main" id="{1FDC05B1-C2E9-4F77-9C70-E5113EBFE891}"/>
              </a:ext>
            </a:extLst>
          </p:cNvPr>
          <p:cNvSpPr/>
          <p:nvPr/>
        </p:nvSpPr>
        <p:spPr>
          <a:xfrm rot="16200000">
            <a:off x="73470" y="4724620"/>
            <a:ext cx="1082797" cy="398251"/>
          </a:xfrm>
          <a:prstGeom prst="rect">
            <a:avLst/>
          </a:prstGeom>
        </p:spPr>
        <p:txBody>
          <a:bodyPr wrap="none">
            <a:spAutoFit/>
          </a:bodyPr>
          <a:lstStyle/>
          <a:p>
            <a:pPr defTabSz="913874">
              <a:lnSpc>
                <a:spcPct val="110000"/>
              </a:lnSpc>
              <a:spcBef>
                <a:spcPts val="2941"/>
              </a:spcBef>
              <a:spcAft>
                <a:spcPts val="600"/>
              </a:spcAft>
              <a:buClr>
                <a:srgbClr val="505050"/>
              </a:buClr>
            </a:pPr>
            <a:r>
              <a:rPr lang="en-US" sz="1961" dirty="0">
                <a:solidFill>
                  <a:srgbClr val="0072C6"/>
                </a:solidFill>
              </a:rPr>
              <a:t>Services</a:t>
            </a:r>
          </a:p>
        </p:txBody>
      </p:sp>
      <p:sp>
        <p:nvSpPr>
          <p:cNvPr id="6" name="Left Brace 5">
            <a:extLst>
              <a:ext uri="{FF2B5EF4-FFF2-40B4-BE49-F238E27FC236}">
                <a16:creationId xmlns:a16="http://schemas.microsoft.com/office/drawing/2014/main" id="{C60A7CE3-D411-49C0-A90E-F2F77FE16159}"/>
              </a:ext>
            </a:extLst>
          </p:cNvPr>
          <p:cNvSpPr/>
          <p:nvPr/>
        </p:nvSpPr>
        <p:spPr>
          <a:xfrm>
            <a:off x="1096665" y="1355600"/>
            <a:ext cx="349893" cy="2076245"/>
          </a:xfrm>
          <a:prstGeom prst="leftBrace">
            <a:avLst>
              <a:gd name="adj1" fmla="val 0"/>
              <a:gd name="adj2" fmla="val 4793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3874"/>
            <a:endParaRPr lang="en-US" sz="1836" dirty="0">
              <a:solidFill>
                <a:srgbClr val="505050"/>
              </a:solidFill>
            </a:endParaRPr>
          </a:p>
        </p:txBody>
      </p:sp>
      <p:sp>
        <p:nvSpPr>
          <p:cNvPr id="70" name="Left Brace 69">
            <a:extLst>
              <a:ext uri="{FF2B5EF4-FFF2-40B4-BE49-F238E27FC236}">
                <a16:creationId xmlns:a16="http://schemas.microsoft.com/office/drawing/2014/main" id="{7A489A4C-D9BE-43BD-9A72-7EFC88A8A504}"/>
              </a:ext>
            </a:extLst>
          </p:cNvPr>
          <p:cNvSpPr/>
          <p:nvPr/>
        </p:nvSpPr>
        <p:spPr>
          <a:xfrm>
            <a:off x="1084756" y="3593236"/>
            <a:ext cx="412512" cy="2764324"/>
          </a:xfrm>
          <a:prstGeom prst="leftBrace">
            <a:avLst>
              <a:gd name="adj1" fmla="val 0"/>
              <a:gd name="adj2" fmla="val 4793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913874"/>
            <a:endParaRPr lang="en-US" sz="1836" dirty="0">
              <a:solidFill>
                <a:srgbClr val="505050"/>
              </a:solidFill>
            </a:endParaRPr>
          </a:p>
        </p:txBody>
      </p:sp>
      <p:sp>
        <p:nvSpPr>
          <p:cNvPr id="71" name="Rectangle 70">
            <a:extLst>
              <a:ext uri="{FF2B5EF4-FFF2-40B4-BE49-F238E27FC236}">
                <a16:creationId xmlns:a16="http://schemas.microsoft.com/office/drawing/2014/main" id="{E53DF5DF-602B-4423-A659-8E88B6E16FF2}"/>
              </a:ext>
            </a:extLst>
          </p:cNvPr>
          <p:cNvSpPr/>
          <p:nvPr/>
        </p:nvSpPr>
        <p:spPr>
          <a:xfrm>
            <a:off x="2914005" y="2866619"/>
            <a:ext cx="1839764" cy="327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r>
              <a:rPr lang="en-US" sz="1176" dirty="0">
                <a:solidFill>
                  <a:srgbClr val="505050"/>
                </a:solidFill>
                <a:latin typeface="Segoe UI Semibold" panose="020B0702040204020203" pitchFamily="34" charset="0"/>
                <a:cs typeface="Segoe UI Semibold" panose="020B0702040204020203" pitchFamily="34" charset="0"/>
              </a:rPr>
              <a:t>remote monitoring</a:t>
            </a:r>
          </a:p>
        </p:txBody>
      </p:sp>
      <p:sp>
        <p:nvSpPr>
          <p:cNvPr id="72" name="Rectangle 71">
            <a:extLst>
              <a:ext uri="{FF2B5EF4-FFF2-40B4-BE49-F238E27FC236}">
                <a16:creationId xmlns:a16="http://schemas.microsoft.com/office/drawing/2014/main" id="{0186AA32-83CC-4212-9D29-31C331121A9C}"/>
              </a:ext>
            </a:extLst>
          </p:cNvPr>
          <p:cNvSpPr/>
          <p:nvPr/>
        </p:nvSpPr>
        <p:spPr>
          <a:xfrm>
            <a:off x="7294370" y="2869510"/>
            <a:ext cx="1833531" cy="327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r>
              <a:rPr lang="en-US" sz="1176" dirty="0">
                <a:solidFill>
                  <a:srgbClr val="505050"/>
                </a:solidFill>
                <a:latin typeface="Segoe UI Semibold" panose="020B0702040204020203" pitchFamily="34" charset="0"/>
                <a:cs typeface="Segoe UI Semibold" panose="020B0702040204020203" pitchFamily="34" charset="0"/>
              </a:rPr>
              <a:t>connected factory</a:t>
            </a:r>
          </a:p>
        </p:txBody>
      </p:sp>
      <p:sp>
        <p:nvSpPr>
          <p:cNvPr id="73" name="Rectangle 72">
            <a:extLst>
              <a:ext uri="{FF2B5EF4-FFF2-40B4-BE49-F238E27FC236}">
                <a16:creationId xmlns:a16="http://schemas.microsoft.com/office/drawing/2014/main" id="{4767BE7A-6FF9-41FF-8F65-24BF23E14230}"/>
              </a:ext>
            </a:extLst>
          </p:cNvPr>
          <p:cNvSpPr/>
          <p:nvPr/>
        </p:nvSpPr>
        <p:spPr>
          <a:xfrm>
            <a:off x="9402204" y="2861535"/>
            <a:ext cx="1926733" cy="327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r>
              <a:rPr lang="en-US" sz="1176" dirty="0">
                <a:solidFill>
                  <a:srgbClr val="505050"/>
                </a:solidFill>
                <a:latin typeface="Segoe UI Semibold" panose="020B0702040204020203" pitchFamily="34" charset="0"/>
                <a:cs typeface="Segoe UI Semibold" panose="020B0702040204020203" pitchFamily="34" charset="0"/>
              </a:rPr>
              <a:t>device simulation</a:t>
            </a:r>
          </a:p>
        </p:txBody>
      </p:sp>
      <p:sp>
        <p:nvSpPr>
          <p:cNvPr id="65" name="Rectangle 64">
            <a:extLst>
              <a:ext uri="{FF2B5EF4-FFF2-40B4-BE49-F238E27FC236}">
                <a16:creationId xmlns:a16="http://schemas.microsoft.com/office/drawing/2014/main" id="{DA246632-CC64-41B8-8EE5-482F7678F485}"/>
              </a:ext>
            </a:extLst>
          </p:cNvPr>
          <p:cNvSpPr/>
          <p:nvPr/>
        </p:nvSpPr>
        <p:spPr>
          <a:xfrm>
            <a:off x="5398865" y="4600640"/>
            <a:ext cx="1098777" cy="5283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lnSpc>
                <a:spcPct val="90000"/>
              </a:lnSpc>
            </a:pPr>
            <a:r>
              <a:rPr lang="en-US" sz="980" dirty="0">
                <a:solidFill>
                  <a:srgbClr val="FFFFFF"/>
                </a:solidFill>
              </a:rPr>
              <a:t>Azure Digital Twins</a:t>
            </a:r>
          </a:p>
        </p:txBody>
      </p:sp>
    </p:spTree>
    <p:extLst>
      <p:ext uri="{BB962C8B-B14F-4D97-AF65-F5344CB8AC3E}">
        <p14:creationId xmlns:p14="http://schemas.microsoft.com/office/powerpoint/2010/main" val="69667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3C4C-6420-424F-8B58-82BC9B0A44A9}"/>
              </a:ext>
            </a:extLst>
          </p:cNvPr>
          <p:cNvSpPr>
            <a:spLocks noGrp="1"/>
          </p:cNvSpPr>
          <p:nvPr>
            <p:ph type="title"/>
          </p:nvPr>
        </p:nvSpPr>
        <p:spPr/>
        <p:txBody>
          <a:bodyPr/>
          <a:lstStyle/>
          <a:p>
            <a:r>
              <a:rPr lang="en-US"/>
              <a:t>Azure IoT reference architecture</a:t>
            </a:r>
          </a:p>
        </p:txBody>
      </p:sp>
      <p:sp>
        <p:nvSpPr>
          <p:cNvPr id="30" name="Rectangle 29">
            <a:extLst>
              <a:ext uri="{FF2B5EF4-FFF2-40B4-BE49-F238E27FC236}">
                <a16:creationId xmlns:a16="http://schemas.microsoft.com/office/drawing/2014/main" id="{55BA9939-AF38-4F71-8574-1EA514BB81E5}"/>
              </a:ext>
            </a:extLst>
          </p:cNvPr>
          <p:cNvSpPr/>
          <p:nvPr/>
        </p:nvSpPr>
        <p:spPr bwMode="auto">
          <a:xfrm>
            <a:off x="986828" y="1520982"/>
            <a:ext cx="2933322" cy="4125839"/>
          </a:xfrm>
          <a:prstGeom prst="rect">
            <a:avLst/>
          </a:prstGeom>
          <a:noFill/>
          <a:ln w="381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3290C08E-200D-4AB1-B795-9D5A7000CEA4}"/>
              </a:ext>
            </a:extLst>
          </p:cNvPr>
          <p:cNvSpPr/>
          <p:nvPr/>
        </p:nvSpPr>
        <p:spPr bwMode="auto">
          <a:xfrm>
            <a:off x="4059238" y="1520982"/>
            <a:ext cx="3971186" cy="4125839"/>
          </a:xfrm>
          <a:prstGeom prst="rect">
            <a:avLst/>
          </a:prstGeom>
          <a:noFill/>
          <a:ln w="381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ADD31753-36A9-418B-97B9-7E072D1893C7}"/>
              </a:ext>
            </a:extLst>
          </p:cNvPr>
          <p:cNvSpPr/>
          <p:nvPr/>
        </p:nvSpPr>
        <p:spPr bwMode="auto">
          <a:xfrm>
            <a:off x="8169512" y="1520982"/>
            <a:ext cx="2966250" cy="4125839"/>
          </a:xfrm>
          <a:prstGeom prst="rect">
            <a:avLst/>
          </a:prstGeom>
          <a:noFill/>
          <a:ln w="381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4C7DB914-45ED-4B97-8970-B7E3330AB271}"/>
              </a:ext>
            </a:extLst>
          </p:cNvPr>
          <p:cNvSpPr txBox="1"/>
          <p:nvPr/>
        </p:nvSpPr>
        <p:spPr>
          <a:xfrm>
            <a:off x="820134" y="1072981"/>
            <a:ext cx="2701664" cy="517065"/>
          </a:xfrm>
          <a:prstGeom prst="rect">
            <a:avLst/>
          </a:prstGeom>
          <a:noFill/>
        </p:spPr>
        <p:txBody>
          <a:bodyPr wrap="square" lIns="182880" tIns="146304" rIns="182880" bIns="146304" rtlCol="0">
            <a:spAutoFit/>
          </a:bodyPr>
          <a:lstStyle/>
          <a:p>
            <a:pPr marL="0" marR="0" lvl="0" indent="0" algn="l" defTabSz="914314"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Core Subsystems</a:t>
            </a:r>
          </a:p>
        </p:txBody>
      </p:sp>
      <p:grpSp>
        <p:nvGrpSpPr>
          <p:cNvPr id="34" name="Group 33">
            <a:extLst>
              <a:ext uri="{FF2B5EF4-FFF2-40B4-BE49-F238E27FC236}">
                <a16:creationId xmlns:a16="http://schemas.microsoft.com/office/drawing/2014/main" id="{FC90B1F3-0E33-4FEB-84D5-3348A3D45726}"/>
              </a:ext>
            </a:extLst>
          </p:cNvPr>
          <p:cNvGrpSpPr/>
          <p:nvPr/>
        </p:nvGrpSpPr>
        <p:grpSpPr>
          <a:xfrm>
            <a:off x="1021762" y="2906455"/>
            <a:ext cx="1512416" cy="1045090"/>
            <a:chOff x="1021762" y="3396757"/>
            <a:chExt cx="1512416" cy="1045090"/>
          </a:xfrm>
        </p:grpSpPr>
        <p:sp>
          <p:nvSpPr>
            <p:cNvPr id="35" name="Rectangle 34">
              <a:extLst>
                <a:ext uri="{FF2B5EF4-FFF2-40B4-BE49-F238E27FC236}">
                  <a16:creationId xmlns:a16="http://schemas.microsoft.com/office/drawing/2014/main" id="{F7FE5141-4BBC-4780-B078-BD0564731EEC}"/>
                </a:ext>
              </a:extLst>
            </p:cNvPr>
            <p:cNvSpPr/>
            <p:nvPr/>
          </p:nvSpPr>
          <p:spPr bwMode="auto">
            <a:xfrm>
              <a:off x="1160850" y="3576129"/>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6977A71-A7B8-41DD-AA84-B6AB3AE8C2F7}"/>
                </a:ext>
              </a:extLst>
            </p:cNvPr>
            <p:cNvSpPr/>
            <p:nvPr/>
          </p:nvSpPr>
          <p:spPr bwMode="auto">
            <a:xfrm>
              <a:off x="1091306" y="3486443"/>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B0A3C0E6-418D-4BD4-92AF-FA42B3CDF624}"/>
                </a:ext>
              </a:extLst>
            </p:cNvPr>
            <p:cNvSpPr/>
            <p:nvPr/>
          </p:nvSpPr>
          <p:spPr bwMode="auto">
            <a:xfrm>
              <a:off x="1021762" y="3396757"/>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IoT Devices</a:t>
              </a:r>
            </a:p>
          </p:txBody>
        </p:sp>
      </p:grpSp>
      <p:sp>
        <p:nvSpPr>
          <p:cNvPr id="38" name="Rectangle 37">
            <a:extLst>
              <a:ext uri="{FF2B5EF4-FFF2-40B4-BE49-F238E27FC236}">
                <a16:creationId xmlns:a16="http://schemas.microsoft.com/office/drawing/2014/main" id="{CC5F3962-0E65-42B8-B362-111D67BC7BA2}"/>
              </a:ext>
            </a:extLst>
          </p:cNvPr>
          <p:cNvSpPr/>
          <p:nvPr/>
        </p:nvSpPr>
        <p:spPr bwMode="auto">
          <a:xfrm>
            <a:off x="3400180" y="2996141"/>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Cloud Gateway </a:t>
            </a:r>
            <a:b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b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(IoT Hub)</a:t>
            </a:r>
          </a:p>
        </p:txBody>
      </p:sp>
      <p:sp>
        <p:nvSpPr>
          <p:cNvPr id="39" name="Cylinder 38">
            <a:extLst>
              <a:ext uri="{FF2B5EF4-FFF2-40B4-BE49-F238E27FC236}">
                <a16:creationId xmlns:a16="http://schemas.microsoft.com/office/drawing/2014/main" id="{C3636640-344B-4A1F-8D1F-036E4C088D4E}"/>
              </a:ext>
            </a:extLst>
          </p:cNvPr>
          <p:cNvSpPr/>
          <p:nvPr/>
        </p:nvSpPr>
        <p:spPr bwMode="auto">
          <a:xfrm>
            <a:off x="6701050" y="4361832"/>
            <a:ext cx="1073083" cy="1149139"/>
          </a:xfrm>
          <a:prstGeom prst="can">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Storage</a:t>
            </a:r>
          </a:p>
        </p:txBody>
      </p:sp>
      <p:sp>
        <p:nvSpPr>
          <p:cNvPr id="40" name="Rectangle 39">
            <a:extLst>
              <a:ext uri="{FF2B5EF4-FFF2-40B4-BE49-F238E27FC236}">
                <a16:creationId xmlns:a16="http://schemas.microsoft.com/office/drawing/2014/main" id="{96992000-0686-4E43-A095-AF910AB2D559}"/>
              </a:ext>
            </a:extLst>
          </p:cNvPr>
          <p:cNvSpPr/>
          <p:nvPr/>
        </p:nvSpPr>
        <p:spPr bwMode="auto">
          <a:xfrm>
            <a:off x="6550927" y="2996141"/>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Stream Processing</a:t>
            </a:r>
          </a:p>
        </p:txBody>
      </p:sp>
      <p:sp>
        <p:nvSpPr>
          <p:cNvPr id="41" name="Rectangle 40">
            <a:extLst>
              <a:ext uri="{FF2B5EF4-FFF2-40B4-BE49-F238E27FC236}">
                <a16:creationId xmlns:a16="http://schemas.microsoft.com/office/drawing/2014/main" id="{2DCCB6C7-D763-43B1-8727-B701B992C41E}"/>
              </a:ext>
            </a:extLst>
          </p:cNvPr>
          <p:cNvSpPr/>
          <p:nvPr/>
        </p:nvSpPr>
        <p:spPr bwMode="auto">
          <a:xfrm>
            <a:off x="6550926" y="1590046"/>
            <a:ext cx="1373328" cy="865718"/>
          </a:xfrm>
          <a:prstGeom prst="rect">
            <a:avLst/>
          </a:pr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UI &amp; Reporting Tools</a:t>
            </a:r>
          </a:p>
        </p:txBody>
      </p:sp>
      <p:sp>
        <p:nvSpPr>
          <p:cNvPr id="42" name="Rectangle 41">
            <a:extLst>
              <a:ext uri="{FF2B5EF4-FFF2-40B4-BE49-F238E27FC236}">
                <a16:creationId xmlns:a16="http://schemas.microsoft.com/office/drawing/2014/main" id="{389CBB48-F2BE-47D8-AEF6-19536F54966A}"/>
              </a:ext>
            </a:extLst>
          </p:cNvPr>
          <p:cNvSpPr/>
          <p:nvPr/>
        </p:nvSpPr>
        <p:spPr bwMode="auto">
          <a:xfrm>
            <a:off x="9657822" y="2996141"/>
            <a:ext cx="1373328" cy="865718"/>
          </a:xfrm>
          <a:prstGeom prst="rect">
            <a:avLst/>
          </a:pr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6398">
                      <a:srgbClr val="FFFFFF"/>
                    </a:gs>
                    <a:gs pos="2917">
                      <a:srgbClr val="FFFFFF"/>
                    </a:gs>
                  </a:gsLst>
                  <a:lin ang="5400000" scaled="0"/>
                </a:gradFill>
                <a:effectLst/>
                <a:uLnTx/>
                <a:uFillTx/>
                <a:latin typeface="Segoe UI Semibold"/>
                <a:ea typeface="+mn-ea"/>
                <a:cs typeface="Segoe UI Semilight" panose="020B0402040204020203" pitchFamily="34" charset="0"/>
              </a:rPr>
              <a:t>Business Integration</a:t>
            </a:r>
          </a:p>
        </p:txBody>
      </p:sp>
      <p:cxnSp>
        <p:nvCxnSpPr>
          <p:cNvPr id="43" name="Straight Arrow Connector 42">
            <a:extLst>
              <a:ext uri="{FF2B5EF4-FFF2-40B4-BE49-F238E27FC236}">
                <a16:creationId xmlns:a16="http://schemas.microsoft.com/office/drawing/2014/main" id="{B1C80695-4538-4709-8895-B45D7813B1F8}"/>
              </a:ext>
            </a:extLst>
          </p:cNvPr>
          <p:cNvCxnSpPr>
            <a:cxnSpLocks/>
            <a:endCxn id="38" idx="1"/>
          </p:cNvCxnSpPr>
          <p:nvPr/>
        </p:nvCxnSpPr>
        <p:spPr>
          <a:xfrm>
            <a:off x="2537552" y="3429000"/>
            <a:ext cx="862628" cy="0"/>
          </a:xfrm>
          <a:prstGeom prst="straightConnector1">
            <a:avLst/>
          </a:prstGeom>
          <a:noFill/>
          <a:ln w="9525" cap="flat" cmpd="sng" algn="ctr">
            <a:solidFill>
              <a:srgbClr val="000000"/>
            </a:solidFill>
            <a:prstDash val="solid"/>
            <a:headEnd type="triangle"/>
            <a:tailEnd type="triangle"/>
          </a:ln>
          <a:effectLst/>
        </p:spPr>
      </p:cxnSp>
      <p:cxnSp>
        <p:nvCxnSpPr>
          <p:cNvPr id="44" name="Straight Arrow Connector 43">
            <a:extLst>
              <a:ext uri="{FF2B5EF4-FFF2-40B4-BE49-F238E27FC236}">
                <a16:creationId xmlns:a16="http://schemas.microsoft.com/office/drawing/2014/main" id="{5B21A6D4-0ED4-45C4-868B-9257C24F0209}"/>
              </a:ext>
            </a:extLst>
          </p:cNvPr>
          <p:cNvCxnSpPr>
            <a:stCxn id="38" idx="3"/>
            <a:endCxn id="40" idx="1"/>
          </p:cNvCxnSpPr>
          <p:nvPr/>
        </p:nvCxnSpPr>
        <p:spPr>
          <a:xfrm>
            <a:off x="4773508" y="3429000"/>
            <a:ext cx="1777419" cy="0"/>
          </a:xfrm>
          <a:prstGeom prst="straightConnector1">
            <a:avLst/>
          </a:prstGeom>
          <a:noFill/>
          <a:ln w="9525" cap="flat" cmpd="sng" algn="ctr">
            <a:solidFill>
              <a:srgbClr val="000000"/>
            </a:solidFill>
            <a:prstDash val="solid"/>
            <a:headEnd type="none"/>
            <a:tailEnd type="triangle"/>
          </a:ln>
          <a:effectLst/>
        </p:spPr>
      </p:cxnSp>
      <p:cxnSp>
        <p:nvCxnSpPr>
          <p:cNvPr id="45" name="Connector: Elbow 44">
            <a:extLst>
              <a:ext uri="{FF2B5EF4-FFF2-40B4-BE49-F238E27FC236}">
                <a16:creationId xmlns:a16="http://schemas.microsoft.com/office/drawing/2014/main" id="{D24A44BD-7FD6-409B-A00E-B23F6C22B5FF}"/>
              </a:ext>
            </a:extLst>
          </p:cNvPr>
          <p:cNvCxnSpPr>
            <a:cxnSpLocks/>
            <a:endCxn id="39" idx="2"/>
          </p:cNvCxnSpPr>
          <p:nvPr/>
        </p:nvCxnSpPr>
        <p:spPr>
          <a:xfrm>
            <a:off x="4773508" y="3642082"/>
            <a:ext cx="1927542" cy="1294320"/>
          </a:xfrm>
          <a:prstGeom prst="bentConnector3">
            <a:avLst/>
          </a:prstGeom>
          <a:noFill/>
          <a:ln w="9525" cap="flat" cmpd="sng" algn="ctr">
            <a:solidFill>
              <a:srgbClr val="000000"/>
            </a:solidFill>
            <a:prstDash val="solid"/>
            <a:headEnd type="none"/>
            <a:tailEnd type="triangle"/>
          </a:ln>
          <a:effectLst/>
        </p:spPr>
      </p:cxnSp>
      <p:cxnSp>
        <p:nvCxnSpPr>
          <p:cNvPr id="46" name="Straight Arrow Connector 45">
            <a:extLst>
              <a:ext uri="{FF2B5EF4-FFF2-40B4-BE49-F238E27FC236}">
                <a16:creationId xmlns:a16="http://schemas.microsoft.com/office/drawing/2014/main" id="{10161DC8-3EE6-42FA-9937-0694BA984AB6}"/>
              </a:ext>
            </a:extLst>
          </p:cNvPr>
          <p:cNvCxnSpPr>
            <a:stCxn id="40" idx="2"/>
          </p:cNvCxnSpPr>
          <p:nvPr/>
        </p:nvCxnSpPr>
        <p:spPr>
          <a:xfrm flipH="1">
            <a:off x="7237590" y="3861859"/>
            <a:ext cx="1" cy="499973"/>
          </a:xfrm>
          <a:prstGeom prst="straightConnector1">
            <a:avLst/>
          </a:prstGeom>
          <a:noFill/>
          <a:ln w="9525" cap="flat" cmpd="sng" algn="ctr">
            <a:solidFill>
              <a:srgbClr val="000000"/>
            </a:solidFill>
            <a:prstDash val="solid"/>
            <a:headEnd type="none"/>
            <a:tailEnd type="triangle"/>
          </a:ln>
          <a:effectLst/>
        </p:spPr>
      </p:cxnSp>
      <p:cxnSp>
        <p:nvCxnSpPr>
          <p:cNvPr id="47" name="Straight Arrow Connector 46">
            <a:extLst>
              <a:ext uri="{FF2B5EF4-FFF2-40B4-BE49-F238E27FC236}">
                <a16:creationId xmlns:a16="http://schemas.microsoft.com/office/drawing/2014/main" id="{251EB627-BCF0-431C-8A8D-D7F2A884317A}"/>
              </a:ext>
            </a:extLst>
          </p:cNvPr>
          <p:cNvCxnSpPr>
            <a:stCxn id="41" idx="2"/>
            <a:endCxn id="40" idx="0"/>
          </p:cNvCxnSpPr>
          <p:nvPr/>
        </p:nvCxnSpPr>
        <p:spPr>
          <a:xfrm>
            <a:off x="7237590" y="2455764"/>
            <a:ext cx="1" cy="540377"/>
          </a:xfrm>
          <a:prstGeom prst="straightConnector1">
            <a:avLst/>
          </a:prstGeom>
          <a:noFill/>
          <a:ln w="9525" cap="flat" cmpd="sng" algn="ctr">
            <a:solidFill>
              <a:srgbClr val="000000"/>
            </a:solidFill>
            <a:prstDash val="solid"/>
            <a:headEnd type="triangle"/>
            <a:tailEnd type="triangle"/>
          </a:ln>
          <a:effectLst/>
        </p:spPr>
      </p:cxnSp>
      <p:sp>
        <p:nvSpPr>
          <p:cNvPr id="61" name="TextBox 60">
            <a:extLst>
              <a:ext uri="{FF2B5EF4-FFF2-40B4-BE49-F238E27FC236}">
                <a16:creationId xmlns:a16="http://schemas.microsoft.com/office/drawing/2014/main" id="{D8834871-D238-442C-BCC3-B322EB340623}"/>
              </a:ext>
            </a:extLst>
          </p:cNvPr>
          <p:cNvSpPr txBox="1"/>
          <p:nvPr/>
        </p:nvSpPr>
        <p:spPr>
          <a:xfrm>
            <a:off x="2017554" y="6007395"/>
            <a:ext cx="87187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Things</a:t>
            </a:r>
          </a:p>
        </p:txBody>
      </p:sp>
      <p:sp>
        <p:nvSpPr>
          <p:cNvPr id="62" name="TextBox 61">
            <a:extLst>
              <a:ext uri="{FF2B5EF4-FFF2-40B4-BE49-F238E27FC236}">
                <a16:creationId xmlns:a16="http://schemas.microsoft.com/office/drawing/2014/main" id="{841B8A65-D2F6-449D-9554-034E0AB8CBBB}"/>
              </a:ext>
            </a:extLst>
          </p:cNvPr>
          <p:cNvSpPr txBox="1"/>
          <p:nvPr/>
        </p:nvSpPr>
        <p:spPr>
          <a:xfrm>
            <a:off x="5608896" y="6007395"/>
            <a:ext cx="87187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Insights</a:t>
            </a:r>
          </a:p>
        </p:txBody>
      </p:sp>
      <p:sp>
        <p:nvSpPr>
          <p:cNvPr id="63" name="TextBox 62">
            <a:extLst>
              <a:ext uri="{FF2B5EF4-FFF2-40B4-BE49-F238E27FC236}">
                <a16:creationId xmlns:a16="http://schemas.microsoft.com/office/drawing/2014/main" id="{785885D6-4D82-4678-9EF8-E57421E749EC}"/>
              </a:ext>
            </a:extLst>
          </p:cNvPr>
          <p:cNvSpPr txBox="1"/>
          <p:nvPr/>
        </p:nvSpPr>
        <p:spPr>
          <a:xfrm>
            <a:off x="9216702" y="6007395"/>
            <a:ext cx="87187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Actions</a:t>
            </a:r>
          </a:p>
        </p:txBody>
      </p:sp>
      <p:cxnSp>
        <p:nvCxnSpPr>
          <p:cNvPr id="65" name="Connector: Elbow 64">
            <a:extLst>
              <a:ext uri="{FF2B5EF4-FFF2-40B4-BE49-F238E27FC236}">
                <a16:creationId xmlns:a16="http://schemas.microsoft.com/office/drawing/2014/main" id="{F381FB92-4318-4B79-B3BF-78C890FB5ACF}"/>
              </a:ext>
            </a:extLst>
          </p:cNvPr>
          <p:cNvCxnSpPr>
            <a:stCxn id="42" idx="0"/>
            <a:endCxn id="41" idx="3"/>
          </p:cNvCxnSpPr>
          <p:nvPr/>
        </p:nvCxnSpPr>
        <p:spPr>
          <a:xfrm rot="16200000" flipV="1">
            <a:off x="8647752" y="1299407"/>
            <a:ext cx="973236" cy="242023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12FAD85-4F88-44C5-A301-66E37B811AE7}"/>
              </a:ext>
            </a:extLst>
          </p:cNvPr>
          <p:cNvCxnSpPr>
            <a:stCxn id="40" idx="3"/>
            <a:endCxn id="42" idx="1"/>
          </p:cNvCxnSpPr>
          <p:nvPr/>
        </p:nvCxnSpPr>
        <p:spPr>
          <a:xfrm>
            <a:off x="7924255" y="3429000"/>
            <a:ext cx="17335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88200797-5283-45FC-A3BA-AE920C51B73D}"/>
              </a:ext>
            </a:extLst>
          </p:cNvPr>
          <p:cNvCxnSpPr>
            <a:stCxn id="39" idx="4"/>
            <a:endCxn id="42" idx="2"/>
          </p:cNvCxnSpPr>
          <p:nvPr/>
        </p:nvCxnSpPr>
        <p:spPr>
          <a:xfrm flipV="1">
            <a:off x="7774133" y="3861859"/>
            <a:ext cx="2570353" cy="107454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C6BCEF1-BCCF-4D53-B271-0787C9754E26}"/>
              </a:ext>
            </a:extLst>
          </p:cNvPr>
          <p:cNvSpPr txBox="1"/>
          <p:nvPr/>
        </p:nvSpPr>
        <p:spPr>
          <a:xfrm>
            <a:off x="2603722" y="2967329"/>
            <a:ext cx="723540" cy="369332"/>
          </a:xfrm>
          <a:prstGeom prst="rect">
            <a:avLst/>
          </a:prstGeom>
          <a:noFill/>
        </p:spPr>
        <p:txBody>
          <a:bodyPr wrap="squar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Provision and send data from device to cloud</a:t>
            </a:r>
          </a:p>
        </p:txBody>
      </p:sp>
      <p:sp>
        <p:nvSpPr>
          <p:cNvPr id="73" name="TextBox 72">
            <a:extLst>
              <a:ext uri="{FF2B5EF4-FFF2-40B4-BE49-F238E27FC236}">
                <a16:creationId xmlns:a16="http://schemas.microsoft.com/office/drawing/2014/main" id="{5F65EC3B-DD45-477D-9269-BDE229F48415}"/>
              </a:ext>
            </a:extLst>
          </p:cNvPr>
          <p:cNvSpPr txBox="1"/>
          <p:nvPr/>
        </p:nvSpPr>
        <p:spPr>
          <a:xfrm>
            <a:off x="2603722" y="3521340"/>
            <a:ext cx="723540" cy="24622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Device Management</a:t>
            </a:r>
          </a:p>
        </p:txBody>
      </p:sp>
      <p:sp>
        <p:nvSpPr>
          <p:cNvPr id="74" name="TextBox 73">
            <a:extLst>
              <a:ext uri="{FF2B5EF4-FFF2-40B4-BE49-F238E27FC236}">
                <a16:creationId xmlns:a16="http://schemas.microsoft.com/office/drawing/2014/main" id="{86EB3ED3-9FAB-41F1-8DD2-94FCF7A46A65}"/>
              </a:ext>
            </a:extLst>
          </p:cNvPr>
          <p:cNvSpPr txBox="1"/>
          <p:nvPr/>
        </p:nvSpPr>
        <p:spPr>
          <a:xfrm>
            <a:off x="5062836" y="3075259"/>
            <a:ext cx="1291214" cy="246221"/>
          </a:xfrm>
          <a:prstGeom prst="rect">
            <a:avLst/>
          </a:prstGeom>
          <a:noFill/>
        </p:spPr>
        <p:txBody>
          <a:bodyPr wrap="squar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Stream processing and rules evaluation over data</a:t>
            </a:r>
          </a:p>
        </p:txBody>
      </p:sp>
      <p:sp>
        <p:nvSpPr>
          <p:cNvPr id="75" name="TextBox 74">
            <a:extLst>
              <a:ext uri="{FF2B5EF4-FFF2-40B4-BE49-F238E27FC236}">
                <a16:creationId xmlns:a16="http://schemas.microsoft.com/office/drawing/2014/main" id="{A9C05937-8DC0-4A89-8D55-43E1B00B5951}"/>
              </a:ext>
            </a:extLst>
          </p:cNvPr>
          <p:cNvSpPr txBox="1"/>
          <p:nvPr/>
        </p:nvSpPr>
        <p:spPr>
          <a:xfrm>
            <a:off x="5864313" y="4752646"/>
            <a:ext cx="645607" cy="12311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Store data</a:t>
            </a:r>
          </a:p>
        </p:txBody>
      </p:sp>
      <p:sp>
        <p:nvSpPr>
          <p:cNvPr id="76" name="TextBox 75">
            <a:extLst>
              <a:ext uri="{FF2B5EF4-FFF2-40B4-BE49-F238E27FC236}">
                <a16:creationId xmlns:a16="http://schemas.microsoft.com/office/drawing/2014/main" id="{CA3D115E-C624-4B1D-8A8C-C3ADA4A6F900}"/>
              </a:ext>
            </a:extLst>
          </p:cNvPr>
          <p:cNvSpPr txBox="1"/>
          <p:nvPr/>
        </p:nvSpPr>
        <p:spPr>
          <a:xfrm>
            <a:off x="8437462" y="4748931"/>
            <a:ext cx="1679125" cy="12311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Integrate with business processes</a:t>
            </a:r>
          </a:p>
        </p:txBody>
      </p:sp>
      <p:sp>
        <p:nvSpPr>
          <p:cNvPr id="77" name="TextBox 76">
            <a:extLst>
              <a:ext uri="{FF2B5EF4-FFF2-40B4-BE49-F238E27FC236}">
                <a16:creationId xmlns:a16="http://schemas.microsoft.com/office/drawing/2014/main" id="{BC56C8A7-5EF4-4FE5-9B81-D5633E28320B}"/>
              </a:ext>
            </a:extLst>
          </p:cNvPr>
          <p:cNvSpPr txBox="1"/>
          <p:nvPr/>
        </p:nvSpPr>
        <p:spPr>
          <a:xfrm>
            <a:off x="8437461" y="1823803"/>
            <a:ext cx="1679125" cy="123111"/>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Visualize data and learnings</a:t>
            </a:r>
          </a:p>
        </p:txBody>
      </p:sp>
      <p:sp>
        <p:nvSpPr>
          <p:cNvPr id="57" name="Oval 56">
            <a:extLst>
              <a:ext uri="{FF2B5EF4-FFF2-40B4-BE49-F238E27FC236}">
                <a16:creationId xmlns:a16="http://schemas.microsoft.com/office/drawing/2014/main" id="{FD1FF027-A30D-432C-A59A-5C81BE6A8966}"/>
              </a:ext>
            </a:extLst>
          </p:cNvPr>
          <p:cNvSpPr>
            <a:spLocks/>
          </p:cNvSpPr>
          <p:nvPr/>
        </p:nvSpPr>
        <p:spPr bwMode="auto">
          <a:xfrm>
            <a:off x="2170966" y="5345501"/>
            <a:ext cx="548640" cy="54864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DD6FA760-4FC3-40BC-80C0-3C7D8E0530E2}"/>
              </a:ext>
            </a:extLst>
          </p:cNvPr>
          <p:cNvSpPr>
            <a:spLocks noChangeAspect="1" noChangeArrowheads="1"/>
          </p:cNvSpPr>
          <p:nvPr/>
        </p:nvSpPr>
        <p:spPr bwMode="auto">
          <a:xfrm rot="2700000">
            <a:off x="2311065" y="5454692"/>
            <a:ext cx="274320" cy="274320"/>
          </a:xfrm>
          <a:custGeom>
            <a:avLst/>
            <a:gdLst>
              <a:gd name="connsiteX0" fmla="*/ 546713 w 700850"/>
              <a:gd name="connsiteY0" fmla="*/ 546768 h 700855"/>
              <a:gd name="connsiteX1" fmla="*/ 609420 w 700850"/>
              <a:gd name="connsiteY1" fmla="*/ 520743 h 700855"/>
              <a:gd name="connsiteX2" fmla="*/ 698101 w 700850"/>
              <a:gd name="connsiteY2" fmla="*/ 609596 h 700855"/>
              <a:gd name="connsiteX3" fmla="*/ 609420 w 700850"/>
              <a:gd name="connsiteY3" fmla="*/ 698449 h 700855"/>
              <a:gd name="connsiteX4" fmla="*/ 520739 w 700850"/>
              <a:gd name="connsiteY4" fmla="*/ 609596 h 700855"/>
              <a:gd name="connsiteX5" fmla="*/ 546713 w 700850"/>
              <a:gd name="connsiteY5" fmla="*/ 546768 h 700855"/>
              <a:gd name="connsiteX6" fmla="*/ 435700 w 700850"/>
              <a:gd name="connsiteY6" fmla="*/ 435945 h 700855"/>
              <a:gd name="connsiteX7" fmla="*/ 700850 w 700850"/>
              <a:gd name="connsiteY7" fmla="*/ 326194 h 700855"/>
              <a:gd name="connsiteX8" fmla="*/ 700850 w 700850"/>
              <a:gd name="connsiteY8" fmla="*/ 397868 h 700855"/>
              <a:gd name="connsiteX9" fmla="*/ 397588 w 700850"/>
              <a:gd name="connsiteY9" fmla="*/ 700854 h 700855"/>
              <a:gd name="connsiteX10" fmla="*/ 325849 w 700850"/>
              <a:gd name="connsiteY10" fmla="*/ 700854 h 700855"/>
              <a:gd name="connsiteX11" fmla="*/ 435700 w 700850"/>
              <a:gd name="connsiteY11" fmla="*/ 435945 h 700855"/>
              <a:gd name="connsiteX12" fmla="*/ 320634 w 700850"/>
              <a:gd name="connsiteY12" fmla="*/ 320880 h 700855"/>
              <a:gd name="connsiteX13" fmla="*/ 700850 w 700850"/>
              <a:gd name="connsiteY13" fmla="*/ 163270 h 700855"/>
              <a:gd name="connsiteX14" fmla="*/ 700850 w 700850"/>
              <a:gd name="connsiteY14" fmla="*/ 234948 h 700855"/>
              <a:gd name="connsiteX15" fmla="*/ 234647 w 700850"/>
              <a:gd name="connsiteY15" fmla="*/ 700854 h 700855"/>
              <a:gd name="connsiteX16" fmla="*/ 162924 w 700850"/>
              <a:gd name="connsiteY16" fmla="*/ 700854 h 700855"/>
              <a:gd name="connsiteX17" fmla="*/ 320634 w 700850"/>
              <a:gd name="connsiteY17" fmla="*/ 320880 h 700855"/>
              <a:gd name="connsiteX18" fmla="*/ 205365 w 700850"/>
              <a:gd name="connsiteY18" fmla="*/ 205367 h 700855"/>
              <a:gd name="connsiteX19" fmla="*/ 700850 w 700850"/>
              <a:gd name="connsiteY19" fmla="*/ 0 h 700855"/>
              <a:gd name="connsiteX20" fmla="*/ 700850 w 700850"/>
              <a:gd name="connsiteY20" fmla="*/ 71716 h 700855"/>
              <a:gd name="connsiteX21" fmla="*/ 71715 w 700850"/>
              <a:gd name="connsiteY21" fmla="*/ 700854 h 700855"/>
              <a:gd name="connsiteX22" fmla="*/ 0 w 700850"/>
              <a:gd name="connsiteY22" fmla="*/ 700855 h 700855"/>
              <a:gd name="connsiteX23" fmla="*/ 205365 w 700850"/>
              <a:gd name="connsiteY23" fmla="*/ 205367 h 7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0850" h="700855">
                <a:moveTo>
                  <a:pt x="546713" y="546768"/>
                </a:moveTo>
                <a:cubicBezTo>
                  <a:pt x="562761" y="530688"/>
                  <a:pt x="584932" y="520743"/>
                  <a:pt x="609420" y="520743"/>
                </a:cubicBezTo>
                <a:cubicBezTo>
                  <a:pt x="658397" y="520743"/>
                  <a:pt x="698101" y="560524"/>
                  <a:pt x="698101" y="609596"/>
                </a:cubicBezTo>
                <a:cubicBezTo>
                  <a:pt x="698101" y="658668"/>
                  <a:pt x="658397" y="698449"/>
                  <a:pt x="609420" y="698449"/>
                </a:cubicBezTo>
                <a:cubicBezTo>
                  <a:pt x="560443" y="698449"/>
                  <a:pt x="520739" y="658668"/>
                  <a:pt x="520739" y="609596"/>
                </a:cubicBezTo>
                <a:cubicBezTo>
                  <a:pt x="520739" y="585060"/>
                  <a:pt x="530665" y="562847"/>
                  <a:pt x="546713" y="546768"/>
                </a:cubicBezTo>
                <a:close/>
                <a:moveTo>
                  <a:pt x="435700" y="435945"/>
                </a:moveTo>
                <a:cubicBezTo>
                  <a:pt x="503567" y="368140"/>
                  <a:pt x="597317" y="326194"/>
                  <a:pt x="700850" y="326194"/>
                </a:cubicBezTo>
                <a:cubicBezTo>
                  <a:pt x="700850" y="397868"/>
                  <a:pt x="700850" y="397868"/>
                  <a:pt x="700850" y="397868"/>
                </a:cubicBezTo>
                <a:cubicBezTo>
                  <a:pt x="533730" y="397868"/>
                  <a:pt x="397588" y="533886"/>
                  <a:pt x="397588" y="700854"/>
                </a:cubicBezTo>
                <a:cubicBezTo>
                  <a:pt x="325849" y="700854"/>
                  <a:pt x="325849" y="700854"/>
                  <a:pt x="325849" y="700854"/>
                </a:cubicBezTo>
                <a:cubicBezTo>
                  <a:pt x="325849" y="597415"/>
                  <a:pt x="367833" y="503750"/>
                  <a:pt x="435700" y="435945"/>
                </a:cubicBezTo>
                <a:close/>
                <a:moveTo>
                  <a:pt x="320634" y="320880"/>
                </a:moveTo>
                <a:cubicBezTo>
                  <a:pt x="418031" y="223545"/>
                  <a:pt x="552513" y="163270"/>
                  <a:pt x="700850" y="163270"/>
                </a:cubicBezTo>
                <a:cubicBezTo>
                  <a:pt x="700850" y="234948"/>
                  <a:pt x="700850" y="234948"/>
                  <a:pt x="700850" y="234948"/>
                </a:cubicBezTo>
                <a:cubicBezTo>
                  <a:pt x="444112" y="234948"/>
                  <a:pt x="234647" y="444280"/>
                  <a:pt x="234647" y="700854"/>
                </a:cubicBezTo>
                <a:cubicBezTo>
                  <a:pt x="162924" y="700854"/>
                  <a:pt x="162924" y="700854"/>
                  <a:pt x="162924" y="700854"/>
                </a:cubicBezTo>
                <a:cubicBezTo>
                  <a:pt x="162924" y="552611"/>
                  <a:pt x="223237" y="418215"/>
                  <a:pt x="320634" y="320880"/>
                </a:cubicBezTo>
                <a:close/>
                <a:moveTo>
                  <a:pt x="205365" y="205367"/>
                </a:moveTo>
                <a:cubicBezTo>
                  <a:pt x="337386" y="72531"/>
                  <a:pt x="513413" y="1"/>
                  <a:pt x="700850" y="0"/>
                </a:cubicBezTo>
                <a:cubicBezTo>
                  <a:pt x="700850" y="71716"/>
                  <a:pt x="700850" y="71716"/>
                  <a:pt x="700850" y="71716"/>
                </a:cubicBezTo>
                <a:cubicBezTo>
                  <a:pt x="353684" y="71716"/>
                  <a:pt x="71715" y="353687"/>
                  <a:pt x="71715" y="700854"/>
                </a:cubicBezTo>
                <a:cubicBezTo>
                  <a:pt x="0" y="700855"/>
                  <a:pt x="0" y="700855"/>
                  <a:pt x="0" y="700855"/>
                </a:cubicBezTo>
                <a:cubicBezTo>
                  <a:pt x="0" y="513417"/>
                  <a:pt x="72529" y="337388"/>
                  <a:pt x="205365" y="205367"/>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05" tIns="47552" rIns="95105" bIns="47552" numCol="1" anchor="t" anchorCtr="0" compatLnSpc="1">
            <a:prstTxWarp prst="textNoShape">
              <a:avLst/>
            </a:prstTxWarp>
            <a:noAutofit/>
          </a:bodyPr>
          <a:lstStyle/>
          <a:p>
            <a:pPr marL="0" marR="0" lvl="0" indent="0" algn="l" defTabSz="951061" rtl="0" eaLnBrk="1" fontAlgn="auto" latinLnBrk="0" hangingPunct="1">
              <a:lnSpc>
                <a:spcPct val="100000"/>
              </a:lnSpc>
              <a:spcBef>
                <a:spcPts val="0"/>
              </a:spcBef>
              <a:spcAft>
                <a:spcPts val="0"/>
              </a:spcAft>
              <a:buClrTx/>
              <a:buSzTx/>
              <a:buFontTx/>
              <a:buNone/>
              <a:tabLst/>
              <a:defRPr/>
            </a:pPr>
            <a:endParaRPr kumimoji="0" lang="en-US" sz="6599" b="0" i="0" u="none" strike="noStrike" kern="1200" cap="none" spc="0" normalizeH="0" baseline="0" noProof="0">
              <a:ln>
                <a:noFill/>
              </a:ln>
              <a:solidFill>
                <a:prstClr val="black"/>
              </a:solidFill>
              <a:effectLst/>
              <a:uLnTx/>
              <a:uFillTx/>
              <a:latin typeface="Segoe UI Light"/>
              <a:ea typeface="+mn-ea"/>
              <a:cs typeface="+mn-cs"/>
            </a:endParaRPr>
          </a:p>
        </p:txBody>
      </p:sp>
      <p:sp>
        <p:nvSpPr>
          <p:cNvPr id="60" name="Oval 59">
            <a:extLst>
              <a:ext uri="{FF2B5EF4-FFF2-40B4-BE49-F238E27FC236}">
                <a16:creationId xmlns:a16="http://schemas.microsoft.com/office/drawing/2014/main" id="{34DF50FE-101E-437E-9149-62E9E2CF8D4A}"/>
              </a:ext>
            </a:extLst>
          </p:cNvPr>
          <p:cNvSpPr>
            <a:spLocks/>
          </p:cNvSpPr>
          <p:nvPr/>
        </p:nvSpPr>
        <p:spPr bwMode="auto">
          <a:xfrm>
            <a:off x="5821680" y="5343601"/>
            <a:ext cx="548640" cy="54864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59" name="Freeform: Shape 58">
            <a:extLst>
              <a:ext uri="{FF2B5EF4-FFF2-40B4-BE49-F238E27FC236}">
                <a16:creationId xmlns:a16="http://schemas.microsoft.com/office/drawing/2014/main" id="{3F7EF8FE-9E73-46FA-ACBE-6E21991D6792}"/>
              </a:ext>
            </a:extLst>
          </p:cNvPr>
          <p:cNvSpPr>
            <a:spLocks noChangeAspect="1"/>
          </p:cNvSpPr>
          <p:nvPr/>
        </p:nvSpPr>
        <p:spPr bwMode="auto">
          <a:xfrm>
            <a:off x="5983417" y="5440138"/>
            <a:ext cx="225165" cy="365760"/>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28287" h="858155">
                <a:moveTo>
                  <a:pt x="180897" y="808532"/>
                </a:moveTo>
                <a:cubicBezTo>
                  <a:pt x="237061" y="808532"/>
                  <a:pt x="292752" y="808532"/>
                  <a:pt x="351275" y="808532"/>
                </a:cubicBez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cubicBezTo>
                  <a:pt x="237543" y="731401"/>
                  <a:pt x="292328" y="731401"/>
                  <a:pt x="347585" y="731401"/>
                </a:cubicBezTo>
                <a:cubicBezTo>
                  <a:pt x="365532" y="731401"/>
                  <a:pt x="375450" y="740280"/>
                  <a:pt x="375450" y="755235"/>
                </a:cubicBezTo>
                <a:cubicBezTo>
                  <a:pt x="374978" y="770189"/>
                  <a:pt x="365532" y="778134"/>
                  <a:pt x="347585" y="778134"/>
                </a:cubicBezTo>
                <a:cubicBezTo>
                  <a:pt x="320193" y="778601"/>
                  <a:pt x="292328" y="778601"/>
                  <a:pt x="264935" y="778601"/>
                </a:cubicBezTo>
                <a:cubicBezTo>
                  <a:pt x="237070" y="778601"/>
                  <a:pt x="209678" y="778601"/>
                  <a:pt x="181813" y="778134"/>
                </a:cubicBezTo>
                <a:cubicBezTo>
                  <a:pt x="165283" y="778134"/>
                  <a:pt x="154420" y="768787"/>
                  <a:pt x="154893" y="754300"/>
                </a:cubicBezTo>
                <a:cubicBezTo>
                  <a:pt x="155365" y="740280"/>
                  <a:pt x="165283" y="731401"/>
                  <a:pt x="182285" y="731401"/>
                </a:cubicBezTo>
                <a:close/>
                <a:moveTo>
                  <a:pt x="174924" y="655422"/>
                </a:moveTo>
                <a:cubicBezTo>
                  <a:pt x="235089" y="655422"/>
                  <a:pt x="295255" y="655422"/>
                  <a:pt x="354947" y="655422"/>
                </a:cubicBezTo>
                <a:cubicBezTo>
                  <a:pt x="369633" y="655422"/>
                  <a:pt x="379581" y="664350"/>
                  <a:pt x="379581" y="677976"/>
                </a:cubicBezTo>
                <a:cubicBezTo>
                  <a:pt x="380055" y="691133"/>
                  <a:pt x="370107" y="701000"/>
                  <a:pt x="355421" y="701000"/>
                </a:cubicBezTo>
                <a:cubicBezTo>
                  <a:pt x="325575" y="701470"/>
                  <a:pt x="295255" y="701000"/>
                  <a:pt x="264935" y="701000"/>
                </a:cubicBezTo>
                <a:cubicBezTo>
                  <a:pt x="235089" y="701000"/>
                  <a:pt x="205243" y="701000"/>
                  <a:pt x="175397" y="701000"/>
                </a:cubicBez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cubicBezTo>
                  <a:pt x="372131" y="621095"/>
                  <a:pt x="352289" y="621095"/>
                  <a:pt x="331503" y="621095"/>
                </a:cubicBezTo>
                <a:cubicBezTo>
                  <a:pt x="331031" y="590002"/>
                  <a:pt x="335282" y="560323"/>
                  <a:pt x="347093" y="532528"/>
                </a:cubicBezTo>
                <a:cubicBezTo>
                  <a:pt x="363155" y="496724"/>
                  <a:pt x="381107" y="461862"/>
                  <a:pt x="400476" y="427943"/>
                </a:cubicBezTo>
                <a:cubicBezTo>
                  <a:pt x="422680" y="387899"/>
                  <a:pt x="447245" y="349740"/>
                  <a:pt x="458583" y="304986"/>
                </a:cubicBezTo>
                <a:cubicBezTo>
                  <a:pt x="480315" y="219245"/>
                  <a:pt x="449607" y="135389"/>
                  <a:pt x="377800" y="94874"/>
                </a:cubicBezTo>
                <a:cubicBezTo>
                  <a:pt x="299851" y="50590"/>
                  <a:pt x="220013" y="51533"/>
                  <a:pt x="143953" y="99114"/>
                </a:cubicBezTo>
                <a:cubicBezTo>
                  <a:pt x="77343" y="141042"/>
                  <a:pt x="57029" y="206525"/>
                  <a:pt x="65532" y="281902"/>
                </a:cubicBezTo>
                <a:cubicBezTo>
                  <a:pt x="71201" y="329012"/>
                  <a:pt x="93877" y="369527"/>
                  <a:pt x="117970" y="409570"/>
                </a:cubicBezTo>
                <a:cubicBezTo>
                  <a:pt x="142536" y="451498"/>
                  <a:pt x="168519" y="492013"/>
                  <a:pt x="183636" y="538652"/>
                </a:cubicBezTo>
                <a:cubicBezTo>
                  <a:pt x="192140" y="565034"/>
                  <a:pt x="197809" y="591887"/>
                  <a:pt x="197809" y="621566"/>
                </a:cubicBez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solidFill>
            <a:schemeClr val="accent1"/>
          </a:solidFill>
          <a:ln w="9525">
            <a:noFill/>
            <a:round/>
            <a:headEnd/>
            <a:tailEnd/>
          </a:ln>
        </p:spPr>
        <p:txBody>
          <a:bodyPr vert="horz" wrap="square" lIns="93235" tIns="46617" rIns="93235" bIns="46617" numCol="1" anchor="t" anchorCtr="0" compatLnSpc="1">
            <a:prstTxWarp prst="textNoShape">
              <a:avLst/>
            </a:prstTxWarp>
            <a:noAutofit/>
          </a:bodyPr>
          <a:lstStyle/>
          <a:p>
            <a:pPr marL="0" marR="0" lvl="0" indent="0" algn="l" defTabSz="93250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
        <p:nvSpPr>
          <p:cNvPr id="64" name="Oval 63">
            <a:extLst>
              <a:ext uri="{FF2B5EF4-FFF2-40B4-BE49-F238E27FC236}">
                <a16:creationId xmlns:a16="http://schemas.microsoft.com/office/drawing/2014/main" id="{D5D014B7-4506-4D79-B062-DCE89F60826B}"/>
              </a:ext>
            </a:extLst>
          </p:cNvPr>
          <p:cNvSpPr>
            <a:spLocks/>
          </p:cNvSpPr>
          <p:nvPr/>
        </p:nvSpPr>
        <p:spPr bwMode="auto">
          <a:xfrm>
            <a:off x="9373616" y="5361781"/>
            <a:ext cx="548640" cy="54864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66" name="Freeform 104">
            <a:extLst>
              <a:ext uri="{FF2B5EF4-FFF2-40B4-BE49-F238E27FC236}">
                <a16:creationId xmlns:a16="http://schemas.microsoft.com/office/drawing/2014/main" id="{4FA2F955-2929-4CB7-972A-31348CDDBA29}"/>
              </a:ext>
            </a:extLst>
          </p:cNvPr>
          <p:cNvSpPr>
            <a:spLocks noChangeAspect="1"/>
          </p:cNvSpPr>
          <p:nvPr/>
        </p:nvSpPr>
        <p:spPr bwMode="black">
          <a:xfrm>
            <a:off x="9548094" y="5440138"/>
            <a:ext cx="219456" cy="36576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accent1"/>
          </a:solidFill>
          <a:ln>
            <a:noFill/>
          </a:ln>
        </p:spPr>
        <p:txBody>
          <a:bodyPr vert="horz" wrap="square" lIns="93235" tIns="46617" rIns="93235" bIns="46617" numCol="1" anchor="t" anchorCtr="0" compatLnSpc="1">
            <a:prstTxWarp prst="textNoShape">
              <a:avLst/>
            </a:prstTxWarp>
            <a:noAutofit/>
          </a:bodyPr>
          <a:lstStyle/>
          <a:p>
            <a:pPr marL="0" marR="0" lvl="0" indent="0" algn="l" defTabSz="93250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222721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750" fill="hold"/>
                                        <p:tgtEl>
                                          <p:spTgt spid="58"/>
                                        </p:tgtEl>
                                        <p:attrNameLst>
                                          <p:attrName>ppt_x</p:attrName>
                                        </p:attrNameLst>
                                      </p:cBhvr>
                                      <p:tavLst>
                                        <p:tav tm="0">
                                          <p:val>
                                            <p:strVal val="#ppt_x"/>
                                          </p:val>
                                        </p:tav>
                                        <p:tav tm="100000">
                                          <p:val>
                                            <p:strVal val="#ppt_x"/>
                                          </p:val>
                                        </p:tav>
                                      </p:tavLst>
                                    </p:anim>
                                    <p:anim calcmode="lin" valueType="num">
                                      <p:cBhvr additive="base">
                                        <p:cTn id="12" dur="750" fill="hold"/>
                                        <p:tgtEl>
                                          <p:spTgt spid="5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750" fill="hold"/>
                                        <p:tgtEl>
                                          <p:spTgt spid="59"/>
                                        </p:tgtEl>
                                        <p:attrNameLst>
                                          <p:attrName>ppt_x</p:attrName>
                                        </p:attrNameLst>
                                      </p:cBhvr>
                                      <p:tavLst>
                                        <p:tav tm="0">
                                          <p:val>
                                            <p:strVal val="#ppt_x"/>
                                          </p:val>
                                        </p:tav>
                                        <p:tav tm="100000">
                                          <p:val>
                                            <p:strVal val="#ppt_x"/>
                                          </p:val>
                                        </p:tav>
                                      </p:tavLst>
                                    </p:anim>
                                    <p:anim calcmode="lin" valueType="num">
                                      <p:cBhvr additive="base">
                                        <p:cTn id="16" dur="750" fill="hold"/>
                                        <p:tgtEl>
                                          <p:spTgt spid="5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750" fill="hold"/>
                                        <p:tgtEl>
                                          <p:spTgt spid="60"/>
                                        </p:tgtEl>
                                        <p:attrNameLst>
                                          <p:attrName>ppt_x</p:attrName>
                                        </p:attrNameLst>
                                      </p:cBhvr>
                                      <p:tavLst>
                                        <p:tav tm="0">
                                          <p:val>
                                            <p:strVal val="#ppt_x"/>
                                          </p:val>
                                        </p:tav>
                                        <p:tav tm="100000">
                                          <p:val>
                                            <p:strVal val="#ppt_x"/>
                                          </p:val>
                                        </p:tav>
                                      </p:tavLst>
                                    </p:anim>
                                    <p:anim calcmode="lin" valueType="num">
                                      <p:cBhvr additive="base">
                                        <p:cTn id="20" dur="75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750" fill="hold"/>
                                        <p:tgtEl>
                                          <p:spTgt spid="64"/>
                                        </p:tgtEl>
                                        <p:attrNameLst>
                                          <p:attrName>ppt_x</p:attrName>
                                        </p:attrNameLst>
                                      </p:cBhvr>
                                      <p:tavLst>
                                        <p:tav tm="0">
                                          <p:val>
                                            <p:strVal val="#ppt_x"/>
                                          </p:val>
                                        </p:tav>
                                        <p:tav tm="100000">
                                          <p:val>
                                            <p:strVal val="#ppt_x"/>
                                          </p:val>
                                        </p:tav>
                                      </p:tavLst>
                                    </p:anim>
                                    <p:anim calcmode="lin" valueType="num">
                                      <p:cBhvr additive="base">
                                        <p:cTn id="24" dur="75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750" fill="hold"/>
                                        <p:tgtEl>
                                          <p:spTgt spid="66"/>
                                        </p:tgtEl>
                                        <p:attrNameLst>
                                          <p:attrName>ppt_x</p:attrName>
                                        </p:attrNameLst>
                                      </p:cBhvr>
                                      <p:tavLst>
                                        <p:tav tm="0">
                                          <p:val>
                                            <p:strVal val="#ppt_x"/>
                                          </p:val>
                                        </p:tav>
                                        <p:tav tm="100000">
                                          <p:val>
                                            <p:strVal val="#ppt_x"/>
                                          </p:val>
                                        </p:tav>
                                      </p:tavLst>
                                    </p:anim>
                                    <p:anim calcmode="lin" valueType="num">
                                      <p:cBhvr additive="base">
                                        <p:cTn id="28" dur="75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0" grpId="0" animBg="1"/>
      <p:bldP spid="59" grpId="0" animBg="1"/>
      <p:bldP spid="64" grpId="0" animBg="1"/>
      <p:bldP spid="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DDBBD3-1AB1-4D9B-B0EA-FC60FFEFD1C1}"/>
              </a:ext>
            </a:extLst>
          </p:cNvPr>
          <p:cNvPicPr>
            <a:picLocks noChangeAspect="1"/>
          </p:cNvPicPr>
          <p:nvPr/>
        </p:nvPicPr>
        <p:blipFill rotWithShape="1">
          <a:blip r:embed="rId3">
            <a:extLst>
              <a:ext uri="{28A0092B-C50C-407E-A947-70E740481C1C}">
                <a14:useLocalDpi xmlns:a14="http://schemas.microsoft.com/office/drawing/2010/main" val="0"/>
              </a:ext>
            </a:extLst>
          </a:blip>
          <a:srcRect l="42515" t="21760" r="11126"/>
          <a:stretch/>
        </p:blipFill>
        <p:spPr>
          <a:xfrm>
            <a:off x="-122237" y="-68262"/>
            <a:ext cx="6218237" cy="6994527"/>
          </a:xfrm>
          <a:prstGeom prst="rect">
            <a:avLst/>
          </a:prstGeom>
        </p:spPr>
      </p:pic>
      <p:sp>
        <p:nvSpPr>
          <p:cNvPr id="4" name="Rectangle 3">
            <a:extLst>
              <a:ext uri="{FF2B5EF4-FFF2-40B4-BE49-F238E27FC236}">
                <a16:creationId xmlns:a16="http://schemas.microsoft.com/office/drawing/2014/main" id="{C6C692C0-AD2B-4AE4-9567-835EF5FCF9E3}"/>
              </a:ext>
            </a:extLst>
          </p:cNvPr>
          <p:cNvSpPr/>
          <p:nvPr/>
        </p:nvSpPr>
        <p:spPr bwMode="auto">
          <a:xfrm>
            <a:off x="-122237" y="-68262"/>
            <a:ext cx="6218237" cy="7017620"/>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9AC894D1-090A-4B59-A009-A0C9759B7B8D}"/>
              </a:ext>
            </a:extLst>
          </p:cNvPr>
          <p:cNvSpPr/>
          <p:nvPr/>
        </p:nvSpPr>
        <p:spPr>
          <a:xfrm>
            <a:off x="312738" y="2927863"/>
            <a:ext cx="5783263" cy="992404"/>
          </a:xfrm>
          <a:prstGeom prst="rect">
            <a:avLst/>
          </a:prstGeom>
        </p:spPr>
        <p:txBody>
          <a:bodyPr wrap="square" lIns="0" tIns="0" rIns="274320" bIns="0" anchor="ctr">
            <a:no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light (Headings)"/>
                <a:ea typeface="+mn-ea"/>
                <a:cs typeface="+mn-cs"/>
              </a:rPr>
              <a:t>Azure</a:t>
            </a:r>
            <a:r>
              <a:rPr kumimoji="0" lang="en-US" sz="2400" b="0" i="0" u="none" strike="noStrike" kern="1200" cap="none" spc="0" normalizeH="0" baseline="0" noProof="0">
                <a:ln>
                  <a:noFill/>
                </a:ln>
                <a:solidFill>
                  <a:srgbClr val="FFFFFF"/>
                </a:solidFill>
                <a:effectLst/>
                <a:uLnTx/>
                <a:uFillTx/>
                <a:latin typeface="Segoe UI Semibold"/>
                <a:ea typeface="+mn-ea"/>
                <a:cs typeface="+mn-cs"/>
              </a:rPr>
              <a:t> </a:t>
            </a:r>
            <a:r>
              <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IoT Hub</a:t>
            </a:r>
          </a:p>
        </p:txBody>
      </p:sp>
      <p:grpSp>
        <p:nvGrpSpPr>
          <p:cNvPr id="6" name="Group 5">
            <a:extLst>
              <a:ext uri="{FF2B5EF4-FFF2-40B4-BE49-F238E27FC236}">
                <a16:creationId xmlns:a16="http://schemas.microsoft.com/office/drawing/2014/main" id="{486842C4-908B-4F38-A50F-AB98D8BB9924}"/>
              </a:ext>
            </a:extLst>
          </p:cNvPr>
          <p:cNvGrpSpPr/>
          <p:nvPr/>
        </p:nvGrpSpPr>
        <p:grpSpPr>
          <a:xfrm>
            <a:off x="6885728" y="3012783"/>
            <a:ext cx="4990360" cy="961853"/>
            <a:chOff x="7007965" y="3081044"/>
            <a:chExt cx="4990360" cy="961853"/>
          </a:xfrm>
        </p:grpSpPr>
        <p:cxnSp>
          <p:nvCxnSpPr>
            <p:cNvPr id="7" name="Straight Connector 6">
              <a:extLst>
                <a:ext uri="{FF2B5EF4-FFF2-40B4-BE49-F238E27FC236}">
                  <a16:creationId xmlns:a16="http://schemas.microsoft.com/office/drawing/2014/main" id="{B3079D9C-17A1-4C76-91F3-10581A35A5AB}"/>
                </a:ext>
              </a:extLst>
            </p:cNvPr>
            <p:cNvCxnSpPr>
              <a:cxnSpLocks/>
            </p:cNvCxnSpPr>
            <p:nvPr/>
          </p:nvCxnSpPr>
          <p:spPr>
            <a:xfrm>
              <a:off x="7007965" y="4042897"/>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32B0CF81-6E68-4A27-A769-E34747480C57}"/>
                </a:ext>
              </a:extLst>
            </p:cNvPr>
            <p:cNvSpPr/>
            <p:nvPr/>
          </p:nvSpPr>
          <p:spPr>
            <a:xfrm>
              <a:off x="7965509" y="3247740"/>
              <a:ext cx="4032816" cy="430887"/>
            </a:xfrm>
            <a:prstGeom prst="rect">
              <a:avLst/>
            </a:prstGeom>
          </p:spPr>
          <p:txBody>
            <a:bodyPr wrap="square" lIns="0" tIns="0" rIns="0" bIns="0" anchor="ctr" anchorCtr="0">
              <a:spAutoFit/>
            </a:bodyPr>
            <a:lstStyle/>
            <a:p>
              <a:pPr marL="0" marR="0" lvl="0" indent="0" algn="l" defTabSz="931933" rtl="0" eaLnBrk="1" fontAlgn="auto" latinLnBrk="0" hangingPunct="1">
                <a:lnSpc>
                  <a:spcPct val="100000"/>
                </a:lnSpc>
                <a:spcBef>
                  <a:spcPts val="1836"/>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Provision devices at scale w/IoT </a:t>
              </a:r>
              <a:b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Hub Device Provisioning Service</a:t>
              </a:r>
            </a:p>
          </p:txBody>
        </p:sp>
        <p:grpSp>
          <p:nvGrpSpPr>
            <p:cNvPr id="9" name="Group 8">
              <a:extLst>
                <a:ext uri="{FF2B5EF4-FFF2-40B4-BE49-F238E27FC236}">
                  <a16:creationId xmlns:a16="http://schemas.microsoft.com/office/drawing/2014/main" id="{BA4A9D44-7CF5-40E2-B965-9BF0BBF967A2}"/>
                </a:ext>
              </a:extLst>
            </p:cNvPr>
            <p:cNvGrpSpPr/>
            <p:nvPr/>
          </p:nvGrpSpPr>
          <p:grpSpPr>
            <a:xfrm>
              <a:off x="7046609" y="3081044"/>
              <a:ext cx="768096" cy="764276"/>
              <a:chOff x="7046609" y="3081044"/>
              <a:chExt cx="768096" cy="764276"/>
            </a:xfrm>
          </p:grpSpPr>
          <p:sp>
            <p:nvSpPr>
              <p:cNvPr id="10" name="Oval 9">
                <a:extLst>
                  <a:ext uri="{FF2B5EF4-FFF2-40B4-BE49-F238E27FC236}">
                    <a16:creationId xmlns:a16="http://schemas.microsoft.com/office/drawing/2014/main" id="{21EC7B24-4660-4AB9-BB6E-80E39A4DF504}"/>
                  </a:ext>
                </a:extLst>
              </p:cNvPr>
              <p:cNvSpPr/>
              <p:nvPr/>
            </p:nvSpPr>
            <p:spPr bwMode="auto">
              <a:xfrm>
                <a:off x="7046609" y="3081044"/>
                <a:ext cx="76809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globe_4" title="Icon of the earth">
                <a:extLst>
                  <a:ext uri="{FF2B5EF4-FFF2-40B4-BE49-F238E27FC236}">
                    <a16:creationId xmlns:a16="http://schemas.microsoft.com/office/drawing/2014/main" id="{5A7DBCBC-2444-4AE3-91FF-EE98D248ED5C}"/>
                  </a:ext>
                </a:extLst>
              </p:cNvPr>
              <p:cNvSpPr>
                <a:spLocks noChangeAspect="1" noEditPoints="1"/>
              </p:cNvSpPr>
              <p:nvPr/>
            </p:nvSpPr>
            <p:spPr bwMode="auto">
              <a:xfrm>
                <a:off x="7206072" y="3235777"/>
                <a:ext cx="449170" cy="45481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F2577D3-06CA-48BF-930E-E3FBFB224493}"/>
              </a:ext>
            </a:extLst>
          </p:cNvPr>
          <p:cNvGrpSpPr/>
          <p:nvPr/>
        </p:nvGrpSpPr>
        <p:grpSpPr>
          <a:xfrm>
            <a:off x="6885729" y="693923"/>
            <a:ext cx="4990361" cy="961853"/>
            <a:chOff x="7007965" y="762184"/>
            <a:chExt cx="4990361" cy="961853"/>
          </a:xfrm>
        </p:grpSpPr>
        <p:cxnSp>
          <p:nvCxnSpPr>
            <p:cNvPr id="13" name="Straight Connector 12">
              <a:extLst>
                <a:ext uri="{FF2B5EF4-FFF2-40B4-BE49-F238E27FC236}">
                  <a16:creationId xmlns:a16="http://schemas.microsoft.com/office/drawing/2014/main" id="{9B19F948-E8DA-4A23-ADFE-82310113D731}"/>
                </a:ext>
              </a:extLst>
            </p:cNvPr>
            <p:cNvCxnSpPr>
              <a:cxnSpLocks/>
            </p:cNvCxnSpPr>
            <p:nvPr/>
          </p:nvCxnSpPr>
          <p:spPr>
            <a:xfrm>
              <a:off x="7007965" y="1724037"/>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DBA8BDC9-4D52-4FB5-9AD9-01BB542E9A83}"/>
                </a:ext>
              </a:extLst>
            </p:cNvPr>
            <p:cNvSpPr/>
            <p:nvPr/>
          </p:nvSpPr>
          <p:spPr>
            <a:xfrm>
              <a:off x="7965510" y="950423"/>
              <a:ext cx="4032816" cy="387798"/>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Establish bi-directional communication </a:t>
              </a:r>
              <a:b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with billions of IoT devices</a:t>
              </a:r>
            </a:p>
          </p:txBody>
        </p:sp>
        <p:grpSp>
          <p:nvGrpSpPr>
            <p:cNvPr id="15" name="Group 14">
              <a:extLst>
                <a:ext uri="{FF2B5EF4-FFF2-40B4-BE49-F238E27FC236}">
                  <a16:creationId xmlns:a16="http://schemas.microsoft.com/office/drawing/2014/main" id="{93EC16F3-975F-4F79-AD0A-B15726150A99}"/>
                </a:ext>
              </a:extLst>
            </p:cNvPr>
            <p:cNvGrpSpPr/>
            <p:nvPr/>
          </p:nvGrpSpPr>
          <p:grpSpPr>
            <a:xfrm>
              <a:off x="7048908" y="762184"/>
              <a:ext cx="764276" cy="764276"/>
              <a:chOff x="7048908" y="762184"/>
              <a:chExt cx="764276" cy="764276"/>
            </a:xfrm>
          </p:grpSpPr>
          <p:sp>
            <p:nvSpPr>
              <p:cNvPr id="16" name="Oval 15">
                <a:extLst>
                  <a:ext uri="{FF2B5EF4-FFF2-40B4-BE49-F238E27FC236}">
                    <a16:creationId xmlns:a16="http://schemas.microsoft.com/office/drawing/2014/main" id="{A86C56B3-798C-414E-B7D7-371CC32E09C5}"/>
                  </a:ext>
                </a:extLst>
              </p:cNvPr>
              <p:cNvSpPr/>
              <p:nvPr/>
            </p:nvSpPr>
            <p:spPr bwMode="auto">
              <a:xfrm>
                <a:off x="7048908" y="762184"/>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IoT_Hub" title="Icon of circles connecting to a center circle surrounded by brackets">
                <a:extLst>
                  <a:ext uri="{FF2B5EF4-FFF2-40B4-BE49-F238E27FC236}">
                    <a16:creationId xmlns:a16="http://schemas.microsoft.com/office/drawing/2014/main" id="{C38BDD09-E608-494B-B513-836F4F40E4ED}"/>
                  </a:ext>
                </a:extLst>
              </p:cNvPr>
              <p:cNvSpPr>
                <a:spLocks noChangeAspect="1" noEditPoints="1"/>
              </p:cNvSpPr>
              <p:nvPr/>
            </p:nvSpPr>
            <p:spPr bwMode="auto">
              <a:xfrm>
                <a:off x="7232993" y="946269"/>
                <a:ext cx="396106" cy="39610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8" name="Group 17">
            <a:extLst>
              <a:ext uri="{FF2B5EF4-FFF2-40B4-BE49-F238E27FC236}">
                <a16:creationId xmlns:a16="http://schemas.microsoft.com/office/drawing/2014/main" id="{5696CE64-D068-4022-BD07-866D68291175}"/>
              </a:ext>
            </a:extLst>
          </p:cNvPr>
          <p:cNvGrpSpPr/>
          <p:nvPr/>
        </p:nvGrpSpPr>
        <p:grpSpPr>
          <a:xfrm>
            <a:off x="6885728" y="1853353"/>
            <a:ext cx="4990360" cy="961853"/>
            <a:chOff x="7007965" y="1921614"/>
            <a:chExt cx="4990360" cy="961853"/>
          </a:xfrm>
        </p:grpSpPr>
        <p:cxnSp>
          <p:nvCxnSpPr>
            <p:cNvPr id="19" name="Straight Connector 18">
              <a:extLst>
                <a:ext uri="{FF2B5EF4-FFF2-40B4-BE49-F238E27FC236}">
                  <a16:creationId xmlns:a16="http://schemas.microsoft.com/office/drawing/2014/main" id="{0B67ED8D-AC46-463F-841B-7B11DDC816B3}"/>
                </a:ext>
              </a:extLst>
            </p:cNvPr>
            <p:cNvCxnSpPr>
              <a:cxnSpLocks/>
            </p:cNvCxnSpPr>
            <p:nvPr/>
          </p:nvCxnSpPr>
          <p:spPr>
            <a:xfrm>
              <a:off x="7007965" y="2883467"/>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4029E434-4CB3-4E58-B1D1-DF4722D19437}"/>
                </a:ext>
              </a:extLst>
            </p:cNvPr>
            <p:cNvSpPr/>
            <p:nvPr/>
          </p:nvSpPr>
          <p:spPr>
            <a:xfrm>
              <a:off x="7965509" y="2109853"/>
              <a:ext cx="4032816" cy="387798"/>
            </a:xfrm>
            <a:prstGeom prst="rect">
              <a:avLst/>
            </a:prstGeom>
          </p:spPr>
          <p:txBody>
            <a:bodyPr wrap="square" lIns="0" tIns="0" rIns="0" bIns="0" anchor="ctr" anchorCtr="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Enhance security with per</a:t>
              </a:r>
              <a:b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device authentication</a:t>
              </a:r>
            </a:p>
          </p:txBody>
        </p:sp>
        <p:grpSp>
          <p:nvGrpSpPr>
            <p:cNvPr id="21" name="Group 20">
              <a:extLst>
                <a:ext uri="{FF2B5EF4-FFF2-40B4-BE49-F238E27FC236}">
                  <a16:creationId xmlns:a16="http://schemas.microsoft.com/office/drawing/2014/main" id="{1A23A4FC-21C5-4255-B028-74717A76F329}"/>
                </a:ext>
              </a:extLst>
            </p:cNvPr>
            <p:cNvGrpSpPr/>
            <p:nvPr/>
          </p:nvGrpSpPr>
          <p:grpSpPr>
            <a:xfrm>
              <a:off x="7048908" y="1921614"/>
              <a:ext cx="764276" cy="764276"/>
              <a:chOff x="7048908" y="1921614"/>
              <a:chExt cx="764276" cy="764276"/>
            </a:xfrm>
          </p:grpSpPr>
          <p:sp>
            <p:nvSpPr>
              <p:cNvPr id="22" name="Oval 21">
                <a:extLst>
                  <a:ext uri="{FF2B5EF4-FFF2-40B4-BE49-F238E27FC236}">
                    <a16:creationId xmlns:a16="http://schemas.microsoft.com/office/drawing/2014/main" id="{9E213804-7734-47DF-8484-6C5CA7EBCDB6}"/>
                  </a:ext>
                </a:extLst>
              </p:cNvPr>
              <p:cNvSpPr/>
              <p:nvPr/>
            </p:nvSpPr>
            <p:spPr bwMode="auto">
              <a:xfrm>
                <a:off x="7048908" y="1921614"/>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Lock" title="Icon of a padlock">
                <a:extLst>
                  <a:ext uri="{FF2B5EF4-FFF2-40B4-BE49-F238E27FC236}">
                    <a16:creationId xmlns:a16="http://schemas.microsoft.com/office/drawing/2014/main" id="{E22E5080-7D04-4DFE-B0BA-CDE5569D243B}"/>
                  </a:ext>
                </a:extLst>
              </p:cNvPr>
              <p:cNvSpPr>
                <a:spLocks noChangeAspect="1" noEditPoints="1"/>
              </p:cNvSpPr>
              <p:nvPr/>
            </p:nvSpPr>
            <p:spPr bwMode="auto">
              <a:xfrm>
                <a:off x="7268341" y="2044449"/>
                <a:ext cx="325410" cy="45481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E10C7F33-A23F-42AD-B153-896EB48B437F}"/>
              </a:ext>
            </a:extLst>
          </p:cNvPr>
          <p:cNvGrpSpPr/>
          <p:nvPr/>
        </p:nvGrpSpPr>
        <p:grpSpPr>
          <a:xfrm>
            <a:off x="6926672" y="5331644"/>
            <a:ext cx="4949417" cy="764276"/>
            <a:chOff x="7048908" y="5399906"/>
            <a:chExt cx="4949417" cy="764276"/>
          </a:xfrm>
        </p:grpSpPr>
        <p:sp>
          <p:nvSpPr>
            <p:cNvPr id="25" name="Rectangle 24">
              <a:extLst>
                <a:ext uri="{FF2B5EF4-FFF2-40B4-BE49-F238E27FC236}">
                  <a16:creationId xmlns:a16="http://schemas.microsoft.com/office/drawing/2014/main" id="{0E6974D4-B56F-4E57-AA5A-0AE260466372}"/>
                </a:ext>
              </a:extLst>
            </p:cNvPr>
            <p:cNvSpPr/>
            <p:nvPr/>
          </p:nvSpPr>
          <p:spPr>
            <a:xfrm>
              <a:off x="7965509" y="5674323"/>
              <a:ext cx="4032816" cy="215444"/>
            </a:xfrm>
            <a:prstGeom prst="rect">
              <a:avLst/>
            </a:prstGeom>
          </p:spPr>
          <p:txBody>
            <a:bodyPr wrap="square" lIns="0" tIns="0" rIns="0" bIns="0" anchor="ctr" anchorCtr="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Multi-language and open source SDKs</a:t>
              </a:r>
            </a:p>
          </p:txBody>
        </p:sp>
        <p:grpSp>
          <p:nvGrpSpPr>
            <p:cNvPr id="26" name="Group 25">
              <a:extLst>
                <a:ext uri="{FF2B5EF4-FFF2-40B4-BE49-F238E27FC236}">
                  <a16:creationId xmlns:a16="http://schemas.microsoft.com/office/drawing/2014/main" id="{006D1EA4-5E5E-462A-92D3-58C51202519E}"/>
                </a:ext>
              </a:extLst>
            </p:cNvPr>
            <p:cNvGrpSpPr/>
            <p:nvPr/>
          </p:nvGrpSpPr>
          <p:grpSpPr>
            <a:xfrm>
              <a:off x="7048908" y="5399906"/>
              <a:ext cx="764276" cy="764276"/>
              <a:chOff x="7048908" y="5399906"/>
              <a:chExt cx="764276" cy="764276"/>
            </a:xfrm>
          </p:grpSpPr>
          <p:sp>
            <p:nvSpPr>
              <p:cNvPr id="27" name="Oval 26">
                <a:extLst>
                  <a:ext uri="{FF2B5EF4-FFF2-40B4-BE49-F238E27FC236}">
                    <a16:creationId xmlns:a16="http://schemas.microsoft.com/office/drawing/2014/main" id="{F5F73411-32A2-4631-9265-D4BB6ED85AA3}"/>
                  </a:ext>
                </a:extLst>
              </p:cNvPr>
              <p:cNvSpPr/>
              <p:nvPr/>
            </p:nvSpPr>
            <p:spPr bwMode="auto">
              <a:xfrm>
                <a:off x="7048908" y="5399906"/>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people_23" title="Icon of a person with a chat bubble above them">
                <a:extLst>
                  <a:ext uri="{FF2B5EF4-FFF2-40B4-BE49-F238E27FC236}">
                    <a16:creationId xmlns:a16="http://schemas.microsoft.com/office/drawing/2014/main" id="{C8A5FDAC-7AF1-41C4-B2EA-2FC70F709398}"/>
                  </a:ext>
                </a:extLst>
              </p:cNvPr>
              <p:cNvSpPr>
                <a:spLocks noChangeAspect="1" noEditPoints="1"/>
              </p:cNvSpPr>
              <p:nvPr/>
            </p:nvSpPr>
            <p:spPr bwMode="auto">
              <a:xfrm>
                <a:off x="7246641" y="5599590"/>
                <a:ext cx="368810" cy="3649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14A494CD-69DB-4E89-AAEE-E5C16167B141}"/>
              </a:ext>
            </a:extLst>
          </p:cNvPr>
          <p:cNvGrpSpPr/>
          <p:nvPr/>
        </p:nvGrpSpPr>
        <p:grpSpPr>
          <a:xfrm>
            <a:off x="6885728" y="4172213"/>
            <a:ext cx="4990360" cy="961853"/>
            <a:chOff x="7007965" y="4240474"/>
            <a:chExt cx="4990360" cy="961853"/>
          </a:xfrm>
        </p:grpSpPr>
        <p:cxnSp>
          <p:nvCxnSpPr>
            <p:cNvPr id="30" name="Straight Connector 29">
              <a:extLst>
                <a:ext uri="{FF2B5EF4-FFF2-40B4-BE49-F238E27FC236}">
                  <a16:creationId xmlns:a16="http://schemas.microsoft.com/office/drawing/2014/main" id="{2288612B-0D8C-4D8B-9BD4-1AE27EFE65FC}"/>
                </a:ext>
              </a:extLst>
            </p:cNvPr>
            <p:cNvCxnSpPr>
              <a:cxnSpLocks/>
            </p:cNvCxnSpPr>
            <p:nvPr/>
          </p:nvCxnSpPr>
          <p:spPr>
            <a:xfrm>
              <a:off x="7007965" y="5202327"/>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F8525BC-9736-4C88-B0BD-EE902BC7C1B6}"/>
                </a:ext>
              </a:extLst>
            </p:cNvPr>
            <p:cNvSpPr/>
            <p:nvPr/>
          </p:nvSpPr>
          <p:spPr>
            <a:xfrm>
              <a:off x="7965509" y="4407169"/>
              <a:ext cx="4032816" cy="430887"/>
            </a:xfrm>
            <a:prstGeom prst="rect">
              <a:avLst/>
            </a:prstGeom>
          </p:spPr>
          <p:txBody>
            <a:bodyPr wrap="square" lIns="0" tIns="0" rIns="0" bIns="0" anchor="ctr" anchorCtr="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Manage devices at scale with </a:t>
              </a:r>
              <a:b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device management</a:t>
              </a:r>
            </a:p>
          </p:txBody>
        </p:sp>
        <p:grpSp>
          <p:nvGrpSpPr>
            <p:cNvPr id="32" name="Group 31">
              <a:extLst>
                <a:ext uri="{FF2B5EF4-FFF2-40B4-BE49-F238E27FC236}">
                  <a16:creationId xmlns:a16="http://schemas.microsoft.com/office/drawing/2014/main" id="{0AAB32B5-E42D-4139-BD84-B222E6C779F4}"/>
                </a:ext>
              </a:extLst>
            </p:cNvPr>
            <p:cNvGrpSpPr/>
            <p:nvPr/>
          </p:nvGrpSpPr>
          <p:grpSpPr>
            <a:xfrm>
              <a:off x="7048908" y="4240474"/>
              <a:ext cx="764276" cy="764276"/>
              <a:chOff x="7048908" y="4240474"/>
              <a:chExt cx="764276" cy="764276"/>
            </a:xfrm>
          </p:grpSpPr>
          <p:sp>
            <p:nvSpPr>
              <p:cNvPr id="33" name="Oval 32">
                <a:extLst>
                  <a:ext uri="{FF2B5EF4-FFF2-40B4-BE49-F238E27FC236}">
                    <a16:creationId xmlns:a16="http://schemas.microsoft.com/office/drawing/2014/main" id="{BDBDFE79-EAEF-45C4-9A54-4B6086766ED0}"/>
                  </a:ext>
                </a:extLst>
              </p:cNvPr>
              <p:cNvSpPr/>
              <p:nvPr/>
            </p:nvSpPr>
            <p:spPr bwMode="auto">
              <a:xfrm>
                <a:off x="7048908" y="4240474"/>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mote" title="Icon of a remote control">
                <a:extLst>
                  <a:ext uri="{FF2B5EF4-FFF2-40B4-BE49-F238E27FC236}">
                    <a16:creationId xmlns:a16="http://schemas.microsoft.com/office/drawing/2014/main" id="{A18694E2-2EC7-4E9A-BB1C-678E26E49E51}"/>
                  </a:ext>
                </a:extLst>
              </p:cNvPr>
              <p:cNvSpPr>
                <a:spLocks noChangeAspect="1" noEditPoints="1"/>
              </p:cNvSpPr>
              <p:nvPr/>
            </p:nvSpPr>
            <p:spPr bwMode="auto">
              <a:xfrm>
                <a:off x="7328529" y="4375010"/>
                <a:ext cx="205034" cy="495204"/>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Tree>
    <p:extLst>
      <p:ext uri="{BB962C8B-B14F-4D97-AF65-F5344CB8AC3E}">
        <p14:creationId xmlns:p14="http://schemas.microsoft.com/office/powerpoint/2010/main" val="4164192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6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350"/>
                                        <p:tgtEl>
                                          <p:spTgt spid="12"/>
                                        </p:tgtEl>
                                      </p:cBhvr>
                                    </p:animEffect>
                                  </p:childTnLst>
                                </p:cTn>
                              </p:par>
                              <p:par>
                                <p:cTn id="18" presetID="63" presetClass="path" presetSubtype="0" decel="100000" fill="hold" nodeType="withEffect">
                                  <p:stCondLst>
                                    <p:cond delay="600"/>
                                  </p:stCondLst>
                                  <p:childTnLst>
                                    <p:animMotion origin="layout" path="M 8.5014E-7 -3.38629E-6 L 0.04761 -3.38629E-6 " pathEditMode="relative" rAng="0" ptsTypes="AA">
                                      <p:cBhvr>
                                        <p:cTn id="19" dur="500" spd="-100000" fill="hold"/>
                                        <p:tgtEl>
                                          <p:spTgt spid="12"/>
                                        </p:tgtEl>
                                        <p:attrNameLst>
                                          <p:attrName>ppt_x</p:attrName>
                                          <p:attrName>ppt_y</p:attrName>
                                        </p:attrNameLst>
                                      </p:cBhvr>
                                      <p:rCtr x="2374" y="0"/>
                                    </p:animMotion>
                                  </p:childTnLst>
                                </p:cTn>
                              </p:par>
                              <p:par>
                                <p:cTn id="20" presetID="10" presetClass="entr" presetSubtype="0" fill="hold" nodeType="withEffect">
                                  <p:stCondLst>
                                    <p:cond delay="7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50"/>
                                        <p:tgtEl>
                                          <p:spTgt spid="18"/>
                                        </p:tgtEl>
                                      </p:cBhvr>
                                    </p:animEffect>
                                  </p:childTnLst>
                                </p:cTn>
                              </p:par>
                              <p:par>
                                <p:cTn id="23" presetID="63" presetClass="path" presetSubtype="0" decel="100000" fill="hold" nodeType="withEffect">
                                  <p:stCondLst>
                                    <p:cond delay="700"/>
                                  </p:stCondLst>
                                  <p:childTnLst>
                                    <p:animMotion origin="layout" path="M 8.5014E-7 -3.38629E-6 L 0.04761 -3.38629E-6 " pathEditMode="relative" rAng="0" ptsTypes="AA">
                                      <p:cBhvr>
                                        <p:cTn id="24" dur="500" spd="-100000" fill="hold"/>
                                        <p:tgtEl>
                                          <p:spTgt spid="18"/>
                                        </p:tgtEl>
                                        <p:attrNameLst>
                                          <p:attrName>ppt_x</p:attrName>
                                          <p:attrName>ppt_y</p:attrName>
                                        </p:attrNameLst>
                                      </p:cBhvr>
                                      <p:rCtr x="2374" y="0"/>
                                    </p:animMotion>
                                  </p:childTnLst>
                                </p:cTn>
                              </p:par>
                              <p:par>
                                <p:cTn id="25" presetID="10" presetClass="entr" presetSubtype="0" fill="hold" nodeType="withEffect">
                                  <p:stCondLst>
                                    <p:cond delay="8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350"/>
                                        <p:tgtEl>
                                          <p:spTgt spid="6"/>
                                        </p:tgtEl>
                                      </p:cBhvr>
                                    </p:animEffect>
                                  </p:childTnLst>
                                </p:cTn>
                              </p:par>
                              <p:par>
                                <p:cTn id="28" presetID="63" presetClass="path" presetSubtype="0" decel="100000" fill="hold" nodeType="withEffect">
                                  <p:stCondLst>
                                    <p:cond delay="800"/>
                                  </p:stCondLst>
                                  <p:childTnLst>
                                    <p:animMotion origin="layout" path="M 8.5014E-7 -3.38629E-6 L 0.04761 -3.38629E-6 " pathEditMode="relative" rAng="0" ptsTypes="AA">
                                      <p:cBhvr>
                                        <p:cTn id="29" dur="500" spd="-100000" fill="hold"/>
                                        <p:tgtEl>
                                          <p:spTgt spid="6"/>
                                        </p:tgtEl>
                                        <p:attrNameLst>
                                          <p:attrName>ppt_x</p:attrName>
                                          <p:attrName>ppt_y</p:attrName>
                                        </p:attrNameLst>
                                      </p:cBhvr>
                                      <p:rCtr x="2374" y="0"/>
                                    </p:animMotion>
                                  </p:childTnLst>
                                </p:cTn>
                              </p:par>
                              <p:par>
                                <p:cTn id="30" presetID="10" presetClass="entr" presetSubtype="0" fill="hold" nodeType="withEffect">
                                  <p:stCondLst>
                                    <p:cond delay="9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350"/>
                                        <p:tgtEl>
                                          <p:spTgt spid="29"/>
                                        </p:tgtEl>
                                      </p:cBhvr>
                                    </p:animEffect>
                                  </p:childTnLst>
                                </p:cTn>
                              </p:par>
                              <p:par>
                                <p:cTn id="33" presetID="63" presetClass="path" presetSubtype="0" decel="100000" fill="hold" nodeType="withEffect">
                                  <p:stCondLst>
                                    <p:cond delay="900"/>
                                  </p:stCondLst>
                                  <p:childTnLst>
                                    <p:animMotion origin="layout" path="M 8.5014E-7 -3.38629E-6 L 0.04761 -3.38629E-6 " pathEditMode="relative" rAng="0" ptsTypes="AA">
                                      <p:cBhvr>
                                        <p:cTn id="34" dur="500" spd="-100000" fill="hold"/>
                                        <p:tgtEl>
                                          <p:spTgt spid="29"/>
                                        </p:tgtEl>
                                        <p:attrNameLst>
                                          <p:attrName>ppt_x</p:attrName>
                                          <p:attrName>ppt_y</p:attrName>
                                        </p:attrNameLst>
                                      </p:cBhvr>
                                      <p:rCtr x="2374" y="0"/>
                                    </p:animMotion>
                                  </p:childTnLst>
                                </p:cTn>
                              </p:par>
                              <p:par>
                                <p:cTn id="35" presetID="10" presetClass="entr" presetSubtype="0" fill="hold" nodeType="withEffect">
                                  <p:stCondLst>
                                    <p:cond delay="1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350"/>
                                        <p:tgtEl>
                                          <p:spTgt spid="24"/>
                                        </p:tgtEl>
                                      </p:cBhvr>
                                    </p:animEffect>
                                  </p:childTnLst>
                                </p:cTn>
                              </p:par>
                              <p:par>
                                <p:cTn id="38" presetID="63" presetClass="path" presetSubtype="0" decel="100000" fill="hold" nodeType="withEffect">
                                  <p:stCondLst>
                                    <p:cond delay="1000"/>
                                  </p:stCondLst>
                                  <p:childTnLst>
                                    <p:animMotion origin="layout" path="M 8.5014E-7 -3.38629E-6 L 0.04761 -3.38629E-6 " pathEditMode="relative" rAng="0" ptsTypes="AA">
                                      <p:cBhvr>
                                        <p:cTn id="39" dur="500" spd="-100000" fill="hold"/>
                                        <p:tgtEl>
                                          <p:spTgt spid="24"/>
                                        </p:tgtEl>
                                        <p:attrNameLst>
                                          <p:attrName>ppt_x</p:attrName>
                                          <p:attrName>ppt_y</p:attrName>
                                        </p:attrNameLst>
                                      </p:cBhvr>
                                      <p:rCtr x="23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C2D2-7412-4F91-B922-C3284D0BE338}"/>
              </a:ext>
            </a:extLst>
          </p:cNvPr>
          <p:cNvSpPr>
            <a:spLocks noGrp="1"/>
          </p:cNvSpPr>
          <p:nvPr>
            <p:ph type="title"/>
          </p:nvPr>
        </p:nvSpPr>
        <p:spPr/>
        <p:txBody>
          <a:bodyPr/>
          <a:lstStyle/>
          <a:p>
            <a:r>
              <a:rPr lang="en-US"/>
              <a:t>Azure IoT Hub</a:t>
            </a:r>
          </a:p>
        </p:txBody>
      </p:sp>
      <p:sp>
        <p:nvSpPr>
          <p:cNvPr id="50" name="Rectangle 49">
            <a:extLst>
              <a:ext uri="{FF2B5EF4-FFF2-40B4-BE49-F238E27FC236}">
                <a16:creationId xmlns:a16="http://schemas.microsoft.com/office/drawing/2014/main" id="{10D556AD-1BFC-4BF2-800D-7C6BE521342F}"/>
              </a:ext>
            </a:extLst>
          </p:cNvPr>
          <p:cNvSpPr/>
          <p:nvPr/>
        </p:nvSpPr>
        <p:spPr>
          <a:xfrm>
            <a:off x="307404" y="2724365"/>
            <a:ext cx="3878499" cy="1097280"/>
          </a:xfrm>
          <a:prstGeom prst="rect">
            <a:avLst/>
          </a:prstGeom>
          <a:noFill/>
          <a:ln>
            <a:noFill/>
          </a:ln>
        </p:spPr>
        <p:txBody>
          <a:bodyPr wrap="square" rtlCol="0" anchor="t">
            <a:noAutofit/>
          </a:bodyPr>
          <a:lstStyle/>
          <a:p>
            <a:pPr marL="0" marR="0" lvl="0" indent="0" algn="ctr" defTabSz="932114" rtl="0" eaLnBrk="1" fontAlgn="base" latinLnBrk="0" hangingPunct="1">
              <a:lnSpc>
                <a:spcPct val="90000"/>
              </a:lnSpc>
              <a:spcBef>
                <a:spcPct val="0"/>
              </a:spcBef>
              <a:spcAft>
                <a:spcPts val="1800"/>
              </a:spcAft>
              <a:buClrTx/>
              <a:buSzTx/>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Bi-directional communication</a:t>
            </a:r>
          </a:p>
          <a:p>
            <a:pPr marL="0" marR="0" lvl="0" indent="0" algn="ctr" defTabSz="914314" rtl="0" eaLnBrk="1" fontAlgn="auto" latinLnBrk="0" hangingPunct="1">
              <a:lnSpc>
                <a:spcPct val="10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Millions of Devices</a:t>
            </a:r>
          </a:p>
          <a:p>
            <a:pPr marL="0" marR="0" lvl="0" indent="0" algn="ctr" defTabSz="914314" rtl="0" eaLnBrk="1" fontAlgn="auto" latinLnBrk="0" hangingPunct="1">
              <a:lnSpc>
                <a:spcPct val="10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Multi-language, open source SDKs</a:t>
            </a:r>
          </a:p>
          <a:p>
            <a:pPr marL="0" marR="0" lvl="0" indent="0" algn="ctr" defTabSz="914314" rtl="0" eaLnBrk="1" fontAlgn="auto" latinLnBrk="0" hangingPunct="1">
              <a:lnSpc>
                <a:spcPct val="10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HTTPS/AMQPS/MQTTS</a:t>
            </a:r>
          </a:p>
          <a:p>
            <a:pPr marL="0" marR="0" lvl="0" indent="0" algn="ctr" defTabSz="914314" rtl="0" eaLnBrk="1" fontAlgn="auto" latinLnBrk="0" hangingPunct="1">
              <a:lnSpc>
                <a:spcPct val="10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Send Telemetry</a:t>
            </a:r>
          </a:p>
          <a:p>
            <a:pPr marL="0" marR="0" lvl="0" indent="0" algn="ctr" defTabSz="914314" rtl="0" eaLnBrk="1" fontAlgn="auto" latinLnBrk="0" hangingPunct="1">
              <a:lnSpc>
                <a:spcPct val="10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Receive Commands</a:t>
            </a:r>
          </a:p>
          <a:p>
            <a:pPr marL="0" marR="0" lvl="0" indent="0" algn="ctr" defTabSz="914314" rtl="0" eaLnBrk="1" fontAlgn="auto" latinLnBrk="0" hangingPunct="1">
              <a:lnSpc>
                <a:spcPct val="10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Device Management</a:t>
            </a:r>
          </a:p>
          <a:p>
            <a:pPr marL="0" marR="0" lvl="0" indent="0" algn="ctr" defTabSz="914314" rtl="0" eaLnBrk="1" fontAlgn="auto" latinLnBrk="0" hangingPunct="1">
              <a:lnSpc>
                <a:spcPct val="10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Device Twins</a:t>
            </a:r>
          </a:p>
          <a:p>
            <a:pPr marL="0" marR="0" lvl="0" indent="0" algn="ctr" defTabSz="914314" rtl="0" eaLnBrk="1" fontAlgn="auto" latinLnBrk="0" hangingPunct="1">
              <a:lnSpc>
                <a:spcPct val="10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Queries &amp; Jobs</a:t>
            </a:r>
          </a:p>
        </p:txBody>
      </p:sp>
      <p:sp>
        <p:nvSpPr>
          <p:cNvPr id="51" name="Rectangle 50">
            <a:extLst>
              <a:ext uri="{FF2B5EF4-FFF2-40B4-BE49-F238E27FC236}">
                <a16:creationId xmlns:a16="http://schemas.microsoft.com/office/drawing/2014/main" id="{0456DB06-30C2-415B-97F7-3549B915E594}"/>
              </a:ext>
            </a:extLst>
          </p:cNvPr>
          <p:cNvSpPr/>
          <p:nvPr/>
        </p:nvSpPr>
        <p:spPr>
          <a:xfrm>
            <a:off x="4157473" y="2724365"/>
            <a:ext cx="3878499" cy="1097280"/>
          </a:xfrm>
          <a:prstGeom prst="rect">
            <a:avLst/>
          </a:prstGeom>
          <a:noFill/>
          <a:ln>
            <a:noFill/>
          </a:ln>
        </p:spPr>
        <p:txBody>
          <a:bodyPr wrap="square" rtlCol="0" anchor="t">
            <a:noAutofit/>
          </a:bodyPr>
          <a:lstStyle/>
          <a:p>
            <a:pPr marL="0" marR="0" lvl="0" indent="0" algn="ctr" defTabSz="932688" rtl="0" eaLnBrk="1" fontAlgn="base" latinLnBrk="0" hangingPunct="1">
              <a:lnSpc>
                <a:spcPct val="90000"/>
              </a:lnSpc>
              <a:spcBef>
                <a:spcPts val="408"/>
              </a:spcBef>
              <a:spcAft>
                <a:spcPts val="1800"/>
              </a:spcAft>
              <a:buClrTx/>
              <a:buSzPct val="100000"/>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Enterprise scale </a:t>
            </a:r>
            <a:b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&amp; integration</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Billions of messages</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Scale up and down</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Declarative Message Routes</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File Upload</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err="1">
                <a:ln>
                  <a:noFill/>
                </a:ln>
                <a:solidFill>
                  <a:srgbClr val="1A1A1A"/>
                </a:solidFill>
                <a:effectLst/>
                <a:uLnTx/>
                <a:uFillTx/>
                <a:latin typeface="Segoe UI Semibold"/>
                <a:ea typeface="+mn-ea"/>
                <a:cs typeface="Segoe UI Semilight" panose="020B0402040204020203" pitchFamily="34" charset="0"/>
              </a:rPr>
              <a:t>WebSockets</a:t>
            </a: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 &amp; Multiplexing</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Azure Monitor</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Azure Resource Health</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Configuration Management</a:t>
            </a:r>
          </a:p>
        </p:txBody>
      </p:sp>
      <p:cxnSp>
        <p:nvCxnSpPr>
          <p:cNvPr id="52" name="Straight Connector 51">
            <a:extLst>
              <a:ext uri="{FF2B5EF4-FFF2-40B4-BE49-F238E27FC236}">
                <a16:creationId xmlns:a16="http://schemas.microsoft.com/office/drawing/2014/main" id="{FD9BAE32-E6B9-4275-859C-9BE950D38020}"/>
              </a:ext>
            </a:extLst>
          </p:cNvPr>
          <p:cNvCxnSpPr>
            <a:cxnSpLocks/>
          </p:cNvCxnSpPr>
          <p:nvPr/>
        </p:nvCxnSpPr>
        <p:spPr>
          <a:xfrm rot="5400000">
            <a:off x="2114287" y="3880217"/>
            <a:ext cx="4114800" cy="0"/>
          </a:xfrm>
          <a:prstGeom prst="line">
            <a:avLst/>
          </a:prstGeom>
          <a:noFill/>
          <a:ln w="9525" cap="flat" cmpd="sng" algn="ctr">
            <a:solidFill>
              <a:srgbClr val="0078D7"/>
            </a:solidFill>
            <a:prstDash val="solid"/>
            <a:headEnd type="none"/>
            <a:tailEnd type="none"/>
          </a:ln>
          <a:effectLst/>
        </p:spPr>
      </p:cxnSp>
      <p:sp>
        <p:nvSpPr>
          <p:cNvPr id="53" name="Rectangle 52">
            <a:extLst>
              <a:ext uri="{FF2B5EF4-FFF2-40B4-BE49-F238E27FC236}">
                <a16:creationId xmlns:a16="http://schemas.microsoft.com/office/drawing/2014/main" id="{A309DCE4-C455-42B5-BF04-C9F0AFAA06C8}"/>
              </a:ext>
            </a:extLst>
          </p:cNvPr>
          <p:cNvSpPr/>
          <p:nvPr/>
        </p:nvSpPr>
        <p:spPr>
          <a:xfrm>
            <a:off x="8007542" y="2923231"/>
            <a:ext cx="3877056" cy="1097280"/>
          </a:xfrm>
          <a:prstGeom prst="rect">
            <a:avLst/>
          </a:prstGeom>
          <a:noFill/>
          <a:ln>
            <a:noFill/>
          </a:ln>
        </p:spPr>
        <p:txBody>
          <a:bodyPr wrap="square" rtlCol="0" anchor="t">
            <a:noAutofit/>
          </a:bodyPr>
          <a:lstStyle/>
          <a:p>
            <a:pPr marL="0" marR="0" lvl="0" indent="0" algn="ctr" defTabSz="932688" rtl="0" eaLnBrk="1" fontAlgn="base" latinLnBrk="0" hangingPunct="1">
              <a:lnSpc>
                <a:spcPct val="90000"/>
              </a:lnSpc>
              <a:spcBef>
                <a:spcPts val="408"/>
              </a:spcBef>
              <a:spcAft>
                <a:spcPts val="3000"/>
              </a:spcAft>
              <a:buClrTx/>
              <a:buSzPct val="100000"/>
              <a:buFontTx/>
              <a:buNone/>
              <a:tabLst/>
              <a:defRPr/>
            </a:pP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End-to-end security</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Per Device Certificates</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Per Device Enable/Disable</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TLS Security</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X.509 Support</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IP Whitelisting/Blacklisting</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Shared Access Polices</a:t>
            </a:r>
          </a:p>
          <a:p>
            <a:pPr marL="0" marR="0" lvl="0" indent="0" algn="ctr" defTabSz="914314" rtl="0" eaLnBrk="1" fontAlgn="base" latinLnBrk="0" hangingPunct="1">
              <a:lnSpc>
                <a:spcPct val="90000"/>
              </a:lnSpc>
              <a:spcBef>
                <a:spcPts val="0"/>
              </a:spcBef>
              <a:spcAft>
                <a:spcPts val="600"/>
              </a:spcAft>
              <a:buClrTx/>
              <a:buSzPct val="100000"/>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Firmware/Software Updates</a:t>
            </a:r>
          </a:p>
        </p:txBody>
      </p:sp>
      <p:cxnSp>
        <p:nvCxnSpPr>
          <p:cNvPr id="54" name="Straight Connector 53">
            <a:extLst>
              <a:ext uri="{FF2B5EF4-FFF2-40B4-BE49-F238E27FC236}">
                <a16:creationId xmlns:a16="http://schemas.microsoft.com/office/drawing/2014/main" id="{6870E266-E0C0-4549-A268-10CF2330D760}"/>
              </a:ext>
            </a:extLst>
          </p:cNvPr>
          <p:cNvCxnSpPr>
            <a:cxnSpLocks/>
          </p:cNvCxnSpPr>
          <p:nvPr/>
        </p:nvCxnSpPr>
        <p:spPr>
          <a:xfrm rot="5400000">
            <a:off x="5964356" y="3880217"/>
            <a:ext cx="4114800" cy="0"/>
          </a:xfrm>
          <a:prstGeom prst="line">
            <a:avLst/>
          </a:prstGeom>
          <a:noFill/>
          <a:ln w="9525" cap="flat" cmpd="sng" algn="ctr">
            <a:solidFill>
              <a:srgbClr val="0078D7"/>
            </a:solidFill>
            <a:prstDash val="solid"/>
            <a:headEnd type="none"/>
            <a:tailEnd type="none"/>
          </a:ln>
          <a:effectLst/>
        </p:spPr>
      </p:cxnSp>
      <p:grpSp>
        <p:nvGrpSpPr>
          <p:cNvPr id="55" name="Group 54">
            <a:extLst>
              <a:ext uri="{FF2B5EF4-FFF2-40B4-BE49-F238E27FC236}">
                <a16:creationId xmlns:a16="http://schemas.microsoft.com/office/drawing/2014/main" id="{F103E9FE-09E5-41E4-BED4-3C704C6DCACD}"/>
              </a:ext>
            </a:extLst>
          </p:cNvPr>
          <p:cNvGrpSpPr/>
          <p:nvPr/>
        </p:nvGrpSpPr>
        <p:grpSpPr>
          <a:xfrm>
            <a:off x="1862024" y="1633948"/>
            <a:ext cx="769256" cy="769256"/>
            <a:chOff x="1984261" y="1960889"/>
            <a:chExt cx="769256" cy="769256"/>
          </a:xfrm>
        </p:grpSpPr>
        <p:sp>
          <p:nvSpPr>
            <p:cNvPr id="56" name="Oval 55">
              <a:extLst>
                <a:ext uri="{FF2B5EF4-FFF2-40B4-BE49-F238E27FC236}">
                  <a16:creationId xmlns:a16="http://schemas.microsoft.com/office/drawing/2014/main" id="{48CED29D-BCE5-4B90-9C31-F7AF6A40594A}"/>
                </a:ext>
              </a:extLst>
            </p:cNvPr>
            <p:cNvSpPr/>
            <p:nvPr/>
          </p:nvSpPr>
          <p:spPr bwMode="auto">
            <a:xfrm>
              <a:off x="1984261" y="1960889"/>
              <a:ext cx="769256" cy="76925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7" name="Group 56">
              <a:extLst>
                <a:ext uri="{FF2B5EF4-FFF2-40B4-BE49-F238E27FC236}">
                  <a16:creationId xmlns:a16="http://schemas.microsoft.com/office/drawing/2014/main" id="{B7D36562-85E6-440F-AE6D-82425395E65E}"/>
                </a:ext>
              </a:extLst>
            </p:cNvPr>
            <p:cNvGrpSpPr/>
            <p:nvPr/>
          </p:nvGrpSpPr>
          <p:grpSpPr>
            <a:xfrm>
              <a:off x="2082965" y="2242106"/>
              <a:ext cx="571848" cy="206823"/>
              <a:chOff x="1277277" y="1334579"/>
              <a:chExt cx="1314350" cy="475368"/>
            </a:xfrm>
          </p:grpSpPr>
          <p:grpSp>
            <p:nvGrpSpPr>
              <p:cNvPr id="58" name="Group 57">
                <a:extLst>
                  <a:ext uri="{FF2B5EF4-FFF2-40B4-BE49-F238E27FC236}">
                    <a16:creationId xmlns:a16="http://schemas.microsoft.com/office/drawing/2014/main" id="{3BDA6D87-8689-44F0-BD31-B03464B1766F}"/>
                  </a:ext>
                </a:extLst>
              </p:cNvPr>
              <p:cNvGrpSpPr/>
              <p:nvPr/>
            </p:nvGrpSpPr>
            <p:grpSpPr>
              <a:xfrm>
                <a:off x="1277277" y="1334579"/>
                <a:ext cx="926064" cy="460945"/>
                <a:chOff x="1178490" y="1608635"/>
                <a:chExt cx="926182" cy="461004"/>
              </a:xfrm>
            </p:grpSpPr>
            <p:sp>
              <p:nvSpPr>
                <p:cNvPr id="62" name="Freeform: Shape 61">
                  <a:extLst>
                    <a:ext uri="{FF2B5EF4-FFF2-40B4-BE49-F238E27FC236}">
                      <a16:creationId xmlns:a16="http://schemas.microsoft.com/office/drawing/2014/main" id="{6AF283F4-8C1B-4C02-AE14-95DE1676F341}"/>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127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Oval 62">
                  <a:extLst>
                    <a:ext uri="{FF2B5EF4-FFF2-40B4-BE49-F238E27FC236}">
                      <a16:creationId xmlns:a16="http://schemas.microsoft.com/office/drawing/2014/main" id="{85C5CEC7-4CFF-44E0-9DED-F4172C8D065F}"/>
                    </a:ext>
                  </a:extLst>
                </p:cNvPr>
                <p:cNvSpPr/>
                <p:nvPr/>
              </p:nvSpPr>
              <p:spPr bwMode="auto">
                <a:xfrm>
                  <a:off x="1652077" y="1861823"/>
                  <a:ext cx="49053" cy="49053"/>
                </a:xfrm>
                <a:prstGeom prst="ellipse">
                  <a:avLst/>
                </a:prstGeom>
                <a:solidFill>
                  <a:srgbClr val="FFFFFF"/>
                </a:solidFill>
                <a:ln w="12700" cap="flat">
                  <a:solidFill>
                    <a:srgbClr val="FFFFFF"/>
                  </a:solidFill>
                  <a:prstDash val="soli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61E2E3B0-7CED-41C0-8AB7-141ABBC12CA0}"/>
                  </a:ext>
                </a:extLst>
              </p:cNvPr>
              <p:cNvGrpSpPr/>
              <p:nvPr/>
            </p:nvGrpSpPr>
            <p:grpSpPr>
              <a:xfrm>
                <a:off x="1665563" y="1349002"/>
                <a:ext cx="926064" cy="460945"/>
                <a:chOff x="1566826" y="1623060"/>
                <a:chExt cx="926182" cy="461004"/>
              </a:xfrm>
            </p:grpSpPr>
            <p:sp>
              <p:nvSpPr>
                <p:cNvPr id="60" name="Freeform: Shape 59">
                  <a:extLst>
                    <a:ext uri="{FF2B5EF4-FFF2-40B4-BE49-F238E27FC236}">
                      <a16:creationId xmlns:a16="http://schemas.microsoft.com/office/drawing/2014/main" id="{3DD350A5-9B7F-4969-90B0-D9D59920BE3D}"/>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127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Oval 60">
                  <a:extLst>
                    <a:ext uri="{FF2B5EF4-FFF2-40B4-BE49-F238E27FC236}">
                      <a16:creationId xmlns:a16="http://schemas.microsoft.com/office/drawing/2014/main" id="{D4AF29F0-8D22-428E-8743-15966BD4399A}"/>
                    </a:ext>
                  </a:extLst>
                </p:cNvPr>
                <p:cNvSpPr/>
                <p:nvPr/>
              </p:nvSpPr>
              <p:spPr bwMode="auto">
                <a:xfrm flipH="1" flipV="1">
                  <a:off x="1970368" y="1781823"/>
                  <a:ext cx="49053" cy="49053"/>
                </a:xfrm>
                <a:prstGeom prst="ellipse">
                  <a:avLst/>
                </a:prstGeom>
                <a:solidFill>
                  <a:srgbClr val="FFFFFF"/>
                </a:solidFill>
                <a:ln w="12700" cap="flat">
                  <a:solidFill>
                    <a:srgbClr val="FFFFFF"/>
                  </a:solidFill>
                  <a:prstDash val="soli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64" name="Group 63">
            <a:extLst>
              <a:ext uri="{FF2B5EF4-FFF2-40B4-BE49-F238E27FC236}">
                <a16:creationId xmlns:a16="http://schemas.microsoft.com/office/drawing/2014/main" id="{AE1D18C1-46F1-4D6E-8D3F-03DAA93D2CEF}"/>
              </a:ext>
            </a:extLst>
          </p:cNvPr>
          <p:cNvGrpSpPr/>
          <p:nvPr/>
        </p:nvGrpSpPr>
        <p:grpSpPr>
          <a:xfrm>
            <a:off x="5712093" y="1633948"/>
            <a:ext cx="769256" cy="769256"/>
            <a:chOff x="5834330" y="1960889"/>
            <a:chExt cx="769256" cy="769256"/>
          </a:xfrm>
        </p:grpSpPr>
        <p:sp>
          <p:nvSpPr>
            <p:cNvPr id="65" name="Oval 64">
              <a:extLst>
                <a:ext uri="{FF2B5EF4-FFF2-40B4-BE49-F238E27FC236}">
                  <a16:creationId xmlns:a16="http://schemas.microsoft.com/office/drawing/2014/main" id="{CB0A6C91-BBAF-4D2D-B207-EA3434874CDC}"/>
                </a:ext>
              </a:extLst>
            </p:cNvPr>
            <p:cNvSpPr/>
            <p:nvPr/>
          </p:nvSpPr>
          <p:spPr bwMode="auto">
            <a:xfrm>
              <a:off x="5834330" y="1960889"/>
              <a:ext cx="769256" cy="76925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15951BA7-1F5A-4F27-AE84-8E84CA3D5579}"/>
                </a:ext>
              </a:extLst>
            </p:cNvPr>
            <p:cNvGrpSpPr/>
            <p:nvPr/>
          </p:nvGrpSpPr>
          <p:grpSpPr>
            <a:xfrm>
              <a:off x="5953179" y="2077564"/>
              <a:ext cx="531559" cy="535907"/>
              <a:chOff x="5819235" y="-1078967"/>
              <a:chExt cx="739899" cy="745951"/>
            </a:xfrm>
          </p:grpSpPr>
          <p:sp>
            <p:nvSpPr>
              <p:cNvPr id="67" name="Arrow: Up-Down 66">
                <a:extLst>
                  <a:ext uri="{FF2B5EF4-FFF2-40B4-BE49-F238E27FC236}">
                    <a16:creationId xmlns:a16="http://schemas.microsoft.com/office/drawing/2014/main" id="{B125A90F-A97C-42EA-A500-B9FD8355FA5A}"/>
                  </a:ext>
                </a:extLst>
              </p:cNvPr>
              <p:cNvSpPr/>
              <p:nvPr/>
            </p:nvSpPr>
            <p:spPr bwMode="auto">
              <a:xfrm>
                <a:off x="5924964" y="-1000953"/>
                <a:ext cx="528441" cy="587159"/>
              </a:xfrm>
              <a:prstGeom prst="upDownArrow">
                <a:avLst>
                  <a:gd name="adj1" fmla="val 100000"/>
                  <a:gd name="adj2" fmla="val 24391"/>
                </a:avLst>
              </a:prstGeom>
              <a:noFill/>
              <a:ln w="12700" cap="rnd" cmpd="sng" algn="ctr">
                <a:solidFill>
                  <a:srgbClr val="FFFFFF"/>
                </a:solidFill>
                <a:prstDash val="solid"/>
                <a:headEnd type="none" w="med" len="med"/>
                <a:tailEnd type="none" w="med" len="med"/>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8" name="Group 67">
                <a:extLst>
                  <a:ext uri="{FF2B5EF4-FFF2-40B4-BE49-F238E27FC236}">
                    <a16:creationId xmlns:a16="http://schemas.microsoft.com/office/drawing/2014/main" id="{2ECFB68D-9CFD-47FF-97AC-A80CBFD9996D}"/>
                  </a:ext>
                </a:extLst>
              </p:cNvPr>
              <p:cNvGrpSpPr/>
              <p:nvPr/>
            </p:nvGrpSpPr>
            <p:grpSpPr>
              <a:xfrm>
                <a:off x="6075438" y="-1078967"/>
                <a:ext cx="211409" cy="248650"/>
                <a:chOff x="3448088" y="4177256"/>
                <a:chExt cx="1138785" cy="1339387"/>
              </a:xfrm>
              <a:solidFill>
                <a:srgbClr val="E6E6E6"/>
              </a:solidFill>
            </p:grpSpPr>
            <p:grpSp>
              <p:nvGrpSpPr>
                <p:cNvPr id="87" name="Group 86">
                  <a:extLst>
                    <a:ext uri="{FF2B5EF4-FFF2-40B4-BE49-F238E27FC236}">
                      <a16:creationId xmlns:a16="http://schemas.microsoft.com/office/drawing/2014/main" id="{66C38378-7965-4C78-A863-D05C173A091B}"/>
                    </a:ext>
                  </a:extLst>
                </p:cNvPr>
                <p:cNvGrpSpPr/>
                <p:nvPr/>
              </p:nvGrpSpPr>
              <p:grpSpPr>
                <a:xfrm>
                  <a:off x="3448088" y="4177256"/>
                  <a:ext cx="1138785" cy="1339387"/>
                  <a:chOff x="3448088" y="4177256"/>
                  <a:chExt cx="1138785" cy="1339387"/>
                </a:xfrm>
                <a:grpFill/>
              </p:grpSpPr>
              <p:sp>
                <p:nvSpPr>
                  <p:cNvPr id="89" name="Freeform: Shape 88">
                    <a:extLst>
                      <a:ext uri="{FF2B5EF4-FFF2-40B4-BE49-F238E27FC236}">
                        <a16:creationId xmlns:a16="http://schemas.microsoft.com/office/drawing/2014/main" id="{EDEF460A-DA2D-499D-83D5-7824171CC156}"/>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rgbClr val="0078D7"/>
                  </a:solidFill>
                  <a:ln w="12700" cap="rnd" cmpd="sng" algn="ctr">
                    <a:solidFill>
                      <a:srgbClr val="FFFFFF"/>
                    </a:solidFill>
                    <a:prstDash val="solid"/>
                    <a:headEnd type="none" w="med" len="med"/>
                    <a:tailEnd type="none" w="med" len="med"/>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90" name="Straight Connector 89">
                    <a:extLst>
                      <a:ext uri="{FF2B5EF4-FFF2-40B4-BE49-F238E27FC236}">
                        <a16:creationId xmlns:a16="http://schemas.microsoft.com/office/drawing/2014/main" id="{0DE086D5-FDD7-4F2C-BEF8-CD81FA1233DC}"/>
                      </a:ext>
                    </a:extLst>
                  </p:cNvPr>
                  <p:cNvCxnSpPr>
                    <a:cxnSpLocks/>
                  </p:cNvCxnSpPr>
                  <p:nvPr/>
                </p:nvCxnSpPr>
                <p:spPr>
                  <a:xfrm flipV="1">
                    <a:off x="4019187" y="4532301"/>
                    <a:ext cx="563116" cy="421997"/>
                  </a:xfrm>
                  <a:prstGeom prst="line">
                    <a:avLst/>
                  </a:prstGeom>
                  <a:grpFill/>
                  <a:ln w="12700" cap="rnd" cmpd="sng" algn="ctr">
                    <a:solidFill>
                      <a:srgbClr val="FFFFFF"/>
                    </a:solidFill>
                    <a:prstDash val="solid"/>
                    <a:headEnd type="none" w="med" len="med"/>
                    <a:tailEnd type="none" w="med" len="med"/>
                  </a:ln>
                  <a:effectLst/>
                </p:spPr>
              </p:cxnSp>
              <p:cxnSp>
                <p:nvCxnSpPr>
                  <p:cNvPr id="91" name="Straight Connector 90">
                    <a:extLst>
                      <a:ext uri="{FF2B5EF4-FFF2-40B4-BE49-F238E27FC236}">
                        <a16:creationId xmlns:a16="http://schemas.microsoft.com/office/drawing/2014/main" id="{16593B93-8A08-4B4B-B705-8216FA727C9D}"/>
                      </a:ext>
                    </a:extLst>
                  </p:cNvPr>
                  <p:cNvCxnSpPr>
                    <a:cxnSpLocks/>
                  </p:cNvCxnSpPr>
                  <p:nvPr/>
                </p:nvCxnSpPr>
                <p:spPr>
                  <a:xfrm flipH="1" flipV="1">
                    <a:off x="3454309" y="4532300"/>
                    <a:ext cx="563116" cy="421997"/>
                  </a:xfrm>
                  <a:prstGeom prst="line">
                    <a:avLst/>
                  </a:prstGeom>
                  <a:grpFill/>
                  <a:ln w="12700" cap="rnd" cmpd="sng" algn="ctr">
                    <a:solidFill>
                      <a:srgbClr val="FFFFFF"/>
                    </a:solidFill>
                    <a:prstDash val="solid"/>
                    <a:headEnd type="none" w="med" len="med"/>
                    <a:tailEnd type="none" w="med" len="med"/>
                  </a:ln>
                  <a:effectLst/>
                </p:spPr>
              </p:cxnSp>
            </p:grpSp>
            <p:cxnSp>
              <p:nvCxnSpPr>
                <p:cNvPr id="88" name="Straight Connector 87">
                  <a:extLst>
                    <a:ext uri="{FF2B5EF4-FFF2-40B4-BE49-F238E27FC236}">
                      <a16:creationId xmlns:a16="http://schemas.microsoft.com/office/drawing/2014/main" id="{243008C5-C055-4420-AFF4-37515D61000D}"/>
                    </a:ext>
                  </a:extLst>
                </p:cNvPr>
                <p:cNvCxnSpPr>
                  <a:cxnSpLocks/>
                  <a:endCxn id="89" idx="3"/>
                </p:cNvCxnSpPr>
                <p:nvPr/>
              </p:nvCxnSpPr>
              <p:spPr>
                <a:xfrm flipH="1">
                  <a:off x="4020344" y="4956376"/>
                  <a:ext cx="682" cy="560267"/>
                </a:xfrm>
                <a:prstGeom prst="line">
                  <a:avLst/>
                </a:prstGeom>
                <a:grpFill/>
                <a:ln w="12700" cap="rnd" cmpd="sng" algn="ctr">
                  <a:solidFill>
                    <a:srgbClr val="FFFFFF"/>
                  </a:solidFill>
                  <a:prstDash val="solid"/>
                  <a:headEnd type="none" w="med" len="med"/>
                  <a:tailEnd type="none" w="med" len="med"/>
                </a:ln>
                <a:effectLst/>
              </p:spPr>
            </p:cxnSp>
          </p:grpSp>
          <p:grpSp>
            <p:nvGrpSpPr>
              <p:cNvPr id="69" name="Group 68">
                <a:extLst>
                  <a:ext uri="{FF2B5EF4-FFF2-40B4-BE49-F238E27FC236}">
                    <a16:creationId xmlns:a16="http://schemas.microsoft.com/office/drawing/2014/main" id="{5F502783-F15C-4FAB-A586-425EECFFCCDD}"/>
                  </a:ext>
                </a:extLst>
              </p:cNvPr>
              <p:cNvGrpSpPr/>
              <p:nvPr/>
            </p:nvGrpSpPr>
            <p:grpSpPr>
              <a:xfrm>
                <a:off x="6347725" y="-830317"/>
                <a:ext cx="211409" cy="248650"/>
                <a:chOff x="3448088" y="4177256"/>
                <a:chExt cx="1138785" cy="1339387"/>
              </a:xfrm>
              <a:solidFill>
                <a:srgbClr val="E6E6E6"/>
              </a:solidFill>
            </p:grpSpPr>
            <p:grpSp>
              <p:nvGrpSpPr>
                <p:cNvPr id="82" name="Group 81">
                  <a:extLst>
                    <a:ext uri="{FF2B5EF4-FFF2-40B4-BE49-F238E27FC236}">
                      <a16:creationId xmlns:a16="http://schemas.microsoft.com/office/drawing/2014/main" id="{E81921F3-7E54-40E8-A1DE-94DEF0990D70}"/>
                    </a:ext>
                  </a:extLst>
                </p:cNvPr>
                <p:cNvGrpSpPr/>
                <p:nvPr/>
              </p:nvGrpSpPr>
              <p:grpSpPr>
                <a:xfrm>
                  <a:off x="3448088" y="4177256"/>
                  <a:ext cx="1138785" cy="1339387"/>
                  <a:chOff x="3448088" y="4177256"/>
                  <a:chExt cx="1138785" cy="1339387"/>
                </a:xfrm>
                <a:grpFill/>
              </p:grpSpPr>
              <p:sp>
                <p:nvSpPr>
                  <p:cNvPr id="84" name="Freeform: Shape 83">
                    <a:extLst>
                      <a:ext uri="{FF2B5EF4-FFF2-40B4-BE49-F238E27FC236}">
                        <a16:creationId xmlns:a16="http://schemas.microsoft.com/office/drawing/2014/main" id="{978CE63A-4517-4ECF-BC56-5A8D746B7907}"/>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rgbClr val="0078D7"/>
                  </a:solidFill>
                  <a:ln w="12700" cap="rnd" cmpd="sng" algn="ctr">
                    <a:solidFill>
                      <a:srgbClr val="FFFFFF"/>
                    </a:solidFill>
                    <a:prstDash val="solid"/>
                    <a:headEnd type="none" w="med" len="med"/>
                    <a:tailEnd type="none" w="med" len="med"/>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27817552-7D72-4247-8C3B-80A9DCCF9859}"/>
                      </a:ext>
                    </a:extLst>
                  </p:cNvPr>
                  <p:cNvCxnSpPr>
                    <a:cxnSpLocks/>
                  </p:cNvCxnSpPr>
                  <p:nvPr/>
                </p:nvCxnSpPr>
                <p:spPr>
                  <a:xfrm flipV="1">
                    <a:off x="4019187" y="4532301"/>
                    <a:ext cx="563116" cy="421997"/>
                  </a:xfrm>
                  <a:prstGeom prst="line">
                    <a:avLst/>
                  </a:prstGeom>
                  <a:grpFill/>
                  <a:ln w="12700" cap="rnd" cmpd="sng" algn="ctr">
                    <a:solidFill>
                      <a:srgbClr val="FFFFFF"/>
                    </a:solidFill>
                    <a:prstDash val="solid"/>
                    <a:headEnd type="none" w="med" len="med"/>
                    <a:tailEnd type="none" w="med" len="med"/>
                  </a:ln>
                  <a:effectLst/>
                </p:spPr>
              </p:cxnSp>
              <p:cxnSp>
                <p:nvCxnSpPr>
                  <p:cNvPr id="86" name="Straight Connector 85">
                    <a:extLst>
                      <a:ext uri="{FF2B5EF4-FFF2-40B4-BE49-F238E27FC236}">
                        <a16:creationId xmlns:a16="http://schemas.microsoft.com/office/drawing/2014/main" id="{C43E3631-2E20-4F2B-A792-12C238909DC1}"/>
                      </a:ext>
                    </a:extLst>
                  </p:cNvPr>
                  <p:cNvCxnSpPr>
                    <a:cxnSpLocks/>
                  </p:cNvCxnSpPr>
                  <p:nvPr/>
                </p:nvCxnSpPr>
                <p:spPr>
                  <a:xfrm flipH="1" flipV="1">
                    <a:off x="3454309" y="4532300"/>
                    <a:ext cx="563116" cy="421997"/>
                  </a:xfrm>
                  <a:prstGeom prst="line">
                    <a:avLst/>
                  </a:prstGeom>
                  <a:grpFill/>
                  <a:ln w="12700" cap="rnd" cmpd="sng" algn="ctr">
                    <a:solidFill>
                      <a:srgbClr val="FFFFFF"/>
                    </a:solidFill>
                    <a:prstDash val="solid"/>
                    <a:headEnd type="none" w="med" len="med"/>
                    <a:tailEnd type="none" w="med" len="med"/>
                  </a:ln>
                  <a:effectLst/>
                </p:spPr>
              </p:cxnSp>
            </p:grpSp>
            <p:cxnSp>
              <p:nvCxnSpPr>
                <p:cNvPr id="83" name="Straight Connector 82">
                  <a:extLst>
                    <a:ext uri="{FF2B5EF4-FFF2-40B4-BE49-F238E27FC236}">
                      <a16:creationId xmlns:a16="http://schemas.microsoft.com/office/drawing/2014/main" id="{D4F20A74-7E2E-4C79-B18B-176D357EC7E3}"/>
                    </a:ext>
                  </a:extLst>
                </p:cNvPr>
                <p:cNvCxnSpPr>
                  <a:cxnSpLocks/>
                  <a:endCxn id="84" idx="3"/>
                </p:cNvCxnSpPr>
                <p:nvPr/>
              </p:nvCxnSpPr>
              <p:spPr>
                <a:xfrm flipH="1">
                  <a:off x="4020344" y="4956376"/>
                  <a:ext cx="682" cy="560267"/>
                </a:xfrm>
                <a:prstGeom prst="line">
                  <a:avLst/>
                </a:prstGeom>
                <a:grpFill/>
                <a:ln w="12700" cap="rnd" cmpd="sng" algn="ctr">
                  <a:solidFill>
                    <a:srgbClr val="FFFFFF"/>
                  </a:solidFill>
                  <a:prstDash val="solid"/>
                  <a:headEnd type="none" w="med" len="med"/>
                  <a:tailEnd type="none" w="med" len="med"/>
                </a:ln>
                <a:effectLst/>
              </p:spPr>
            </p:cxnSp>
          </p:grpSp>
          <p:grpSp>
            <p:nvGrpSpPr>
              <p:cNvPr id="70" name="Group 69">
                <a:extLst>
                  <a:ext uri="{FF2B5EF4-FFF2-40B4-BE49-F238E27FC236}">
                    <a16:creationId xmlns:a16="http://schemas.microsoft.com/office/drawing/2014/main" id="{54C08587-97F0-4F81-976E-87E8B4FB07C7}"/>
                  </a:ext>
                </a:extLst>
              </p:cNvPr>
              <p:cNvGrpSpPr/>
              <p:nvPr/>
            </p:nvGrpSpPr>
            <p:grpSpPr>
              <a:xfrm>
                <a:off x="6075438" y="-581666"/>
                <a:ext cx="211409" cy="248650"/>
                <a:chOff x="3448088" y="4177256"/>
                <a:chExt cx="1138785" cy="1339387"/>
              </a:xfrm>
              <a:solidFill>
                <a:srgbClr val="E6E6E6"/>
              </a:solidFill>
            </p:grpSpPr>
            <p:grpSp>
              <p:nvGrpSpPr>
                <p:cNvPr id="77" name="Group 76">
                  <a:extLst>
                    <a:ext uri="{FF2B5EF4-FFF2-40B4-BE49-F238E27FC236}">
                      <a16:creationId xmlns:a16="http://schemas.microsoft.com/office/drawing/2014/main" id="{F4EB49CB-0FEA-4420-B824-383371BB385F}"/>
                    </a:ext>
                  </a:extLst>
                </p:cNvPr>
                <p:cNvGrpSpPr/>
                <p:nvPr/>
              </p:nvGrpSpPr>
              <p:grpSpPr>
                <a:xfrm>
                  <a:off x="3448088" y="4177256"/>
                  <a:ext cx="1138785" cy="1339387"/>
                  <a:chOff x="3448088" y="4177256"/>
                  <a:chExt cx="1138785" cy="1339387"/>
                </a:xfrm>
                <a:grpFill/>
              </p:grpSpPr>
              <p:sp>
                <p:nvSpPr>
                  <p:cNvPr id="79" name="Freeform: Shape 78">
                    <a:extLst>
                      <a:ext uri="{FF2B5EF4-FFF2-40B4-BE49-F238E27FC236}">
                        <a16:creationId xmlns:a16="http://schemas.microsoft.com/office/drawing/2014/main" id="{069A4055-7DB0-4403-AFA0-0B8CA4C656EA}"/>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rgbClr val="0078D7"/>
                  </a:solidFill>
                  <a:ln w="12700" cap="rnd" cmpd="sng" algn="ctr">
                    <a:solidFill>
                      <a:srgbClr val="FFFFFF"/>
                    </a:solidFill>
                    <a:prstDash val="solid"/>
                    <a:headEnd type="none" w="med" len="med"/>
                    <a:tailEnd type="none" w="med" len="med"/>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508610E1-FD46-40B7-840C-2A913FC52030}"/>
                      </a:ext>
                    </a:extLst>
                  </p:cNvPr>
                  <p:cNvCxnSpPr>
                    <a:cxnSpLocks/>
                  </p:cNvCxnSpPr>
                  <p:nvPr/>
                </p:nvCxnSpPr>
                <p:spPr>
                  <a:xfrm flipV="1">
                    <a:off x="4019187" y="4532301"/>
                    <a:ext cx="563116" cy="421997"/>
                  </a:xfrm>
                  <a:prstGeom prst="line">
                    <a:avLst/>
                  </a:prstGeom>
                  <a:grpFill/>
                  <a:ln w="12700" cap="rnd" cmpd="sng" algn="ctr">
                    <a:solidFill>
                      <a:srgbClr val="FFFFFF"/>
                    </a:solidFill>
                    <a:prstDash val="solid"/>
                    <a:headEnd type="none" w="med" len="med"/>
                    <a:tailEnd type="none" w="med" len="med"/>
                  </a:ln>
                  <a:effectLst/>
                </p:spPr>
              </p:cxnSp>
              <p:cxnSp>
                <p:nvCxnSpPr>
                  <p:cNvPr id="81" name="Straight Connector 80">
                    <a:extLst>
                      <a:ext uri="{FF2B5EF4-FFF2-40B4-BE49-F238E27FC236}">
                        <a16:creationId xmlns:a16="http://schemas.microsoft.com/office/drawing/2014/main" id="{72737E99-5A26-4784-B4C8-17532C19C18D}"/>
                      </a:ext>
                    </a:extLst>
                  </p:cNvPr>
                  <p:cNvCxnSpPr>
                    <a:cxnSpLocks/>
                  </p:cNvCxnSpPr>
                  <p:nvPr/>
                </p:nvCxnSpPr>
                <p:spPr>
                  <a:xfrm flipH="1" flipV="1">
                    <a:off x="3454309" y="4532300"/>
                    <a:ext cx="563116" cy="421997"/>
                  </a:xfrm>
                  <a:prstGeom prst="line">
                    <a:avLst/>
                  </a:prstGeom>
                  <a:grpFill/>
                  <a:ln w="12700" cap="rnd" cmpd="sng" algn="ctr">
                    <a:solidFill>
                      <a:srgbClr val="FFFFFF"/>
                    </a:solidFill>
                    <a:prstDash val="solid"/>
                    <a:headEnd type="none" w="med" len="med"/>
                    <a:tailEnd type="none" w="med" len="med"/>
                  </a:ln>
                  <a:effectLst/>
                </p:spPr>
              </p:cxnSp>
            </p:grpSp>
            <p:cxnSp>
              <p:nvCxnSpPr>
                <p:cNvPr id="78" name="Straight Connector 77">
                  <a:extLst>
                    <a:ext uri="{FF2B5EF4-FFF2-40B4-BE49-F238E27FC236}">
                      <a16:creationId xmlns:a16="http://schemas.microsoft.com/office/drawing/2014/main" id="{790E6322-ACDA-49DA-B0BB-41F9B2F05809}"/>
                    </a:ext>
                  </a:extLst>
                </p:cNvPr>
                <p:cNvCxnSpPr>
                  <a:cxnSpLocks/>
                  <a:endCxn id="79" idx="3"/>
                </p:cNvCxnSpPr>
                <p:nvPr/>
              </p:nvCxnSpPr>
              <p:spPr>
                <a:xfrm flipH="1">
                  <a:off x="4020344" y="4956376"/>
                  <a:ext cx="682" cy="560267"/>
                </a:xfrm>
                <a:prstGeom prst="line">
                  <a:avLst/>
                </a:prstGeom>
                <a:grpFill/>
                <a:ln w="12700" cap="rnd" cmpd="sng" algn="ctr">
                  <a:solidFill>
                    <a:srgbClr val="FFFFFF"/>
                  </a:solidFill>
                  <a:prstDash val="solid"/>
                  <a:headEnd type="none" w="med" len="med"/>
                  <a:tailEnd type="none" w="med" len="med"/>
                </a:ln>
                <a:effectLst/>
              </p:spPr>
            </p:cxnSp>
          </p:grpSp>
          <p:grpSp>
            <p:nvGrpSpPr>
              <p:cNvPr id="71" name="Group 70">
                <a:extLst>
                  <a:ext uri="{FF2B5EF4-FFF2-40B4-BE49-F238E27FC236}">
                    <a16:creationId xmlns:a16="http://schemas.microsoft.com/office/drawing/2014/main" id="{8A21944D-A8E0-4C97-B71B-932A8FFD4169}"/>
                  </a:ext>
                </a:extLst>
              </p:cNvPr>
              <p:cNvGrpSpPr/>
              <p:nvPr/>
            </p:nvGrpSpPr>
            <p:grpSpPr>
              <a:xfrm>
                <a:off x="5819235" y="-830317"/>
                <a:ext cx="211409" cy="248650"/>
                <a:chOff x="3448088" y="4177256"/>
                <a:chExt cx="1138785" cy="1339387"/>
              </a:xfrm>
              <a:solidFill>
                <a:srgbClr val="E6E6E6"/>
              </a:solidFill>
            </p:grpSpPr>
            <p:grpSp>
              <p:nvGrpSpPr>
                <p:cNvPr id="72" name="Group 71">
                  <a:extLst>
                    <a:ext uri="{FF2B5EF4-FFF2-40B4-BE49-F238E27FC236}">
                      <a16:creationId xmlns:a16="http://schemas.microsoft.com/office/drawing/2014/main" id="{66B49ACE-A695-4DCA-B516-50AC6EEA429C}"/>
                    </a:ext>
                  </a:extLst>
                </p:cNvPr>
                <p:cNvGrpSpPr/>
                <p:nvPr/>
              </p:nvGrpSpPr>
              <p:grpSpPr>
                <a:xfrm>
                  <a:off x="3448088" y="4177256"/>
                  <a:ext cx="1138785" cy="1339387"/>
                  <a:chOff x="3448088" y="4177256"/>
                  <a:chExt cx="1138785" cy="1339387"/>
                </a:xfrm>
                <a:grpFill/>
              </p:grpSpPr>
              <p:sp>
                <p:nvSpPr>
                  <p:cNvPr id="74" name="Freeform: Shape 73">
                    <a:extLst>
                      <a:ext uri="{FF2B5EF4-FFF2-40B4-BE49-F238E27FC236}">
                        <a16:creationId xmlns:a16="http://schemas.microsoft.com/office/drawing/2014/main" id="{56352FA1-B764-456B-A44F-A1FB09CA9B5D}"/>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rgbClr val="0078D7"/>
                  </a:solidFill>
                  <a:ln w="12700" cap="rnd" cmpd="sng" algn="ctr">
                    <a:solidFill>
                      <a:srgbClr val="FFFFFF"/>
                    </a:solidFill>
                    <a:prstDash val="solid"/>
                    <a:headEnd type="none" w="med" len="med"/>
                    <a:tailEnd type="none" w="med" len="med"/>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cxnSp>
                <p:nvCxnSpPr>
                  <p:cNvPr id="75" name="Straight Connector 74">
                    <a:extLst>
                      <a:ext uri="{FF2B5EF4-FFF2-40B4-BE49-F238E27FC236}">
                        <a16:creationId xmlns:a16="http://schemas.microsoft.com/office/drawing/2014/main" id="{8EF1150B-6154-48BA-9BF2-93C1D7B1A38E}"/>
                      </a:ext>
                    </a:extLst>
                  </p:cNvPr>
                  <p:cNvCxnSpPr>
                    <a:cxnSpLocks/>
                  </p:cNvCxnSpPr>
                  <p:nvPr/>
                </p:nvCxnSpPr>
                <p:spPr>
                  <a:xfrm flipV="1">
                    <a:off x="4019187" y="4532301"/>
                    <a:ext cx="563116" cy="421997"/>
                  </a:xfrm>
                  <a:prstGeom prst="line">
                    <a:avLst/>
                  </a:prstGeom>
                  <a:grpFill/>
                  <a:ln w="12700" cap="rnd" cmpd="sng" algn="ctr">
                    <a:solidFill>
                      <a:srgbClr val="FFFFFF"/>
                    </a:solidFill>
                    <a:prstDash val="solid"/>
                    <a:headEnd type="none" w="med" len="med"/>
                    <a:tailEnd type="none" w="med" len="med"/>
                  </a:ln>
                  <a:effectLst/>
                </p:spPr>
              </p:cxnSp>
              <p:cxnSp>
                <p:nvCxnSpPr>
                  <p:cNvPr id="76" name="Straight Connector 75">
                    <a:extLst>
                      <a:ext uri="{FF2B5EF4-FFF2-40B4-BE49-F238E27FC236}">
                        <a16:creationId xmlns:a16="http://schemas.microsoft.com/office/drawing/2014/main" id="{23C71654-0FD1-45AF-BD52-3C5CDCA4543C}"/>
                      </a:ext>
                    </a:extLst>
                  </p:cNvPr>
                  <p:cNvCxnSpPr>
                    <a:cxnSpLocks/>
                  </p:cNvCxnSpPr>
                  <p:nvPr/>
                </p:nvCxnSpPr>
                <p:spPr>
                  <a:xfrm flipH="1" flipV="1">
                    <a:off x="3454309" y="4532300"/>
                    <a:ext cx="563116" cy="421997"/>
                  </a:xfrm>
                  <a:prstGeom prst="line">
                    <a:avLst/>
                  </a:prstGeom>
                  <a:grpFill/>
                  <a:ln w="12700" cap="rnd" cmpd="sng" algn="ctr">
                    <a:solidFill>
                      <a:srgbClr val="FFFFFF"/>
                    </a:solidFill>
                    <a:prstDash val="solid"/>
                    <a:headEnd type="none" w="med" len="med"/>
                    <a:tailEnd type="none" w="med" len="med"/>
                  </a:ln>
                  <a:effectLst/>
                </p:spPr>
              </p:cxnSp>
            </p:grpSp>
            <p:cxnSp>
              <p:nvCxnSpPr>
                <p:cNvPr id="73" name="Straight Connector 72">
                  <a:extLst>
                    <a:ext uri="{FF2B5EF4-FFF2-40B4-BE49-F238E27FC236}">
                      <a16:creationId xmlns:a16="http://schemas.microsoft.com/office/drawing/2014/main" id="{264A8564-2E07-42B7-8041-6F0855007E22}"/>
                    </a:ext>
                  </a:extLst>
                </p:cNvPr>
                <p:cNvCxnSpPr>
                  <a:cxnSpLocks/>
                  <a:endCxn id="74" idx="3"/>
                </p:cNvCxnSpPr>
                <p:nvPr/>
              </p:nvCxnSpPr>
              <p:spPr>
                <a:xfrm flipH="1">
                  <a:off x="4020344" y="4956376"/>
                  <a:ext cx="682" cy="560267"/>
                </a:xfrm>
                <a:prstGeom prst="line">
                  <a:avLst/>
                </a:prstGeom>
                <a:grpFill/>
                <a:ln w="12700" cap="rnd" cmpd="sng" algn="ctr">
                  <a:solidFill>
                    <a:srgbClr val="FFFFFF"/>
                  </a:solidFill>
                  <a:prstDash val="solid"/>
                  <a:headEnd type="none" w="med" len="med"/>
                  <a:tailEnd type="none" w="med" len="med"/>
                </a:ln>
                <a:effectLst/>
              </p:spPr>
            </p:cxnSp>
          </p:grpSp>
        </p:grpSp>
      </p:grpSp>
      <p:grpSp>
        <p:nvGrpSpPr>
          <p:cNvPr id="92" name="Group 91">
            <a:extLst>
              <a:ext uri="{FF2B5EF4-FFF2-40B4-BE49-F238E27FC236}">
                <a16:creationId xmlns:a16="http://schemas.microsoft.com/office/drawing/2014/main" id="{0FDFDE8C-4504-4DD0-879D-B741D52C7378}"/>
              </a:ext>
            </a:extLst>
          </p:cNvPr>
          <p:cNvGrpSpPr/>
          <p:nvPr/>
        </p:nvGrpSpPr>
        <p:grpSpPr>
          <a:xfrm>
            <a:off x="9561442" y="1633948"/>
            <a:ext cx="769256" cy="769256"/>
            <a:chOff x="9683679" y="1960889"/>
            <a:chExt cx="769256" cy="769256"/>
          </a:xfrm>
        </p:grpSpPr>
        <p:sp>
          <p:nvSpPr>
            <p:cNvPr id="93" name="Oval 92">
              <a:extLst>
                <a:ext uri="{FF2B5EF4-FFF2-40B4-BE49-F238E27FC236}">
                  <a16:creationId xmlns:a16="http://schemas.microsoft.com/office/drawing/2014/main" id="{C330BCC2-1A1D-42DA-B0D3-A48BFF2D0DF0}"/>
                </a:ext>
              </a:extLst>
            </p:cNvPr>
            <p:cNvSpPr/>
            <p:nvPr/>
          </p:nvSpPr>
          <p:spPr bwMode="auto">
            <a:xfrm>
              <a:off x="9683679" y="1960889"/>
              <a:ext cx="769256" cy="76925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4" name="Group 93">
              <a:extLst>
                <a:ext uri="{FF2B5EF4-FFF2-40B4-BE49-F238E27FC236}">
                  <a16:creationId xmlns:a16="http://schemas.microsoft.com/office/drawing/2014/main" id="{36015A99-320D-463F-A1EA-393CBFAAD9CD}"/>
                </a:ext>
              </a:extLst>
            </p:cNvPr>
            <p:cNvGrpSpPr/>
            <p:nvPr/>
          </p:nvGrpSpPr>
          <p:grpSpPr>
            <a:xfrm>
              <a:off x="9927554" y="2149758"/>
              <a:ext cx="281506" cy="391519"/>
              <a:chOff x="9904275" y="-1131915"/>
              <a:chExt cx="528476" cy="735005"/>
            </a:xfrm>
          </p:grpSpPr>
          <p:sp>
            <p:nvSpPr>
              <p:cNvPr id="95" name="key_3">
                <a:extLst>
                  <a:ext uri="{FF2B5EF4-FFF2-40B4-BE49-F238E27FC236}">
                    <a16:creationId xmlns:a16="http://schemas.microsoft.com/office/drawing/2014/main" id="{A3C091FE-1BD6-45CD-A99E-36545DE3FDCF}"/>
                  </a:ext>
                </a:extLst>
              </p:cNvPr>
              <p:cNvSpPr>
                <a:spLocks noChangeAspect="1" noEditPoints="1"/>
              </p:cNvSpPr>
              <p:nvPr/>
            </p:nvSpPr>
            <p:spPr bwMode="auto">
              <a:xfrm rot="16200000">
                <a:off x="10121921" y="-780233"/>
                <a:ext cx="126375" cy="316575"/>
              </a:xfrm>
              <a:custGeom>
                <a:avLst/>
                <a:gdLst>
                  <a:gd name="T0" fmla="*/ 0 w 134"/>
                  <a:gd name="T1" fmla="*/ 33 h 343"/>
                  <a:gd name="T2" fmla="*/ 33 w 134"/>
                  <a:gd name="T3" fmla="*/ 0 h 343"/>
                  <a:gd name="T4" fmla="*/ 101 w 134"/>
                  <a:gd name="T5" fmla="*/ 0 h 343"/>
                  <a:gd name="T6" fmla="*/ 134 w 134"/>
                  <a:gd name="T7" fmla="*/ 33 h 343"/>
                  <a:gd name="T8" fmla="*/ 134 w 134"/>
                  <a:gd name="T9" fmla="*/ 113 h 343"/>
                  <a:gd name="T10" fmla="*/ 101 w 134"/>
                  <a:gd name="T11" fmla="*/ 146 h 343"/>
                  <a:gd name="T12" fmla="*/ 33 w 134"/>
                  <a:gd name="T13" fmla="*/ 146 h 343"/>
                  <a:gd name="T14" fmla="*/ 0 w 134"/>
                  <a:gd name="T15" fmla="*/ 113 h 343"/>
                  <a:gd name="T16" fmla="*/ 0 w 134"/>
                  <a:gd name="T17" fmla="*/ 33 h 343"/>
                  <a:gd name="T18" fmla="*/ 67 w 134"/>
                  <a:gd name="T19" fmla="*/ 69 h 343"/>
                  <a:gd name="T20" fmla="*/ 79 w 134"/>
                  <a:gd name="T21" fmla="*/ 57 h 343"/>
                  <a:gd name="T22" fmla="*/ 67 w 134"/>
                  <a:gd name="T23" fmla="*/ 44 h 343"/>
                  <a:gd name="T24" fmla="*/ 55 w 134"/>
                  <a:gd name="T25" fmla="*/ 57 h 343"/>
                  <a:gd name="T26" fmla="*/ 67 w 134"/>
                  <a:gd name="T27" fmla="*/ 69 h 343"/>
                  <a:gd name="T28" fmla="*/ 42 w 134"/>
                  <a:gd name="T29" fmla="*/ 146 h 343"/>
                  <a:gd name="T30" fmla="*/ 42 w 134"/>
                  <a:gd name="T31" fmla="*/ 235 h 343"/>
                  <a:gd name="T32" fmla="*/ 60 w 134"/>
                  <a:gd name="T33" fmla="*/ 253 h 343"/>
                  <a:gd name="T34" fmla="*/ 42 w 134"/>
                  <a:gd name="T35" fmla="*/ 268 h 343"/>
                  <a:gd name="T36" fmla="*/ 42 w 134"/>
                  <a:gd name="T37" fmla="*/ 290 h 343"/>
                  <a:gd name="T38" fmla="*/ 60 w 134"/>
                  <a:gd name="T39" fmla="*/ 308 h 343"/>
                  <a:gd name="T40" fmla="*/ 42 w 134"/>
                  <a:gd name="T41" fmla="*/ 324 h 343"/>
                  <a:gd name="T42" fmla="*/ 42 w 134"/>
                  <a:gd name="T43" fmla="*/ 343 h 343"/>
                  <a:gd name="T44" fmla="*/ 83 w 134"/>
                  <a:gd name="T45" fmla="*/ 343 h 343"/>
                  <a:gd name="T46" fmla="*/ 92 w 134"/>
                  <a:gd name="T47" fmla="*/ 332 h 343"/>
                  <a:gd name="T48" fmla="*/ 92 w 134"/>
                  <a:gd name="T49" fmla="*/ 14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343">
                    <a:moveTo>
                      <a:pt x="0" y="33"/>
                    </a:moveTo>
                    <a:cubicBezTo>
                      <a:pt x="0" y="15"/>
                      <a:pt x="15" y="0"/>
                      <a:pt x="33" y="0"/>
                    </a:cubicBezTo>
                    <a:cubicBezTo>
                      <a:pt x="101" y="0"/>
                      <a:pt x="101" y="0"/>
                      <a:pt x="101" y="0"/>
                    </a:cubicBezTo>
                    <a:cubicBezTo>
                      <a:pt x="119" y="0"/>
                      <a:pt x="134" y="15"/>
                      <a:pt x="134" y="33"/>
                    </a:cubicBezTo>
                    <a:cubicBezTo>
                      <a:pt x="134" y="113"/>
                      <a:pt x="134" y="113"/>
                      <a:pt x="134" y="113"/>
                    </a:cubicBezTo>
                    <a:cubicBezTo>
                      <a:pt x="134" y="131"/>
                      <a:pt x="119" y="146"/>
                      <a:pt x="101" y="146"/>
                    </a:cubicBezTo>
                    <a:cubicBezTo>
                      <a:pt x="33" y="146"/>
                      <a:pt x="33" y="146"/>
                      <a:pt x="33" y="146"/>
                    </a:cubicBezTo>
                    <a:cubicBezTo>
                      <a:pt x="15" y="146"/>
                      <a:pt x="0" y="131"/>
                      <a:pt x="0" y="113"/>
                    </a:cubicBezTo>
                    <a:lnTo>
                      <a:pt x="0" y="33"/>
                    </a:lnTo>
                    <a:close/>
                    <a:moveTo>
                      <a:pt x="67" y="69"/>
                    </a:moveTo>
                    <a:cubicBezTo>
                      <a:pt x="74" y="69"/>
                      <a:pt x="79" y="63"/>
                      <a:pt x="79" y="57"/>
                    </a:cubicBezTo>
                    <a:cubicBezTo>
                      <a:pt x="79" y="50"/>
                      <a:pt x="74" y="44"/>
                      <a:pt x="67" y="44"/>
                    </a:cubicBezTo>
                    <a:cubicBezTo>
                      <a:pt x="60" y="44"/>
                      <a:pt x="55" y="50"/>
                      <a:pt x="55" y="57"/>
                    </a:cubicBezTo>
                    <a:cubicBezTo>
                      <a:pt x="55" y="63"/>
                      <a:pt x="60" y="69"/>
                      <a:pt x="67" y="69"/>
                    </a:cubicBezTo>
                    <a:close/>
                    <a:moveTo>
                      <a:pt x="42" y="146"/>
                    </a:moveTo>
                    <a:cubicBezTo>
                      <a:pt x="42" y="235"/>
                      <a:pt x="42" y="235"/>
                      <a:pt x="42" y="235"/>
                    </a:cubicBezTo>
                    <a:cubicBezTo>
                      <a:pt x="60" y="253"/>
                      <a:pt x="60" y="253"/>
                      <a:pt x="60" y="253"/>
                    </a:cubicBezTo>
                    <a:cubicBezTo>
                      <a:pt x="42" y="268"/>
                      <a:pt x="42" y="268"/>
                      <a:pt x="42" y="268"/>
                    </a:cubicBezTo>
                    <a:cubicBezTo>
                      <a:pt x="42" y="290"/>
                      <a:pt x="42" y="290"/>
                      <a:pt x="42" y="290"/>
                    </a:cubicBezTo>
                    <a:cubicBezTo>
                      <a:pt x="60" y="308"/>
                      <a:pt x="60" y="308"/>
                      <a:pt x="60" y="308"/>
                    </a:cubicBezTo>
                    <a:cubicBezTo>
                      <a:pt x="42" y="324"/>
                      <a:pt x="42" y="324"/>
                      <a:pt x="42" y="324"/>
                    </a:cubicBezTo>
                    <a:cubicBezTo>
                      <a:pt x="42" y="343"/>
                      <a:pt x="42" y="343"/>
                      <a:pt x="42" y="343"/>
                    </a:cubicBezTo>
                    <a:cubicBezTo>
                      <a:pt x="83" y="343"/>
                      <a:pt x="83" y="343"/>
                      <a:pt x="83" y="343"/>
                    </a:cubicBezTo>
                    <a:cubicBezTo>
                      <a:pt x="88" y="343"/>
                      <a:pt x="92" y="338"/>
                      <a:pt x="92" y="332"/>
                    </a:cubicBezTo>
                    <a:cubicBezTo>
                      <a:pt x="92" y="146"/>
                      <a:pt x="92" y="146"/>
                      <a:pt x="92" y="146"/>
                    </a:cubicBezTo>
                  </a:path>
                </a:pathLst>
              </a:custGeom>
              <a:noFill/>
              <a:ln w="12700" cap="rnd" cmpd="sng" algn="ctr">
                <a:solidFill>
                  <a:srgbClr val="FFFFFF"/>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sp>
            <p:nvSpPr>
              <p:cNvPr id="96" name="lock">
                <a:extLst>
                  <a:ext uri="{FF2B5EF4-FFF2-40B4-BE49-F238E27FC236}">
                    <a16:creationId xmlns:a16="http://schemas.microsoft.com/office/drawing/2014/main" id="{2959FE26-91E3-4266-AFE0-542999880657}"/>
                  </a:ext>
                </a:extLst>
              </p:cNvPr>
              <p:cNvSpPr>
                <a:spLocks noChangeAspect="1" noEditPoints="1"/>
              </p:cNvSpPr>
              <p:nvPr/>
            </p:nvSpPr>
            <p:spPr bwMode="auto">
              <a:xfrm>
                <a:off x="9904275" y="-1131915"/>
                <a:ext cx="528476" cy="73500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rnd" cmpd="sng" algn="ctr">
                <a:solidFill>
                  <a:srgbClr val="FFFFFF"/>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510260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350"/>
                                        <p:tgtEl>
                                          <p:spTgt spid="50"/>
                                        </p:tgtEl>
                                      </p:cBhvr>
                                    </p:animEffect>
                                  </p:childTnLst>
                                </p:cTn>
                              </p:par>
                              <p:par>
                                <p:cTn id="8" presetID="64" presetClass="path" presetSubtype="0" decel="100000" fill="hold" grpId="1" nodeType="withEffect">
                                  <p:stCondLst>
                                    <p:cond delay="200"/>
                                  </p:stCondLst>
                                  <p:childTnLst>
                                    <p:animMotion origin="layout" path="M -1.87644E-6 4.35315E-6 L -1.87644E-6 -0.07921 " pathEditMode="relative" rAng="0" ptsTypes="AA">
                                      <p:cBhvr>
                                        <p:cTn id="9" dur="500" spd="-100000" fill="hold"/>
                                        <p:tgtEl>
                                          <p:spTgt spid="50"/>
                                        </p:tgtEl>
                                        <p:attrNameLst>
                                          <p:attrName>ppt_x</p:attrName>
                                          <p:attrName>ppt_y</p:attrName>
                                        </p:attrNameLst>
                                      </p:cBhvr>
                                      <p:rCtr x="0" y="-3972"/>
                                    </p:animMotion>
                                  </p:childTnLst>
                                </p:cTn>
                              </p:par>
                              <p:par>
                                <p:cTn id="10" presetID="10" presetClass="entr" presetSubtype="0" fill="hold" nodeType="withEffect">
                                  <p:stCondLst>
                                    <p:cond delay="20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350"/>
                                        <p:tgtEl>
                                          <p:spTgt spid="51"/>
                                        </p:tgtEl>
                                      </p:cBhvr>
                                    </p:animEffect>
                                  </p:childTnLst>
                                </p:cTn>
                              </p:par>
                              <p:par>
                                <p:cTn id="16" presetID="64" presetClass="path" presetSubtype="0" decel="100000" fill="hold" grpId="1" nodeType="withEffect">
                                  <p:stCondLst>
                                    <p:cond delay="300"/>
                                  </p:stCondLst>
                                  <p:childTnLst>
                                    <p:animMotion origin="layout" path="M 0 4.35315E-6 L 0 -0.07921 " pathEditMode="relative" rAng="0" ptsTypes="AA">
                                      <p:cBhvr>
                                        <p:cTn id="17" dur="500" spd="-100000" fill="hold"/>
                                        <p:tgtEl>
                                          <p:spTgt spid="51"/>
                                        </p:tgtEl>
                                        <p:attrNameLst>
                                          <p:attrName>ppt_x</p:attrName>
                                          <p:attrName>ppt_y</p:attrName>
                                        </p:attrNameLst>
                                      </p:cBhvr>
                                      <p:rCtr x="0" y="-3972"/>
                                    </p:animMotion>
                                  </p:childTnLst>
                                </p:cTn>
                              </p:par>
                              <p:par>
                                <p:cTn id="18" presetID="10" presetClass="entr" presetSubtype="0" fill="hold" nodeType="withEffect">
                                  <p:stCondLst>
                                    <p:cond delay="30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350"/>
                                        <p:tgtEl>
                                          <p:spTgt spid="53"/>
                                        </p:tgtEl>
                                      </p:cBhvr>
                                    </p:animEffect>
                                  </p:childTnLst>
                                </p:cTn>
                              </p:par>
                              <p:par>
                                <p:cTn id="24" presetID="64" presetClass="path" presetSubtype="0" decel="100000" fill="hold" grpId="1" nodeType="withEffect">
                                  <p:stCondLst>
                                    <p:cond delay="400"/>
                                  </p:stCondLst>
                                  <p:childTnLst>
                                    <p:animMotion origin="layout" path="M 1.87644E-6 4.35315E-6 L 1.87644E-6 -0.07921 " pathEditMode="relative" rAng="0" ptsTypes="AA">
                                      <p:cBhvr>
                                        <p:cTn id="25" dur="500" spd="-100000" fill="hold"/>
                                        <p:tgtEl>
                                          <p:spTgt spid="53"/>
                                        </p:tgtEl>
                                        <p:attrNameLst>
                                          <p:attrName>ppt_x</p:attrName>
                                          <p:attrName>ppt_y</p:attrName>
                                        </p:attrNameLst>
                                      </p:cBhvr>
                                      <p:rCtr x="0" y="-3972"/>
                                    </p:animMotion>
                                  </p:childTnLst>
                                </p:cTn>
                              </p:par>
                              <p:par>
                                <p:cTn id="26" presetID="10" presetClass="entr" presetSubtype="0" fill="hold" nodeType="withEffect">
                                  <p:stCondLst>
                                    <p:cond delay="2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350"/>
                                        <p:tgtEl>
                                          <p:spTgt spid="55"/>
                                        </p:tgtEl>
                                      </p:cBhvr>
                                    </p:animEffect>
                                  </p:childTnLst>
                                </p:cTn>
                              </p:par>
                              <p:par>
                                <p:cTn id="29" presetID="64" presetClass="path" presetSubtype="0" decel="100000" fill="hold" nodeType="withEffect">
                                  <p:stCondLst>
                                    <p:cond delay="200"/>
                                  </p:stCondLst>
                                  <p:childTnLst>
                                    <p:animMotion origin="layout" path="M -1.87644E-6 4.35315E-6 L -1.87644E-6 -0.07921 " pathEditMode="relative" rAng="0" ptsTypes="AA">
                                      <p:cBhvr>
                                        <p:cTn id="30" dur="500" spd="-100000" fill="hold"/>
                                        <p:tgtEl>
                                          <p:spTgt spid="55"/>
                                        </p:tgtEl>
                                        <p:attrNameLst>
                                          <p:attrName>ppt_x</p:attrName>
                                          <p:attrName>ppt_y</p:attrName>
                                        </p:attrNameLst>
                                      </p:cBhvr>
                                      <p:rCtr x="0" y="-3972"/>
                                    </p:animMotion>
                                  </p:childTnLst>
                                </p:cTn>
                              </p:par>
                              <p:par>
                                <p:cTn id="31" presetID="10" presetClass="entr" presetSubtype="0" fill="hold" nodeType="withEffect">
                                  <p:stCondLst>
                                    <p:cond delay="30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350"/>
                                        <p:tgtEl>
                                          <p:spTgt spid="64"/>
                                        </p:tgtEl>
                                      </p:cBhvr>
                                    </p:animEffect>
                                  </p:childTnLst>
                                </p:cTn>
                              </p:par>
                              <p:par>
                                <p:cTn id="34" presetID="64" presetClass="path" presetSubtype="0" decel="100000" fill="hold" nodeType="withEffect">
                                  <p:stCondLst>
                                    <p:cond delay="300"/>
                                  </p:stCondLst>
                                  <p:childTnLst>
                                    <p:animMotion origin="layout" path="M 0 4.35315E-6 L 0 -0.07921 " pathEditMode="relative" rAng="0" ptsTypes="AA">
                                      <p:cBhvr>
                                        <p:cTn id="35" dur="500" spd="-100000" fill="hold"/>
                                        <p:tgtEl>
                                          <p:spTgt spid="64"/>
                                        </p:tgtEl>
                                        <p:attrNameLst>
                                          <p:attrName>ppt_x</p:attrName>
                                          <p:attrName>ppt_y</p:attrName>
                                        </p:attrNameLst>
                                      </p:cBhvr>
                                      <p:rCtr x="0" y="-3972"/>
                                    </p:animMotion>
                                  </p:childTnLst>
                                </p:cTn>
                              </p:par>
                              <p:par>
                                <p:cTn id="36" presetID="10" presetClass="entr" presetSubtype="0" fill="hold" nodeType="withEffect">
                                  <p:stCondLst>
                                    <p:cond delay="40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350"/>
                                        <p:tgtEl>
                                          <p:spTgt spid="92"/>
                                        </p:tgtEl>
                                      </p:cBhvr>
                                    </p:animEffect>
                                  </p:childTnLst>
                                </p:cTn>
                              </p:par>
                              <p:par>
                                <p:cTn id="39" presetID="64" presetClass="path" presetSubtype="0" decel="100000" fill="hold" nodeType="withEffect">
                                  <p:stCondLst>
                                    <p:cond delay="400"/>
                                  </p:stCondLst>
                                  <p:childTnLst>
                                    <p:animMotion origin="layout" path="M 1.87644E-6 4.35315E-6 L 1.87644E-6 -0.07921 " pathEditMode="relative" rAng="0" ptsTypes="AA">
                                      <p:cBhvr>
                                        <p:cTn id="40" dur="500" spd="-100000" fill="hold"/>
                                        <p:tgtEl>
                                          <p:spTgt spid="92"/>
                                        </p:tgtEl>
                                        <p:attrNameLst>
                                          <p:attrName>ppt_x</p:attrName>
                                          <p:attrName>ppt_y</p:attrName>
                                        </p:attrNameLst>
                                      </p:cBhvr>
                                      <p:rCtr x="0" y="-3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P spid="51" grpId="0"/>
      <p:bldP spid="51" grpId="1"/>
      <p:bldP spid="53" grpId="0"/>
      <p:bldP spid="53"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419D0-071D-47AB-B4B3-AD382E5EE5F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3568" t="12249" r="2575" b="-93"/>
          <a:stretch/>
        </p:blipFill>
        <p:spPr>
          <a:xfrm>
            <a:off x="-122237" y="-68262"/>
            <a:ext cx="6218237" cy="6994525"/>
          </a:xfrm>
          <a:prstGeom prst="rect">
            <a:avLst/>
          </a:prstGeom>
        </p:spPr>
      </p:pic>
      <p:sp>
        <p:nvSpPr>
          <p:cNvPr id="3" name="Rectangle 2">
            <a:extLst>
              <a:ext uri="{FF2B5EF4-FFF2-40B4-BE49-F238E27FC236}">
                <a16:creationId xmlns:a16="http://schemas.microsoft.com/office/drawing/2014/main" id="{EDF0681D-FEB4-4DB4-AEED-4340FBA169AC}"/>
              </a:ext>
            </a:extLst>
          </p:cNvPr>
          <p:cNvSpPr/>
          <p:nvPr/>
        </p:nvSpPr>
        <p:spPr bwMode="auto">
          <a:xfrm>
            <a:off x="-122237" y="689100"/>
            <a:ext cx="6218237" cy="699452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30562A4C-0C12-43FC-BF6B-10C52014B5F0}"/>
              </a:ext>
            </a:extLst>
          </p:cNvPr>
          <p:cNvSpPr/>
          <p:nvPr/>
        </p:nvSpPr>
        <p:spPr>
          <a:xfrm>
            <a:off x="312738" y="2927863"/>
            <a:ext cx="5783263" cy="992404"/>
          </a:xfrm>
          <a:prstGeom prst="rect">
            <a:avLst/>
          </a:prstGeom>
        </p:spPr>
        <p:txBody>
          <a:bodyPr wrap="square" lIns="0" tIns="0" rIns="274320" bIns="0" anchor="ctr">
            <a:no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light (Headings)"/>
                <a:ea typeface="+mn-ea"/>
                <a:cs typeface="+mn-cs"/>
              </a:rPr>
              <a:t>Azure</a:t>
            </a:r>
            <a:r>
              <a:rPr kumimoji="0" lang="en-US" sz="2400" b="0" i="0" u="none" strike="noStrike" kern="1200" cap="none" spc="0" normalizeH="0" baseline="0" noProof="0">
                <a:ln>
                  <a:noFill/>
                </a:ln>
                <a:solidFill>
                  <a:srgbClr val="FFFFFF"/>
                </a:solidFill>
                <a:effectLst/>
                <a:uLnTx/>
                <a:uFillTx/>
                <a:latin typeface="Segoe UI Semibold"/>
                <a:ea typeface="+mn-ea"/>
                <a:cs typeface="+mn-cs"/>
              </a:rPr>
              <a:t> </a:t>
            </a:r>
            <a:r>
              <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IoT Central</a:t>
            </a:r>
          </a:p>
        </p:txBody>
      </p:sp>
      <p:grpSp>
        <p:nvGrpSpPr>
          <p:cNvPr id="111" name="Group 110">
            <a:extLst>
              <a:ext uri="{FF2B5EF4-FFF2-40B4-BE49-F238E27FC236}">
                <a16:creationId xmlns:a16="http://schemas.microsoft.com/office/drawing/2014/main" id="{1C65F342-F477-47A4-A1E0-A3AA011C7C0E}"/>
              </a:ext>
            </a:extLst>
          </p:cNvPr>
          <p:cNvGrpSpPr/>
          <p:nvPr/>
        </p:nvGrpSpPr>
        <p:grpSpPr>
          <a:xfrm>
            <a:off x="6919601" y="4909835"/>
            <a:ext cx="4754880" cy="784167"/>
            <a:chOff x="7041838" y="4978096"/>
            <a:chExt cx="4754880" cy="784167"/>
          </a:xfrm>
        </p:grpSpPr>
        <p:cxnSp>
          <p:nvCxnSpPr>
            <p:cNvPr id="81" name="Straight Connector 80">
              <a:extLst>
                <a:ext uri="{FF2B5EF4-FFF2-40B4-BE49-F238E27FC236}">
                  <a16:creationId xmlns:a16="http://schemas.microsoft.com/office/drawing/2014/main" id="{D285A0D8-C81F-46A9-AE55-4F7CBEBE908B}"/>
                </a:ext>
              </a:extLst>
            </p:cNvPr>
            <p:cNvCxnSpPr>
              <a:cxnSpLocks/>
            </p:cNvCxnSpPr>
            <p:nvPr/>
          </p:nvCxnSpPr>
          <p:spPr>
            <a:xfrm>
              <a:off x="7041838" y="5762262"/>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99" name="Group 98">
              <a:extLst>
                <a:ext uri="{FF2B5EF4-FFF2-40B4-BE49-F238E27FC236}">
                  <a16:creationId xmlns:a16="http://schemas.microsoft.com/office/drawing/2014/main" id="{ECCDA6CE-0683-4768-9AEE-0FA8546139F1}"/>
                </a:ext>
              </a:extLst>
            </p:cNvPr>
            <p:cNvGrpSpPr/>
            <p:nvPr/>
          </p:nvGrpSpPr>
          <p:grpSpPr>
            <a:xfrm>
              <a:off x="7043853" y="4978096"/>
              <a:ext cx="3967705" cy="669921"/>
              <a:chOff x="7043853" y="5095766"/>
              <a:chExt cx="3967705" cy="669921"/>
            </a:xfrm>
          </p:grpSpPr>
          <p:sp>
            <p:nvSpPr>
              <p:cNvPr id="53" name="Rectangle 52">
                <a:extLst>
                  <a:ext uri="{FF2B5EF4-FFF2-40B4-BE49-F238E27FC236}">
                    <a16:creationId xmlns:a16="http://schemas.microsoft.com/office/drawing/2014/main" id="{DCD72B43-BD48-433F-9C15-1C6B963CE69F}"/>
                  </a:ext>
                </a:extLst>
              </p:cNvPr>
              <p:cNvSpPr/>
              <p:nvPr/>
            </p:nvSpPr>
            <p:spPr>
              <a:xfrm>
                <a:off x="7847294" y="5333777"/>
                <a:ext cx="3164264" cy="193899"/>
              </a:xfrm>
              <a:prstGeom prst="rect">
                <a:avLst/>
              </a:prstGeom>
            </p:spPr>
            <p:txBody>
              <a:bodyPr wrap="non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Analytics, dashboards and visualization</a:t>
                </a:r>
              </a:p>
            </p:txBody>
          </p:sp>
          <p:grpSp>
            <p:nvGrpSpPr>
              <p:cNvPr id="89" name="Group 88">
                <a:extLst>
                  <a:ext uri="{FF2B5EF4-FFF2-40B4-BE49-F238E27FC236}">
                    <a16:creationId xmlns:a16="http://schemas.microsoft.com/office/drawing/2014/main" id="{8F1EE954-7EA3-4749-B683-7B53A68D502F}"/>
                  </a:ext>
                </a:extLst>
              </p:cNvPr>
              <p:cNvGrpSpPr/>
              <p:nvPr/>
            </p:nvGrpSpPr>
            <p:grpSpPr>
              <a:xfrm>
                <a:off x="7043853" y="5095766"/>
                <a:ext cx="669921" cy="669921"/>
                <a:chOff x="7043853" y="5095766"/>
                <a:chExt cx="669921" cy="669921"/>
              </a:xfrm>
            </p:grpSpPr>
            <p:sp>
              <p:nvSpPr>
                <p:cNvPr id="55" name="Oval 54">
                  <a:extLst>
                    <a:ext uri="{FF2B5EF4-FFF2-40B4-BE49-F238E27FC236}">
                      <a16:creationId xmlns:a16="http://schemas.microsoft.com/office/drawing/2014/main" id="{656C9BF3-6748-4D1C-84C2-D53626DBD140}"/>
                    </a:ext>
                  </a:extLst>
                </p:cNvPr>
                <p:cNvSpPr/>
                <p:nvPr/>
              </p:nvSpPr>
              <p:spPr bwMode="auto">
                <a:xfrm>
                  <a:off x="7043853" y="5095766"/>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2" name="BarChartHorizontal_E9EB" title="Icon of a horizontal bar graph">
                  <a:extLst>
                    <a:ext uri="{FF2B5EF4-FFF2-40B4-BE49-F238E27FC236}">
                      <a16:creationId xmlns:a16="http://schemas.microsoft.com/office/drawing/2014/main" id="{3C13B259-B00A-4200-B74B-3EA1C9B144C2}"/>
                    </a:ext>
                  </a:extLst>
                </p:cNvPr>
                <p:cNvSpPr>
                  <a:spLocks noChangeAspect="1" noEditPoints="1"/>
                </p:cNvSpPr>
                <p:nvPr/>
              </p:nvSpPr>
              <p:spPr bwMode="auto">
                <a:xfrm>
                  <a:off x="7241653" y="5293566"/>
                  <a:ext cx="274320" cy="27432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10" name="Group 109">
            <a:extLst>
              <a:ext uri="{FF2B5EF4-FFF2-40B4-BE49-F238E27FC236}">
                <a16:creationId xmlns:a16="http://schemas.microsoft.com/office/drawing/2014/main" id="{6DEB98AC-9BA4-46D4-8C0D-F55EBC6E971A}"/>
              </a:ext>
            </a:extLst>
          </p:cNvPr>
          <p:cNvGrpSpPr/>
          <p:nvPr/>
        </p:nvGrpSpPr>
        <p:grpSpPr>
          <a:xfrm>
            <a:off x="6885729" y="4011423"/>
            <a:ext cx="4990359" cy="784167"/>
            <a:chOff x="7007965" y="4079684"/>
            <a:chExt cx="4990359" cy="784167"/>
          </a:xfrm>
        </p:grpSpPr>
        <p:cxnSp>
          <p:nvCxnSpPr>
            <p:cNvPr id="48" name="Straight Connector 47">
              <a:extLst>
                <a:ext uri="{FF2B5EF4-FFF2-40B4-BE49-F238E27FC236}">
                  <a16:creationId xmlns:a16="http://schemas.microsoft.com/office/drawing/2014/main" id="{15BD7CCE-F927-4149-9ED8-073308173ED6}"/>
                </a:ext>
              </a:extLst>
            </p:cNvPr>
            <p:cNvCxnSpPr>
              <a:cxnSpLocks/>
            </p:cNvCxnSpPr>
            <p:nvPr/>
          </p:nvCxnSpPr>
          <p:spPr>
            <a:xfrm>
              <a:off x="7007965" y="4863850"/>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DE6968C6-F812-4316-89F1-4F8698E8E75B}"/>
                </a:ext>
              </a:extLst>
            </p:cNvPr>
            <p:cNvGrpSpPr/>
            <p:nvPr/>
          </p:nvGrpSpPr>
          <p:grpSpPr>
            <a:xfrm>
              <a:off x="7043853" y="4079684"/>
              <a:ext cx="4954471" cy="669921"/>
              <a:chOff x="7043853" y="4173820"/>
              <a:chExt cx="4954471" cy="669921"/>
            </a:xfrm>
          </p:grpSpPr>
          <p:sp>
            <p:nvSpPr>
              <p:cNvPr id="47" name="Rectangle 46">
                <a:extLst>
                  <a:ext uri="{FF2B5EF4-FFF2-40B4-BE49-F238E27FC236}">
                    <a16:creationId xmlns:a16="http://schemas.microsoft.com/office/drawing/2014/main" id="{DFC09BB9-2415-4360-B83E-18AA23AB28F6}"/>
                  </a:ext>
                </a:extLst>
              </p:cNvPr>
              <p:cNvSpPr/>
              <p:nvPr/>
            </p:nvSpPr>
            <p:spPr>
              <a:xfrm>
                <a:off x="7847294" y="4411831"/>
                <a:ext cx="4151030"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User roles and permissions</a:t>
                </a:r>
              </a:p>
            </p:txBody>
          </p:sp>
          <p:grpSp>
            <p:nvGrpSpPr>
              <p:cNvPr id="94" name="Group 93">
                <a:extLst>
                  <a:ext uri="{FF2B5EF4-FFF2-40B4-BE49-F238E27FC236}">
                    <a16:creationId xmlns:a16="http://schemas.microsoft.com/office/drawing/2014/main" id="{B937E63F-57FA-4726-B343-93D0CA2C2376}"/>
                  </a:ext>
                </a:extLst>
              </p:cNvPr>
              <p:cNvGrpSpPr/>
              <p:nvPr/>
            </p:nvGrpSpPr>
            <p:grpSpPr>
              <a:xfrm>
                <a:off x="7043853" y="4173820"/>
                <a:ext cx="669921" cy="669921"/>
                <a:chOff x="7043853" y="4173820"/>
                <a:chExt cx="669921" cy="669921"/>
              </a:xfrm>
            </p:grpSpPr>
            <p:sp>
              <p:nvSpPr>
                <p:cNvPr id="50" name="Oval 49">
                  <a:extLst>
                    <a:ext uri="{FF2B5EF4-FFF2-40B4-BE49-F238E27FC236}">
                      <a16:creationId xmlns:a16="http://schemas.microsoft.com/office/drawing/2014/main" id="{0DE6BC47-8377-4281-B13F-549B3DA61557}"/>
                    </a:ext>
                  </a:extLst>
                </p:cNvPr>
                <p:cNvSpPr/>
                <p:nvPr/>
              </p:nvSpPr>
              <p:spPr bwMode="auto">
                <a:xfrm>
                  <a:off x="7043853" y="417382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people_3" title="Icon of a person surrounded by brackets">
                  <a:extLst>
                    <a:ext uri="{FF2B5EF4-FFF2-40B4-BE49-F238E27FC236}">
                      <a16:creationId xmlns:a16="http://schemas.microsoft.com/office/drawing/2014/main" id="{F9301484-B66B-4BDC-AAAF-DB23BD52DEF2}"/>
                    </a:ext>
                  </a:extLst>
                </p:cNvPr>
                <p:cNvSpPr>
                  <a:spLocks noChangeAspect="1" noEditPoints="1"/>
                </p:cNvSpPr>
                <p:nvPr/>
              </p:nvSpPr>
              <p:spPr bwMode="auto">
                <a:xfrm>
                  <a:off x="7220063" y="4348760"/>
                  <a:ext cx="317501" cy="32004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27429E5C-DD8B-4960-BAFE-E64DF8F3B369}"/>
              </a:ext>
            </a:extLst>
          </p:cNvPr>
          <p:cNvGrpSpPr/>
          <p:nvPr/>
        </p:nvGrpSpPr>
        <p:grpSpPr>
          <a:xfrm>
            <a:off x="6885728" y="3113011"/>
            <a:ext cx="4754880" cy="784166"/>
            <a:chOff x="7007965" y="3181273"/>
            <a:chExt cx="4754880" cy="784166"/>
          </a:xfrm>
        </p:grpSpPr>
        <p:cxnSp>
          <p:nvCxnSpPr>
            <p:cNvPr id="42" name="Straight Connector 41">
              <a:extLst>
                <a:ext uri="{FF2B5EF4-FFF2-40B4-BE49-F238E27FC236}">
                  <a16:creationId xmlns:a16="http://schemas.microsoft.com/office/drawing/2014/main" id="{40246077-74A9-4B2F-A143-680275FDE829}"/>
                </a:ext>
              </a:extLst>
            </p:cNvPr>
            <p:cNvCxnSpPr>
              <a:cxnSpLocks/>
            </p:cNvCxnSpPr>
            <p:nvPr/>
          </p:nvCxnSpPr>
          <p:spPr>
            <a:xfrm>
              <a:off x="7007965" y="3965439"/>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24DF20E7-32DE-420F-8E1E-19427066B6CC}"/>
                </a:ext>
              </a:extLst>
            </p:cNvPr>
            <p:cNvGrpSpPr/>
            <p:nvPr/>
          </p:nvGrpSpPr>
          <p:grpSpPr>
            <a:xfrm>
              <a:off x="7043853" y="3181273"/>
              <a:ext cx="4311900" cy="669921"/>
              <a:chOff x="7043853" y="3251875"/>
              <a:chExt cx="4311900" cy="669921"/>
            </a:xfrm>
          </p:grpSpPr>
          <p:sp>
            <p:nvSpPr>
              <p:cNvPr id="41" name="Rectangle 40">
                <a:extLst>
                  <a:ext uri="{FF2B5EF4-FFF2-40B4-BE49-F238E27FC236}">
                    <a16:creationId xmlns:a16="http://schemas.microsoft.com/office/drawing/2014/main" id="{B2FCE184-77FE-435B-BCAC-385283A0999F}"/>
                  </a:ext>
                </a:extLst>
              </p:cNvPr>
              <p:cNvSpPr/>
              <p:nvPr/>
            </p:nvSpPr>
            <p:spPr>
              <a:xfrm>
                <a:off x="7847294" y="3489886"/>
                <a:ext cx="3508459"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Monitoring rules and triggered actions</a:t>
                </a:r>
              </a:p>
            </p:txBody>
          </p:sp>
          <p:grpSp>
            <p:nvGrpSpPr>
              <p:cNvPr id="93" name="Group 92">
                <a:extLst>
                  <a:ext uri="{FF2B5EF4-FFF2-40B4-BE49-F238E27FC236}">
                    <a16:creationId xmlns:a16="http://schemas.microsoft.com/office/drawing/2014/main" id="{8B425DCB-CAED-43BC-9FD8-9FD245D30054}"/>
                  </a:ext>
                </a:extLst>
              </p:cNvPr>
              <p:cNvGrpSpPr/>
              <p:nvPr/>
            </p:nvGrpSpPr>
            <p:grpSpPr>
              <a:xfrm>
                <a:off x="7043853" y="3251875"/>
                <a:ext cx="669921" cy="669921"/>
                <a:chOff x="7043853" y="3251875"/>
                <a:chExt cx="669921" cy="669921"/>
              </a:xfrm>
            </p:grpSpPr>
            <p:sp>
              <p:nvSpPr>
                <p:cNvPr id="44" name="Oval 43">
                  <a:extLst>
                    <a:ext uri="{FF2B5EF4-FFF2-40B4-BE49-F238E27FC236}">
                      <a16:creationId xmlns:a16="http://schemas.microsoft.com/office/drawing/2014/main" id="{04ED9587-012D-4562-A34E-06B5CB3C0353}"/>
                    </a:ext>
                  </a:extLst>
                </p:cNvPr>
                <p:cNvSpPr/>
                <p:nvPr/>
              </p:nvSpPr>
              <p:spPr bwMode="auto">
                <a:xfrm>
                  <a:off x="7043853" y="325187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4" name="browser_3" title="Icon of a browser window with an arrow pointing from the outside to the center">
                  <a:extLst>
                    <a:ext uri="{FF2B5EF4-FFF2-40B4-BE49-F238E27FC236}">
                      <a16:creationId xmlns:a16="http://schemas.microsoft.com/office/drawing/2014/main" id="{0115D903-CE42-4D83-95A5-F389342BDF4C}"/>
                    </a:ext>
                  </a:extLst>
                </p:cNvPr>
                <p:cNvSpPr>
                  <a:spLocks noChangeAspect="1" noEditPoints="1"/>
                </p:cNvSpPr>
                <p:nvPr/>
              </p:nvSpPr>
              <p:spPr bwMode="auto">
                <a:xfrm>
                  <a:off x="7234613" y="3449675"/>
                  <a:ext cx="288400" cy="27432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6" name="Group 105">
            <a:extLst>
              <a:ext uri="{FF2B5EF4-FFF2-40B4-BE49-F238E27FC236}">
                <a16:creationId xmlns:a16="http://schemas.microsoft.com/office/drawing/2014/main" id="{1271F9B1-63BF-4F2A-94E4-77CA8D138389}"/>
              </a:ext>
            </a:extLst>
          </p:cNvPr>
          <p:cNvGrpSpPr/>
          <p:nvPr/>
        </p:nvGrpSpPr>
        <p:grpSpPr>
          <a:xfrm>
            <a:off x="6885728" y="417778"/>
            <a:ext cx="4990360" cy="784166"/>
            <a:chOff x="7007965" y="486040"/>
            <a:chExt cx="4990360" cy="784166"/>
          </a:xfrm>
        </p:grpSpPr>
        <p:cxnSp>
          <p:nvCxnSpPr>
            <p:cNvPr id="59" name="Straight Connector 58">
              <a:extLst>
                <a:ext uri="{FF2B5EF4-FFF2-40B4-BE49-F238E27FC236}">
                  <a16:creationId xmlns:a16="http://schemas.microsoft.com/office/drawing/2014/main" id="{895FBB2D-9F10-4F00-94A9-EB39BA7565CD}"/>
                </a:ext>
              </a:extLst>
            </p:cNvPr>
            <p:cNvCxnSpPr>
              <a:cxnSpLocks/>
            </p:cNvCxnSpPr>
            <p:nvPr/>
          </p:nvCxnSpPr>
          <p:spPr>
            <a:xfrm>
              <a:off x="7007965" y="1270206"/>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AFC9B5FF-2F21-4D9B-97F1-F0B738E4ACAB}"/>
                </a:ext>
              </a:extLst>
            </p:cNvPr>
            <p:cNvGrpSpPr/>
            <p:nvPr/>
          </p:nvGrpSpPr>
          <p:grpSpPr>
            <a:xfrm>
              <a:off x="7043853" y="486040"/>
              <a:ext cx="4954472" cy="669921"/>
              <a:chOff x="7043853" y="486040"/>
              <a:chExt cx="4954472" cy="669921"/>
            </a:xfrm>
          </p:grpSpPr>
          <p:sp>
            <p:nvSpPr>
              <p:cNvPr id="58" name="Rectangle 57">
                <a:extLst>
                  <a:ext uri="{FF2B5EF4-FFF2-40B4-BE49-F238E27FC236}">
                    <a16:creationId xmlns:a16="http://schemas.microsoft.com/office/drawing/2014/main" id="{5FF75E4E-5CF4-4002-A38E-C5B40F8541BE}"/>
                  </a:ext>
                </a:extLst>
              </p:cNvPr>
              <p:cNvSpPr/>
              <p:nvPr/>
            </p:nvSpPr>
            <p:spPr>
              <a:xfrm>
                <a:off x="7847294" y="724051"/>
                <a:ext cx="4151031"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Fully hosted and managed by Microsoft</a:t>
                </a:r>
              </a:p>
            </p:txBody>
          </p:sp>
          <p:grpSp>
            <p:nvGrpSpPr>
              <p:cNvPr id="92" name="Group 91">
                <a:extLst>
                  <a:ext uri="{FF2B5EF4-FFF2-40B4-BE49-F238E27FC236}">
                    <a16:creationId xmlns:a16="http://schemas.microsoft.com/office/drawing/2014/main" id="{D8CB3A3B-DF73-45D3-A850-F88709B9B0EA}"/>
                  </a:ext>
                </a:extLst>
              </p:cNvPr>
              <p:cNvGrpSpPr/>
              <p:nvPr/>
            </p:nvGrpSpPr>
            <p:grpSpPr>
              <a:xfrm>
                <a:off x="7043853" y="486040"/>
                <a:ext cx="669921" cy="669921"/>
                <a:chOff x="7043853" y="486040"/>
                <a:chExt cx="669921" cy="669921"/>
              </a:xfrm>
            </p:grpSpPr>
            <p:sp>
              <p:nvSpPr>
                <p:cNvPr id="61" name="Oval 60">
                  <a:extLst>
                    <a:ext uri="{FF2B5EF4-FFF2-40B4-BE49-F238E27FC236}">
                      <a16:creationId xmlns:a16="http://schemas.microsoft.com/office/drawing/2014/main" id="{99230EE7-4045-4E9A-9AB4-DB702F69CF60}"/>
                    </a:ext>
                  </a:extLst>
                </p:cNvPr>
                <p:cNvSpPr/>
                <p:nvPr/>
              </p:nvSpPr>
              <p:spPr bwMode="auto">
                <a:xfrm>
                  <a:off x="7043853" y="48604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5" name="Telemarketer_E7B9" title="Icon of a person wearing a headset">
                  <a:extLst>
                    <a:ext uri="{FF2B5EF4-FFF2-40B4-BE49-F238E27FC236}">
                      <a16:creationId xmlns:a16="http://schemas.microsoft.com/office/drawing/2014/main" id="{DB98A226-B62D-42A8-9CA8-99B7DC6522B4}"/>
                    </a:ext>
                  </a:extLst>
                </p:cNvPr>
                <p:cNvSpPr>
                  <a:spLocks noChangeAspect="1" noEditPoints="1"/>
                </p:cNvSpPr>
                <p:nvPr/>
              </p:nvSpPr>
              <p:spPr bwMode="auto">
                <a:xfrm>
                  <a:off x="7244639" y="660980"/>
                  <a:ext cx="268349" cy="32004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8" name="Group 107">
            <a:extLst>
              <a:ext uri="{FF2B5EF4-FFF2-40B4-BE49-F238E27FC236}">
                <a16:creationId xmlns:a16="http://schemas.microsoft.com/office/drawing/2014/main" id="{6779F5E1-988F-4B7F-A745-9D4A87F77485}"/>
              </a:ext>
            </a:extLst>
          </p:cNvPr>
          <p:cNvGrpSpPr/>
          <p:nvPr/>
        </p:nvGrpSpPr>
        <p:grpSpPr>
          <a:xfrm>
            <a:off x="6885729" y="2214600"/>
            <a:ext cx="4990359" cy="784166"/>
            <a:chOff x="7007965" y="2282862"/>
            <a:chExt cx="4990359" cy="784166"/>
          </a:xfrm>
        </p:grpSpPr>
        <p:cxnSp>
          <p:nvCxnSpPr>
            <p:cNvPr id="71" name="Straight Connector 70">
              <a:extLst>
                <a:ext uri="{FF2B5EF4-FFF2-40B4-BE49-F238E27FC236}">
                  <a16:creationId xmlns:a16="http://schemas.microsoft.com/office/drawing/2014/main" id="{6E444D31-DDCF-4484-9A90-FE697FF6807D}"/>
                </a:ext>
              </a:extLst>
            </p:cNvPr>
            <p:cNvCxnSpPr>
              <a:cxnSpLocks/>
            </p:cNvCxnSpPr>
            <p:nvPr/>
          </p:nvCxnSpPr>
          <p:spPr>
            <a:xfrm>
              <a:off x="7007965" y="3067028"/>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23A30368-0583-400A-966A-87745D48E31B}"/>
                </a:ext>
              </a:extLst>
            </p:cNvPr>
            <p:cNvGrpSpPr/>
            <p:nvPr/>
          </p:nvGrpSpPr>
          <p:grpSpPr>
            <a:xfrm>
              <a:off x="7041838" y="2282862"/>
              <a:ext cx="4956486" cy="669921"/>
              <a:chOff x="7041838" y="2329930"/>
              <a:chExt cx="4956486" cy="669921"/>
            </a:xfrm>
          </p:grpSpPr>
          <p:sp>
            <p:nvSpPr>
              <p:cNvPr id="70" name="Rectangle 69">
                <a:extLst>
                  <a:ext uri="{FF2B5EF4-FFF2-40B4-BE49-F238E27FC236}">
                    <a16:creationId xmlns:a16="http://schemas.microsoft.com/office/drawing/2014/main" id="{12E24059-B719-44A2-BAD2-5F19D2563EA7}"/>
                  </a:ext>
                </a:extLst>
              </p:cNvPr>
              <p:cNvSpPr/>
              <p:nvPr/>
            </p:nvSpPr>
            <p:spPr>
              <a:xfrm>
                <a:off x="7847293" y="2567941"/>
                <a:ext cx="4151031"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Device connectivity and management</a:t>
                </a:r>
              </a:p>
            </p:txBody>
          </p:sp>
          <p:grpSp>
            <p:nvGrpSpPr>
              <p:cNvPr id="90" name="Group 89">
                <a:extLst>
                  <a:ext uri="{FF2B5EF4-FFF2-40B4-BE49-F238E27FC236}">
                    <a16:creationId xmlns:a16="http://schemas.microsoft.com/office/drawing/2014/main" id="{1714EB8B-F08F-4B0D-B000-BC8074A53389}"/>
                  </a:ext>
                </a:extLst>
              </p:cNvPr>
              <p:cNvGrpSpPr/>
              <p:nvPr/>
            </p:nvGrpSpPr>
            <p:grpSpPr>
              <a:xfrm>
                <a:off x="7041838" y="2329930"/>
                <a:ext cx="673270" cy="669921"/>
                <a:chOff x="7041838" y="2329930"/>
                <a:chExt cx="673270" cy="669921"/>
              </a:xfrm>
            </p:grpSpPr>
            <p:sp>
              <p:nvSpPr>
                <p:cNvPr id="73" name="Oval 72">
                  <a:extLst>
                    <a:ext uri="{FF2B5EF4-FFF2-40B4-BE49-F238E27FC236}">
                      <a16:creationId xmlns:a16="http://schemas.microsoft.com/office/drawing/2014/main" id="{38E47B67-3D61-44F9-80B0-C692F83A1736}"/>
                    </a:ext>
                  </a:extLst>
                </p:cNvPr>
                <p:cNvSpPr/>
                <p:nvPr/>
              </p:nvSpPr>
              <p:spPr bwMode="auto">
                <a:xfrm>
                  <a:off x="7041838" y="2329930"/>
                  <a:ext cx="673270"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6" name="signal" title="Icon of a communication signal">
                  <a:extLst>
                    <a:ext uri="{FF2B5EF4-FFF2-40B4-BE49-F238E27FC236}">
                      <a16:creationId xmlns:a16="http://schemas.microsoft.com/office/drawing/2014/main" id="{775B5F7C-B706-4306-A4E0-A7ECCA2B3FC3}"/>
                    </a:ext>
                  </a:extLst>
                </p:cNvPr>
                <p:cNvSpPr>
                  <a:spLocks noChangeAspect="1" noEditPoints="1"/>
                </p:cNvSpPr>
                <p:nvPr/>
              </p:nvSpPr>
              <p:spPr bwMode="auto">
                <a:xfrm>
                  <a:off x="7237484" y="2504870"/>
                  <a:ext cx="281978" cy="32004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98" name="Group 97">
            <a:extLst>
              <a:ext uri="{FF2B5EF4-FFF2-40B4-BE49-F238E27FC236}">
                <a16:creationId xmlns:a16="http://schemas.microsoft.com/office/drawing/2014/main" id="{1A0DEA21-A683-4BB8-9685-945FF9C1CE88}"/>
              </a:ext>
            </a:extLst>
          </p:cNvPr>
          <p:cNvGrpSpPr/>
          <p:nvPr/>
        </p:nvGrpSpPr>
        <p:grpSpPr>
          <a:xfrm>
            <a:off x="6919602" y="5808246"/>
            <a:ext cx="3748158" cy="669921"/>
            <a:chOff x="7041838" y="5876507"/>
            <a:chExt cx="3748158" cy="669921"/>
          </a:xfrm>
        </p:grpSpPr>
        <p:sp>
          <p:nvSpPr>
            <p:cNvPr id="77" name="Rectangle 76">
              <a:extLst>
                <a:ext uri="{FF2B5EF4-FFF2-40B4-BE49-F238E27FC236}">
                  <a16:creationId xmlns:a16="http://schemas.microsoft.com/office/drawing/2014/main" id="{AD7E3AF8-02CA-415B-A2EF-311126F3EE2A}"/>
                </a:ext>
              </a:extLst>
            </p:cNvPr>
            <p:cNvSpPr/>
            <p:nvPr/>
          </p:nvSpPr>
          <p:spPr>
            <a:xfrm>
              <a:off x="7845279" y="6114518"/>
              <a:ext cx="2944717" cy="193899"/>
            </a:xfrm>
            <a:prstGeom prst="rect">
              <a:avLst/>
            </a:prstGeom>
          </p:spPr>
          <p:txBody>
            <a:bodyPr wrap="non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Risk-free trial with simplified pricing</a:t>
              </a:r>
            </a:p>
          </p:txBody>
        </p:sp>
        <p:grpSp>
          <p:nvGrpSpPr>
            <p:cNvPr id="95" name="Group 94">
              <a:extLst>
                <a:ext uri="{FF2B5EF4-FFF2-40B4-BE49-F238E27FC236}">
                  <a16:creationId xmlns:a16="http://schemas.microsoft.com/office/drawing/2014/main" id="{15DD56AC-1D49-47BD-B204-66189DD53510}"/>
                </a:ext>
              </a:extLst>
            </p:cNvPr>
            <p:cNvGrpSpPr/>
            <p:nvPr/>
          </p:nvGrpSpPr>
          <p:grpSpPr>
            <a:xfrm>
              <a:off x="7041838" y="5876507"/>
              <a:ext cx="669921" cy="669921"/>
              <a:chOff x="7041838" y="5876507"/>
              <a:chExt cx="669921" cy="669921"/>
            </a:xfrm>
          </p:grpSpPr>
          <p:sp>
            <p:nvSpPr>
              <p:cNvPr id="79" name="Oval 78">
                <a:extLst>
                  <a:ext uri="{FF2B5EF4-FFF2-40B4-BE49-F238E27FC236}">
                    <a16:creationId xmlns:a16="http://schemas.microsoft.com/office/drawing/2014/main" id="{68F82817-6FD2-4EED-B08E-767E56F1AD42}"/>
                  </a:ext>
                </a:extLst>
              </p:cNvPr>
              <p:cNvSpPr/>
              <p:nvPr/>
            </p:nvSpPr>
            <p:spPr bwMode="auto">
              <a:xfrm>
                <a:off x="7041838" y="5876507"/>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star_2" title="Icon of a person inside a star shape">
                <a:extLst>
                  <a:ext uri="{FF2B5EF4-FFF2-40B4-BE49-F238E27FC236}">
                    <a16:creationId xmlns:a16="http://schemas.microsoft.com/office/drawing/2014/main" id="{57152729-05BB-41E3-8F7D-E8C695334B9C}"/>
                  </a:ext>
                </a:extLst>
              </p:cNvPr>
              <p:cNvSpPr>
                <a:spLocks noChangeAspect="1" noEditPoints="1"/>
              </p:cNvSpPr>
              <p:nvPr/>
            </p:nvSpPr>
            <p:spPr bwMode="auto">
              <a:xfrm>
                <a:off x="7183419" y="6028587"/>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07" name="Group 106">
            <a:extLst>
              <a:ext uri="{FF2B5EF4-FFF2-40B4-BE49-F238E27FC236}">
                <a16:creationId xmlns:a16="http://schemas.microsoft.com/office/drawing/2014/main" id="{1DF57EA8-1AD2-46E3-B54E-82EA957FA30C}"/>
              </a:ext>
            </a:extLst>
          </p:cNvPr>
          <p:cNvGrpSpPr/>
          <p:nvPr/>
        </p:nvGrpSpPr>
        <p:grpSpPr>
          <a:xfrm>
            <a:off x="6885728" y="1316189"/>
            <a:ext cx="4990360" cy="784166"/>
            <a:chOff x="7007965" y="1384451"/>
            <a:chExt cx="4990360" cy="784166"/>
          </a:xfrm>
        </p:grpSpPr>
        <p:cxnSp>
          <p:nvCxnSpPr>
            <p:cNvPr id="65" name="Straight Connector 64">
              <a:extLst>
                <a:ext uri="{FF2B5EF4-FFF2-40B4-BE49-F238E27FC236}">
                  <a16:creationId xmlns:a16="http://schemas.microsoft.com/office/drawing/2014/main" id="{36DEE835-B7FF-4FC1-BAFB-6D8C9D552A2F}"/>
                </a:ext>
              </a:extLst>
            </p:cNvPr>
            <p:cNvCxnSpPr>
              <a:cxnSpLocks/>
            </p:cNvCxnSpPr>
            <p:nvPr/>
          </p:nvCxnSpPr>
          <p:spPr>
            <a:xfrm>
              <a:off x="7007965" y="2168617"/>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E5B79FBA-4310-43C4-9C95-6F0083AD680D}"/>
                </a:ext>
              </a:extLst>
            </p:cNvPr>
            <p:cNvGrpSpPr/>
            <p:nvPr/>
          </p:nvGrpSpPr>
          <p:grpSpPr>
            <a:xfrm>
              <a:off x="7043853" y="1384451"/>
              <a:ext cx="4954472" cy="669921"/>
              <a:chOff x="7043853" y="1407985"/>
              <a:chExt cx="4954472" cy="669921"/>
            </a:xfrm>
          </p:grpSpPr>
          <p:sp>
            <p:nvSpPr>
              <p:cNvPr id="64" name="Rectangle 63">
                <a:extLst>
                  <a:ext uri="{FF2B5EF4-FFF2-40B4-BE49-F238E27FC236}">
                    <a16:creationId xmlns:a16="http://schemas.microsoft.com/office/drawing/2014/main" id="{B3A8E9BB-653A-4E5E-BA0B-E18243BE1D3C}"/>
                  </a:ext>
                </a:extLst>
              </p:cNvPr>
              <p:cNvSpPr/>
              <p:nvPr/>
            </p:nvSpPr>
            <p:spPr>
              <a:xfrm>
                <a:off x="7847294" y="1645996"/>
                <a:ext cx="4151031" cy="193899"/>
              </a:xfrm>
              <a:prstGeom prst="rect">
                <a:avLst/>
              </a:prstGeom>
            </p:spPr>
            <p:txBody>
              <a:bodyPr wrap="square" lIns="0" tIns="0" rIns="0" bIns="0" anchor="ctr" anchorCtr="0">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No cloud development expertise required </a:t>
                </a:r>
              </a:p>
            </p:txBody>
          </p:sp>
          <p:grpSp>
            <p:nvGrpSpPr>
              <p:cNvPr id="91" name="Group 90">
                <a:extLst>
                  <a:ext uri="{FF2B5EF4-FFF2-40B4-BE49-F238E27FC236}">
                    <a16:creationId xmlns:a16="http://schemas.microsoft.com/office/drawing/2014/main" id="{ABE91D2D-E55F-495A-948C-792A447CDDA1}"/>
                  </a:ext>
                </a:extLst>
              </p:cNvPr>
              <p:cNvGrpSpPr/>
              <p:nvPr/>
            </p:nvGrpSpPr>
            <p:grpSpPr>
              <a:xfrm>
                <a:off x="7043853" y="1407985"/>
                <a:ext cx="669921" cy="669921"/>
                <a:chOff x="7043853" y="1407985"/>
                <a:chExt cx="669921" cy="669921"/>
              </a:xfrm>
            </p:grpSpPr>
            <p:sp>
              <p:nvSpPr>
                <p:cNvPr id="67" name="Oval 66">
                  <a:extLst>
                    <a:ext uri="{FF2B5EF4-FFF2-40B4-BE49-F238E27FC236}">
                      <a16:creationId xmlns:a16="http://schemas.microsoft.com/office/drawing/2014/main" id="{8CA3191F-83BF-4FBF-BAA1-A3435596A083}"/>
                    </a:ext>
                  </a:extLst>
                </p:cNvPr>
                <p:cNvSpPr/>
                <p:nvPr/>
              </p:nvSpPr>
              <p:spPr bwMode="auto">
                <a:xfrm>
                  <a:off x="7043853" y="140798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check 3" title="Icon of a checkmark with a circle around it">
                  <a:extLst>
                    <a:ext uri="{FF2B5EF4-FFF2-40B4-BE49-F238E27FC236}">
                      <a16:creationId xmlns:a16="http://schemas.microsoft.com/office/drawing/2014/main" id="{69BD9BBB-5D40-451E-9015-45C3AA79EA08}"/>
                    </a:ext>
                  </a:extLst>
                </p:cNvPr>
                <p:cNvSpPr>
                  <a:spLocks noChangeAspect="1" noEditPoints="1"/>
                </p:cNvSpPr>
                <p:nvPr/>
              </p:nvSpPr>
              <p:spPr bwMode="auto">
                <a:xfrm>
                  <a:off x="7217860" y="1582925"/>
                  <a:ext cx="321906" cy="32004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Tree>
    <p:extLst>
      <p:ext uri="{BB962C8B-B14F-4D97-AF65-F5344CB8AC3E}">
        <p14:creationId xmlns:p14="http://schemas.microsoft.com/office/powerpoint/2010/main" val="676420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6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350"/>
                                        <p:tgtEl>
                                          <p:spTgt spid="106"/>
                                        </p:tgtEl>
                                      </p:cBhvr>
                                    </p:animEffect>
                                  </p:childTnLst>
                                </p:cTn>
                              </p:par>
                              <p:par>
                                <p:cTn id="18" presetID="63" presetClass="path" presetSubtype="0" decel="100000" fill="hold" nodeType="withEffect">
                                  <p:stCondLst>
                                    <p:cond delay="600"/>
                                  </p:stCondLst>
                                  <p:childTnLst>
                                    <p:animMotion origin="layout" path="M 8.5014E-7 -3.38629E-6 L 0.04761 -3.38629E-6 " pathEditMode="relative" rAng="0" ptsTypes="AA">
                                      <p:cBhvr>
                                        <p:cTn id="19" dur="500" spd="-100000" fill="hold"/>
                                        <p:tgtEl>
                                          <p:spTgt spid="106"/>
                                        </p:tgtEl>
                                        <p:attrNameLst>
                                          <p:attrName>ppt_x</p:attrName>
                                          <p:attrName>ppt_y</p:attrName>
                                        </p:attrNameLst>
                                      </p:cBhvr>
                                      <p:rCtr x="2374" y="0"/>
                                    </p:animMotion>
                                  </p:childTnLst>
                                </p:cTn>
                              </p:par>
                              <p:par>
                                <p:cTn id="20" presetID="10" presetClass="entr" presetSubtype="0" fill="hold" nodeType="withEffect">
                                  <p:stCondLst>
                                    <p:cond delay="70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350"/>
                                        <p:tgtEl>
                                          <p:spTgt spid="107"/>
                                        </p:tgtEl>
                                      </p:cBhvr>
                                    </p:animEffect>
                                  </p:childTnLst>
                                </p:cTn>
                              </p:par>
                              <p:par>
                                <p:cTn id="23" presetID="63" presetClass="path" presetSubtype="0" decel="100000" fill="hold" nodeType="withEffect">
                                  <p:stCondLst>
                                    <p:cond delay="700"/>
                                  </p:stCondLst>
                                  <p:childTnLst>
                                    <p:animMotion origin="layout" path="M 8.5014E-7 -3.38629E-6 L 0.04761 -3.38629E-6 " pathEditMode="relative" rAng="0" ptsTypes="AA">
                                      <p:cBhvr>
                                        <p:cTn id="24" dur="500" spd="-100000" fill="hold"/>
                                        <p:tgtEl>
                                          <p:spTgt spid="107"/>
                                        </p:tgtEl>
                                        <p:attrNameLst>
                                          <p:attrName>ppt_x</p:attrName>
                                          <p:attrName>ppt_y</p:attrName>
                                        </p:attrNameLst>
                                      </p:cBhvr>
                                      <p:rCtr x="2374" y="0"/>
                                    </p:animMotion>
                                  </p:childTnLst>
                                </p:cTn>
                              </p:par>
                              <p:par>
                                <p:cTn id="25" presetID="10" presetClass="entr" presetSubtype="0" fill="hold" nodeType="withEffect">
                                  <p:stCondLst>
                                    <p:cond delay="80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350"/>
                                        <p:tgtEl>
                                          <p:spTgt spid="108"/>
                                        </p:tgtEl>
                                      </p:cBhvr>
                                    </p:animEffect>
                                  </p:childTnLst>
                                </p:cTn>
                              </p:par>
                              <p:par>
                                <p:cTn id="28" presetID="63" presetClass="path" presetSubtype="0" decel="100000" fill="hold" nodeType="withEffect">
                                  <p:stCondLst>
                                    <p:cond delay="800"/>
                                  </p:stCondLst>
                                  <p:childTnLst>
                                    <p:animMotion origin="layout" path="M 8.5014E-7 -3.38629E-6 L 0.04761 -3.38629E-6 " pathEditMode="relative" rAng="0" ptsTypes="AA">
                                      <p:cBhvr>
                                        <p:cTn id="29" dur="500" spd="-100000" fill="hold"/>
                                        <p:tgtEl>
                                          <p:spTgt spid="108"/>
                                        </p:tgtEl>
                                        <p:attrNameLst>
                                          <p:attrName>ppt_x</p:attrName>
                                          <p:attrName>ppt_y</p:attrName>
                                        </p:attrNameLst>
                                      </p:cBhvr>
                                      <p:rCtr x="2374" y="0"/>
                                    </p:animMotion>
                                  </p:childTnLst>
                                </p:cTn>
                              </p:par>
                              <p:par>
                                <p:cTn id="30" presetID="10" presetClass="entr" presetSubtype="0" fill="hold" nodeType="withEffect">
                                  <p:stCondLst>
                                    <p:cond delay="90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350"/>
                                        <p:tgtEl>
                                          <p:spTgt spid="109"/>
                                        </p:tgtEl>
                                      </p:cBhvr>
                                    </p:animEffect>
                                  </p:childTnLst>
                                </p:cTn>
                              </p:par>
                              <p:par>
                                <p:cTn id="33" presetID="63" presetClass="path" presetSubtype="0" decel="100000" fill="hold" nodeType="withEffect">
                                  <p:stCondLst>
                                    <p:cond delay="900"/>
                                  </p:stCondLst>
                                  <p:childTnLst>
                                    <p:animMotion origin="layout" path="M 8.5014E-7 -3.38629E-6 L 0.04761 -3.38629E-6 " pathEditMode="relative" rAng="0" ptsTypes="AA">
                                      <p:cBhvr>
                                        <p:cTn id="34" dur="500" spd="-100000" fill="hold"/>
                                        <p:tgtEl>
                                          <p:spTgt spid="109"/>
                                        </p:tgtEl>
                                        <p:attrNameLst>
                                          <p:attrName>ppt_x</p:attrName>
                                          <p:attrName>ppt_y</p:attrName>
                                        </p:attrNameLst>
                                      </p:cBhvr>
                                      <p:rCtr x="2374" y="0"/>
                                    </p:animMotion>
                                  </p:childTnLst>
                                </p:cTn>
                              </p:par>
                              <p:par>
                                <p:cTn id="35" presetID="10" presetClass="entr" presetSubtype="0" fill="hold" nodeType="withEffect">
                                  <p:stCondLst>
                                    <p:cond delay="100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350"/>
                                        <p:tgtEl>
                                          <p:spTgt spid="110"/>
                                        </p:tgtEl>
                                      </p:cBhvr>
                                    </p:animEffect>
                                  </p:childTnLst>
                                </p:cTn>
                              </p:par>
                              <p:par>
                                <p:cTn id="38" presetID="63" presetClass="path" presetSubtype="0" decel="100000" fill="hold" nodeType="withEffect">
                                  <p:stCondLst>
                                    <p:cond delay="1000"/>
                                  </p:stCondLst>
                                  <p:childTnLst>
                                    <p:animMotion origin="layout" path="M 8.5014E-7 -3.38629E-6 L 0.04761 -3.38629E-6 " pathEditMode="relative" rAng="0" ptsTypes="AA">
                                      <p:cBhvr>
                                        <p:cTn id="39" dur="500" spd="-100000" fill="hold"/>
                                        <p:tgtEl>
                                          <p:spTgt spid="110"/>
                                        </p:tgtEl>
                                        <p:attrNameLst>
                                          <p:attrName>ppt_x</p:attrName>
                                          <p:attrName>ppt_y</p:attrName>
                                        </p:attrNameLst>
                                      </p:cBhvr>
                                      <p:rCtr x="2374" y="0"/>
                                    </p:animMotion>
                                  </p:childTnLst>
                                </p:cTn>
                              </p:par>
                              <p:par>
                                <p:cTn id="40" presetID="10" presetClass="entr" presetSubtype="0" fill="hold" nodeType="withEffect">
                                  <p:stCondLst>
                                    <p:cond delay="110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350"/>
                                        <p:tgtEl>
                                          <p:spTgt spid="111"/>
                                        </p:tgtEl>
                                      </p:cBhvr>
                                    </p:animEffect>
                                  </p:childTnLst>
                                </p:cTn>
                              </p:par>
                              <p:par>
                                <p:cTn id="43" presetID="63" presetClass="path" presetSubtype="0" decel="100000" fill="hold" nodeType="withEffect">
                                  <p:stCondLst>
                                    <p:cond delay="1100"/>
                                  </p:stCondLst>
                                  <p:childTnLst>
                                    <p:animMotion origin="layout" path="M 8.5014E-7 -3.38629E-6 L 0.04761 -3.38629E-6 " pathEditMode="relative" rAng="0" ptsTypes="AA">
                                      <p:cBhvr>
                                        <p:cTn id="44" dur="500" spd="-100000" fill="hold"/>
                                        <p:tgtEl>
                                          <p:spTgt spid="111"/>
                                        </p:tgtEl>
                                        <p:attrNameLst>
                                          <p:attrName>ppt_x</p:attrName>
                                          <p:attrName>ppt_y</p:attrName>
                                        </p:attrNameLst>
                                      </p:cBhvr>
                                      <p:rCtr x="2374" y="0"/>
                                    </p:animMotion>
                                  </p:childTnLst>
                                </p:cTn>
                              </p:par>
                              <p:par>
                                <p:cTn id="45" presetID="10" presetClass="entr" presetSubtype="0" fill="hold" nodeType="withEffect">
                                  <p:stCondLst>
                                    <p:cond delay="120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350"/>
                                        <p:tgtEl>
                                          <p:spTgt spid="98"/>
                                        </p:tgtEl>
                                      </p:cBhvr>
                                    </p:animEffect>
                                  </p:childTnLst>
                                </p:cTn>
                              </p:par>
                              <p:par>
                                <p:cTn id="48" presetID="63" presetClass="path" presetSubtype="0" decel="100000" fill="hold" nodeType="withEffect">
                                  <p:stCondLst>
                                    <p:cond delay="1200"/>
                                  </p:stCondLst>
                                  <p:childTnLst>
                                    <p:animMotion origin="layout" path="M 8.5014E-7 -3.38629E-6 L 0.04761 -3.38629E-6 " pathEditMode="relative" rAng="0" ptsTypes="AA">
                                      <p:cBhvr>
                                        <p:cTn id="49" dur="500" spd="-100000" fill="hold"/>
                                        <p:tgtEl>
                                          <p:spTgt spid="98"/>
                                        </p:tgtEl>
                                        <p:attrNameLst>
                                          <p:attrName>ppt_x</p:attrName>
                                          <p:attrName>ppt_y</p:attrName>
                                        </p:attrNameLst>
                                      </p:cBhvr>
                                      <p:rCtr x="23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E02C0A-5CF8-46AF-9AA6-35D7DE3685BF}"/>
              </a:ext>
            </a:extLst>
          </p:cNvPr>
          <p:cNvSpPr txBox="1"/>
          <p:nvPr/>
        </p:nvSpPr>
        <p:spPr>
          <a:xfrm>
            <a:off x="0" y="1181572"/>
            <a:ext cx="12192000" cy="2511325"/>
          </a:xfrm>
          <a:prstGeom prst="rect">
            <a:avLst/>
          </a:prstGeom>
          <a:solidFill>
            <a:schemeClr val="bg1"/>
          </a:solidFill>
          <a:ln>
            <a:noFill/>
          </a:ln>
          <a:effectLst>
            <a:outerShdw blurRad="292100" dist="38100" dir="3600000" sx="101000" sy="101000" algn="tl"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2400" b="0" i="0" u="none" strike="noStrike" cap="none" spc="0" normalizeH="0" baseline="0">
                <a:ln>
                  <a:noFill/>
                </a:ln>
                <a:gradFill>
                  <a:gsLst>
                    <a:gs pos="0">
                      <a:srgbClr val="FFFFFF"/>
                    </a:gs>
                    <a:gs pos="100000">
                      <a:srgbClr val="FFFFFF"/>
                    </a:gs>
                  </a:gsLst>
                  <a:lin ang="5400000" scaled="0"/>
                </a:gradFill>
                <a:effectLst/>
                <a:uLnTx/>
                <a:uFillTx/>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65" name="Group 64">
            <a:extLst>
              <a:ext uri="{FF2B5EF4-FFF2-40B4-BE49-F238E27FC236}">
                <a16:creationId xmlns:a16="http://schemas.microsoft.com/office/drawing/2014/main" id="{EA9A7394-862B-4F33-9C69-12F13588B074}"/>
              </a:ext>
            </a:extLst>
          </p:cNvPr>
          <p:cNvGrpSpPr/>
          <p:nvPr/>
        </p:nvGrpSpPr>
        <p:grpSpPr>
          <a:xfrm>
            <a:off x="1108581" y="529185"/>
            <a:ext cx="9993693" cy="5762981"/>
            <a:chOff x="1108581" y="529185"/>
            <a:chExt cx="9993693" cy="5762981"/>
          </a:xfrm>
        </p:grpSpPr>
        <p:grpSp>
          <p:nvGrpSpPr>
            <p:cNvPr id="64" name="Group 63">
              <a:extLst>
                <a:ext uri="{FF2B5EF4-FFF2-40B4-BE49-F238E27FC236}">
                  <a16:creationId xmlns:a16="http://schemas.microsoft.com/office/drawing/2014/main" id="{065774EC-2B5A-4A54-8AE3-DAC94211D749}"/>
                </a:ext>
              </a:extLst>
            </p:cNvPr>
            <p:cNvGrpSpPr/>
            <p:nvPr/>
          </p:nvGrpSpPr>
          <p:grpSpPr>
            <a:xfrm>
              <a:off x="6604702" y="529185"/>
              <a:ext cx="4497572" cy="5260598"/>
              <a:chOff x="6604702" y="529185"/>
              <a:chExt cx="4497572" cy="5260598"/>
            </a:xfrm>
          </p:grpSpPr>
          <p:sp>
            <p:nvSpPr>
              <p:cNvPr id="6" name="TextBox 5">
                <a:extLst>
                  <a:ext uri="{FF2B5EF4-FFF2-40B4-BE49-F238E27FC236}">
                    <a16:creationId xmlns:a16="http://schemas.microsoft.com/office/drawing/2014/main" id="{8C9E1A95-EDE0-4F5A-BCD6-67CC3B9B740F}"/>
                  </a:ext>
                </a:extLst>
              </p:cNvPr>
              <p:cNvSpPr txBox="1"/>
              <p:nvPr/>
            </p:nvSpPr>
            <p:spPr>
              <a:xfrm>
                <a:off x="7930666" y="529185"/>
                <a:ext cx="1845645" cy="387798"/>
              </a:xfrm>
              <a:prstGeom prst="rect">
                <a:avLst/>
              </a:prstGeom>
              <a:noFill/>
            </p:spPr>
            <p:txBody>
              <a:bodyPr wrap="none" lIns="182854" tIns="0" rIns="182854" bIns="0" rtlCol="0">
                <a:spAutoFit/>
              </a:bodyPr>
              <a:lstStyle/>
              <a:p>
                <a:pPr marL="0" marR="0" lvl="0" indent="0" algn="ctr" defTabSz="932597"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w="3175">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Operator</a:t>
                </a:r>
              </a:p>
            </p:txBody>
          </p:sp>
          <p:grpSp>
            <p:nvGrpSpPr>
              <p:cNvPr id="61" name="Group 60">
                <a:extLst>
                  <a:ext uri="{FF2B5EF4-FFF2-40B4-BE49-F238E27FC236}">
                    <a16:creationId xmlns:a16="http://schemas.microsoft.com/office/drawing/2014/main" id="{906EA08C-BF5D-4CB5-9B67-FCC777CA51A5}"/>
                  </a:ext>
                </a:extLst>
              </p:cNvPr>
              <p:cNvGrpSpPr/>
              <p:nvPr/>
            </p:nvGrpSpPr>
            <p:grpSpPr>
              <a:xfrm>
                <a:off x="6604702" y="1243042"/>
                <a:ext cx="4497572" cy="4546741"/>
                <a:chOff x="6604702" y="1243042"/>
                <a:chExt cx="4497572" cy="4546741"/>
              </a:xfrm>
            </p:grpSpPr>
            <p:pic>
              <p:nvPicPr>
                <p:cNvPr id="5" name="Picture 4">
                  <a:extLst>
                    <a:ext uri="{FF2B5EF4-FFF2-40B4-BE49-F238E27FC236}">
                      <a16:creationId xmlns:a16="http://schemas.microsoft.com/office/drawing/2014/main" id="{D03A0957-123C-4C8D-AB94-628900933F0B}"/>
                    </a:ext>
                  </a:extLst>
                </p:cNvPr>
                <p:cNvPicPr>
                  <a:picLocks/>
                </p:cNvPicPr>
                <p:nvPr/>
              </p:nvPicPr>
              <p:blipFill rotWithShape="1">
                <a:blip r:embed="rId3" cstate="print">
                  <a:extLst>
                    <a:ext uri="{28A0092B-C50C-407E-A947-70E740481C1C}">
                      <a14:useLocalDpi xmlns:a14="http://schemas.microsoft.com/office/drawing/2010/main" val="0"/>
                    </a:ext>
                  </a:extLst>
                </a:blip>
                <a:srcRect t="1" r="794" b="2645"/>
                <a:stretch/>
              </p:blipFill>
              <p:spPr>
                <a:xfrm>
                  <a:off x="6604702" y="1243042"/>
                  <a:ext cx="4497572" cy="2388385"/>
                </a:xfrm>
                <a:prstGeom prst="rect">
                  <a:avLst/>
                </a:prstGeom>
              </p:spPr>
            </p:pic>
            <p:grpSp>
              <p:nvGrpSpPr>
                <p:cNvPr id="60" name="Group 59">
                  <a:extLst>
                    <a:ext uri="{FF2B5EF4-FFF2-40B4-BE49-F238E27FC236}">
                      <a16:creationId xmlns:a16="http://schemas.microsoft.com/office/drawing/2014/main" id="{DEFF032E-F2AD-4B46-9D1F-501CADE63560}"/>
                    </a:ext>
                  </a:extLst>
                </p:cNvPr>
                <p:cNvGrpSpPr/>
                <p:nvPr/>
              </p:nvGrpSpPr>
              <p:grpSpPr>
                <a:xfrm>
                  <a:off x="6680367" y="3863018"/>
                  <a:ext cx="2768004" cy="1926765"/>
                  <a:chOff x="6680367" y="3863018"/>
                  <a:chExt cx="2768004" cy="1926765"/>
                </a:xfrm>
              </p:grpSpPr>
              <p:grpSp>
                <p:nvGrpSpPr>
                  <p:cNvPr id="50" name="Group 49">
                    <a:extLst>
                      <a:ext uri="{FF2B5EF4-FFF2-40B4-BE49-F238E27FC236}">
                        <a16:creationId xmlns:a16="http://schemas.microsoft.com/office/drawing/2014/main" id="{195EA4B9-07EA-49AB-81E0-EDB8F4B0B264}"/>
                      </a:ext>
                    </a:extLst>
                  </p:cNvPr>
                  <p:cNvGrpSpPr/>
                  <p:nvPr/>
                </p:nvGrpSpPr>
                <p:grpSpPr>
                  <a:xfrm>
                    <a:off x="6680367" y="5370161"/>
                    <a:ext cx="2768003" cy="419622"/>
                    <a:chOff x="6496965" y="5352939"/>
                    <a:chExt cx="2768003" cy="419622"/>
                  </a:xfrm>
                </p:grpSpPr>
                <p:sp>
                  <p:nvSpPr>
                    <p:cNvPr id="10" name="Rectangle 9">
                      <a:extLst>
                        <a:ext uri="{FF2B5EF4-FFF2-40B4-BE49-F238E27FC236}">
                          <a16:creationId xmlns:a16="http://schemas.microsoft.com/office/drawing/2014/main" id="{6CFD4A9B-2E67-43C2-9BE9-6107BE165603}"/>
                        </a:ext>
                      </a:extLst>
                    </p:cNvPr>
                    <p:cNvSpPr/>
                    <p:nvPr/>
                  </p:nvSpPr>
                  <p:spPr bwMode="auto">
                    <a:xfrm>
                      <a:off x="7070408" y="5451951"/>
                      <a:ext cx="21945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Alerts and actions</a:t>
                      </a:r>
                    </a:p>
                  </p:txBody>
                </p:sp>
                <p:grpSp>
                  <p:nvGrpSpPr>
                    <p:cNvPr id="45" name="Group 44">
                      <a:extLst>
                        <a:ext uri="{FF2B5EF4-FFF2-40B4-BE49-F238E27FC236}">
                          <a16:creationId xmlns:a16="http://schemas.microsoft.com/office/drawing/2014/main" id="{3AA94B76-6D92-4809-9205-CCF2E165BF88}"/>
                        </a:ext>
                      </a:extLst>
                    </p:cNvPr>
                    <p:cNvGrpSpPr/>
                    <p:nvPr/>
                  </p:nvGrpSpPr>
                  <p:grpSpPr>
                    <a:xfrm>
                      <a:off x="6496965" y="5352939"/>
                      <a:ext cx="419622" cy="419622"/>
                      <a:chOff x="6496965" y="5352939"/>
                      <a:chExt cx="419622" cy="419622"/>
                    </a:xfrm>
                  </p:grpSpPr>
                  <p:sp>
                    <p:nvSpPr>
                      <p:cNvPr id="14" name="Oval 13">
                        <a:extLst>
                          <a:ext uri="{FF2B5EF4-FFF2-40B4-BE49-F238E27FC236}">
                            <a16:creationId xmlns:a16="http://schemas.microsoft.com/office/drawing/2014/main" id="{108362D1-F1B9-4266-95E8-176848BC08AB}"/>
                          </a:ext>
                        </a:extLst>
                      </p:cNvPr>
                      <p:cNvSpPr/>
                      <p:nvPr/>
                    </p:nvSpPr>
                    <p:spPr bwMode="auto">
                      <a:xfrm>
                        <a:off x="6496965" y="5352939"/>
                        <a:ext cx="419622" cy="41962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Alarm_2" title="Icon of a bell with three signal lines coming out of it">
                        <a:extLst>
                          <a:ext uri="{FF2B5EF4-FFF2-40B4-BE49-F238E27FC236}">
                            <a16:creationId xmlns:a16="http://schemas.microsoft.com/office/drawing/2014/main" id="{0DDE3631-F9C2-40CC-9519-E2EB9CC1D657}"/>
                          </a:ext>
                        </a:extLst>
                      </p:cNvPr>
                      <p:cNvSpPr>
                        <a:spLocks noChangeAspect="1" noEditPoints="1"/>
                      </p:cNvSpPr>
                      <p:nvPr/>
                    </p:nvSpPr>
                    <p:spPr bwMode="auto">
                      <a:xfrm>
                        <a:off x="6591559" y="5449072"/>
                        <a:ext cx="230434" cy="227356"/>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270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49" name="Group 48">
                    <a:extLst>
                      <a:ext uri="{FF2B5EF4-FFF2-40B4-BE49-F238E27FC236}">
                        <a16:creationId xmlns:a16="http://schemas.microsoft.com/office/drawing/2014/main" id="{46E5823F-9675-48AC-B7E1-DE7373B47457}"/>
                      </a:ext>
                    </a:extLst>
                  </p:cNvPr>
                  <p:cNvGrpSpPr/>
                  <p:nvPr/>
                </p:nvGrpSpPr>
                <p:grpSpPr>
                  <a:xfrm>
                    <a:off x="6680367" y="4867780"/>
                    <a:ext cx="2768004" cy="419622"/>
                    <a:chOff x="6496965" y="4833335"/>
                    <a:chExt cx="2768004" cy="419622"/>
                  </a:xfrm>
                </p:grpSpPr>
                <p:sp>
                  <p:nvSpPr>
                    <p:cNvPr id="7" name="Rectangle 6">
                      <a:extLst>
                        <a:ext uri="{FF2B5EF4-FFF2-40B4-BE49-F238E27FC236}">
                          <a16:creationId xmlns:a16="http://schemas.microsoft.com/office/drawing/2014/main" id="{8C24A04B-B71B-4547-827D-95C02026FA34}"/>
                        </a:ext>
                      </a:extLst>
                    </p:cNvPr>
                    <p:cNvSpPr/>
                    <p:nvPr/>
                  </p:nvSpPr>
                  <p:spPr bwMode="auto">
                    <a:xfrm>
                      <a:off x="7070409" y="4932347"/>
                      <a:ext cx="21945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Time-series Insights</a:t>
                      </a:r>
                    </a:p>
                  </p:txBody>
                </p:sp>
                <p:grpSp>
                  <p:nvGrpSpPr>
                    <p:cNvPr id="44" name="Group 43">
                      <a:extLst>
                        <a:ext uri="{FF2B5EF4-FFF2-40B4-BE49-F238E27FC236}">
                          <a16:creationId xmlns:a16="http://schemas.microsoft.com/office/drawing/2014/main" id="{5B4E596F-0582-4E28-8412-44029ECF23B5}"/>
                        </a:ext>
                      </a:extLst>
                    </p:cNvPr>
                    <p:cNvGrpSpPr/>
                    <p:nvPr/>
                  </p:nvGrpSpPr>
                  <p:grpSpPr>
                    <a:xfrm>
                      <a:off x="6496965" y="4833335"/>
                      <a:ext cx="419622" cy="419622"/>
                      <a:chOff x="6496965" y="4833335"/>
                      <a:chExt cx="419622" cy="419622"/>
                    </a:xfrm>
                  </p:grpSpPr>
                  <p:sp>
                    <p:nvSpPr>
                      <p:cNvPr id="13" name="Oval 12">
                        <a:extLst>
                          <a:ext uri="{FF2B5EF4-FFF2-40B4-BE49-F238E27FC236}">
                            <a16:creationId xmlns:a16="http://schemas.microsoft.com/office/drawing/2014/main" id="{99343D83-9DE0-4526-B6C1-1CA361613870}"/>
                          </a:ext>
                        </a:extLst>
                      </p:cNvPr>
                      <p:cNvSpPr/>
                      <p:nvPr/>
                    </p:nvSpPr>
                    <p:spPr bwMode="auto">
                      <a:xfrm>
                        <a:off x="6496965" y="4833335"/>
                        <a:ext cx="419622" cy="41962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DevUpdate_ECC5" title="Icon of a clock with an arrow around it pointing clockwise">
                        <a:extLst>
                          <a:ext uri="{FF2B5EF4-FFF2-40B4-BE49-F238E27FC236}">
                            <a16:creationId xmlns:a16="http://schemas.microsoft.com/office/drawing/2014/main" id="{3C9BED7B-B650-448F-A69A-2DEC686BD63D}"/>
                          </a:ext>
                        </a:extLst>
                      </p:cNvPr>
                      <p:cNvSpPr>
                        <a:spLocks noChangeAspect="1" noEditPoints="1"/>
                      </p:cNvSpPr>
                      <p:nvPr/>
                    </p:nvSpPr>
                    <p:spPr bwMode="auto">
                      <a:xfrm>
                        <a:off x="6593125" y="4929468"/>
                        <a:ext cx="227302" cy="227356"/>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48" name="Group 47">
                    <a:extLst>
                      <a:ext uri="{FF2B5EF4-FFF2-40B4-BE49-F238E27FC236}">
                        <a16:creationId xmlns:a16="http://schemas.microsoft.com/office/drawing/2014/main" id="{91801BEC-F7A3-46E6-8552-FBC3B0B0EB76}"/>
                      </a:ext>
                    </a:extLst>
                  </p:cNvPr>
                  <p:cNvGrpSpPr/>
                  <p:nvPr/>
                </p:nvGrpSpPr>
                <p:grpSpPr>
                  <a:xfrm>
                    <a:off x="6680367" y="4365399"/>
                    <a:ext cx="2768003" cy="419622"/>
                    <a:chOff x="6496965" y="4313731"/>
                    <a:chExt cx="2768003" cy="419622"/>
                  </a:xfrm>
                </p:grpSpPr>
                <p:sp>
                  <p:nvSpPr>
                    <p:cNvPr id="8" name="Rectangle 7">
                      <a:extLst>
                        <a:ext uri="{FF2B5EF4-FFF2-40B4-BE49-F238E27FC236}">
                          <a16:creationId xmlns:a16="http://schemas.microsoft.com/office/drawing/2014/main" id="{81ACDB53-E173-4388-A65B-A6D292ED4373}"/>
                        </a:ext>
                      </a:extLst>
                    </p:cNvPr>
                    <p:cNvSpPr/>
                    <p:nvPr/>
                  </p:nvSpPr>
                  <p:spPr bwMode="auto">
                    <a:xfrm>
                      <a:off x="7070408" y="4412743"/>
                      <a:ext cx="21945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Analytics &amp; dashboards</a:t>
                      </a:r>
                    </a:p>
                  </p:txBody>
                </p:sp>
                <p:grpSp>
                  <p:nvGrpSpPr>
                    <p:cNvPr id="43" name="Group 42">
                      <a:extLst>
                        <a:ext uri="{FF2B5EF4-FFF2-40B4-BE49-F238E27FC236}">
                          <a16:creationId xmlns:a16="http://schemas.microsoft.com/office/drawing/2014/main" id="{3C05361A-50EC-4095-9FE5-9CCBB2DF72FE}"/>
                        </a:ext>
                      </a:extLst>
                    </p:cNvPr>
                    <p:cNvGrpSpPr/>
                    <p:nvPr/>
                  </p:nvGrpSpPr>
                  <p:grpSpPr>
                    <a:xfrm>
                      <a:off x="6496965" y="4313731"/>
                      <a:ext cx="419622" cy="419622"/>
                      <a:chOff x="6496965" y="4313731"/>
                      <a:chExt cx="419622" cy="419622"/>
                    </a:xfrm>
                  </p:grpSpPr>
                  <p:sp>
                    <p:nvSpPr>
                      <p:cNvPr id="12" name="Oval 11">
                        <a:extLst>
                          <a:ext uri="{FF2B5EF4-FFF2-40B4-BE49-F238E27FC236}">
                            <a16:creationId xmlns:a16="http://schemas.microsoft.com/office/drawing/2014/main" id="{A805A9F1-2955-4CE5-A8B6-9BC1AD678507}"/>
                          </a:ext>
                        </a:extLst>
                      </p:cNvPr>
                      <p:cNvSpPr/>
                      <p:nvPr/>
                    </p:nvSpPr>
                    <p:spPr bwMode="auto">
                      <a:xfrm>
                        <a:off x="6496965" y="4313731"/>
                        <a:ext cx="419622" cy="41962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speedometer_2" title="Icon of a spedometer showing fast speed">
                        <a:extLst>
                          <a:ext uri="{FF2B5EF4-FFF2-40B4-BE49-F238E27FC236}">
                            <a16:creationId xmlns:a16="http://schemas.microsoft.com/office/drawing/2014/main" id="{9384931F-10E4-4FD2-882F-61893A888CDD}"/>
                          </a:ext>
                        </a:extLst>
                      </p:cNvPr>
                      <p:cNvSpPr>
                        <a:spLocks noChangeAspect="1" noEditPoints="1"/>
                      </p:cNvSpPr>
                      <p:nvPr/>
                    </p:nvSpPr>
                    <p:spPr bwMode="auto">
                      <a:xfrm>
                        <a:off x="6593098" y="4409864"/>
                        <a:ext cx="227356" cy="2273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C293FD49-9714-4883-BEDD-1444F42CAF41}"/>
                      </a:ext>
                    </a:extLst>
                  </p:cNvPr>
                  <p:cNvGrpSpPr/>
                  <p:nvPr/>
                </p:nvGrpSpPr>
                <p:grpSpPr>
                  <a:xfrm>
                    <a:off x="6680367" y="3863018"/>
                    <a:ext cx="2768003" cy="419622"/>
                    <a:chOff x="6496965" y="3794127"/>
                    <a:chExt cx="2768003" cy="419622"/>
                  </a:xfrm>
                </p:grpSpPr>
                <p:sp>
                  <p:nvSpPr>
                    <p:cNvPr id="9" name="Rectangle 8">
                      <a:extLst>
                        <a:ext uri="{FF2B5EF4-FFF2-40B4-BE49-F238E27FC236}">
                          <a16:creationId xmlns:a16="http://schemas.microsoft.com/office/drawing/2014/main" id="{AA2C8921-3C06-4251-B836-3ACBB968CE69}"/>
                        </a:ext>
                      </a:extLst>
                    </p:cNvPr>
                    <p:cNvSpPr/>
                    <p:nvPr/>
                  </p:nvSpPr>
                  <p:spPr bwMode="auto">
                    <a:xfrm>
                      <a:off x="7070408" y="3893139"/>
                      <a:ext cx="21945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Device management</a:t>
                      </a:r>
                    </a:p>
                  </p:txBody>
                </p:sp>
                <p:grpSp>
                  <p:nvGrpSpPr>
                    <p:cNvPr id="42" name="Group 41">
                      <a:extLst>
                        <a:ext uri="{FF2B5EF4-FFF2-40B4-BE49-F238E27FC236}">
                          <a16:creationId xmlns:a16="http://schemas.microsoft.com/office/drawing/2014/main" id="{FAAFE155-B6BF-405C-9CE5-BD0402E38E76}"/>
                        </a:ext>
                      </a:extLst>
                    </p:cNvPr>
                    <p:cNvGrpSpPr/>
                    <p:nvPr/>
                  </p:nvGrpSpPr>
                  <p:grpSpPr>
                    <a:xfrm>
                      <a:off x="6496965" y="3794127"/>
                      <a:ext cx="419622" cy="419622"/>
                      <a:chOff x="6496965" y="3794127"/>
                      <a:chExt cx="419622" cy="419622"/>
                    </a:xfrm>
                  </p:grpSpPr>
                  <p:sp>
                    <p:nvSpPr>
                      <p:cNvPr id="11" name="Oval 10">
                        <a:extLst>
                          <a:ext uri="{FF2B5EF4-FFF2-40B4-BE49-F238E27FC236}">
                            <a16:creationId xmlns:a16="http://schemas.microsoft.com/office/drawing/2014/main" id="{34FECCC4-A254-4B71-B6DC-8C2FD5A6C42B}"/>
                          </a:ext>
                        </a:extLst>
                      </p:cNvPr>
                      <p:cNvSpPr/>
                      <p:nvPr/>
                    </p:nvSpPr>
                    <p:spPr bwMode="auto">
                      <a:xfrm>
                        <a:off x="6496965" y="3794127"/>
                        <a:ext cx="419622" cy="41962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Touchscreen" title="Icon of a closed hand with one finger touching a screen">
                        <a:extLst>
                          <a:ext uri="{FF2B5EF4-FFF2-40B4-BE49-F238E27FC236}">
                            <a16:creationId xmlns:a16="http://schemas.microsoft.com/office/drawing/2014/main" id="{54D0EC91-CE03-4E25-9A9B-9F144AE08A9E}"/>
                          </a:ext>
                        </a:extLst>
                      </p:cNvPr>
                      <p:cNvSpPr>
                        <a:spLocks noChangeAspect="1" noEditPoints="1"/>
                      </p:cNvSpPr>
                      <p:nvPr/>
                    </p:nvSpPr>
                    <p:spPr bwMode="auto">
                      <a:xfrm>
                        <a:off x="6585532" y="3890260"/>
                        <a:ext cx="242488" cy="22735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grpSp>
        <p:grpSp>
          <p:nvGrpSpPr>
            <p:cNvPr id="63" name="Group 62">
              <a:extLst>
                <a:ext uri="{FF2B5EF4-FFF2-40B4-BE49-F238E27FC236}">
                  <a16:creationId xmlns:a16="http://schemas.microsoft.com/office/drawing/2014/main" id="{0EE41A61-674D-4214-87B4-02CE07D1FD16}"/>
                </a:ext>
              </a:extLst>
            </p:cNvPr>
            <p:cNvGrpSpPr/>
            <p:nvPr/>
          </p:nvGrpSpPr>
          <p:grpSpPr>
            <a:xfrm>
              <a:off x="1108581" y="529185"/>
              <a:ext cx="4463039" cy="5762981"/>
              <a:chOff x="1108581" y="529185"/>
              <a:chExt cx="4463039" cy="5762981"/>
            </a:xfrm>
          </p:grpSpPr>
          <p:sp>
            <p:nvSpPr>
              <p:cNvPr id="21" name="TextBox 20">
                <a:extLst>
                  <a:ext uri="{FF2B5EF4-FFF2-40B4-BE49-F238E27FC236}">
                    <a16:creationId xmlns:a16="http://schemas.microsoft.com/office/drawing/2014/main" id="{143D190D-448F-43C6-9C93-8C0AEDC6B841}"/>
                  </a:ext>
                </a:extLst>
              </p:cNvPr>
              <p:cNvSpPr txBox="1"/>
              <p:nvPr/>
            </p:nvSpPr>
            <p:spPr>
              <a:xfrm>
                <a:off x="2577578" y="529185"/>
                <a:ext cx="1525045" cy="387798"/>
              </a:xfrm>
              <a:prstGeom prst="rect">
                <a:avLst/>
              </a:prstGeom>
              <a:noFill/>
            </p:spPr>
            <p:txBody>
              <a:bodyPr wrap="none" lIns="182854" tIns="0" rIns="182854" bIns="0" rtlCol="0">
                <a:spAutoFit/>
              </a:bodyPr>
              <a:lstStyle/>
              <a:p>
                <a:pPr marL="0" marR="0" lvl="0" indent="0" algn="ctr" defTabSz="932597"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w="3175">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Builder</a:t>
                </a:r>
              </a:p>
            </p:txBody>
          </p:sp>
          <p:grpSp>
            <p:nvGrpSpPr>
              <p:cNvPr id="62" name="Group 61">
                <a:extLst>
                  <a:ext uri="{FF2B5EF4-FFF2-40B4-BE49-F238E27FC236}">
                    <a16:creationId xmlns:a16="http://schemas.microsoft.com/office/drawing/2014/main" id="{0AA2894B-E75E-404A-A88A-549DFC6830C8}"/>
                  </a:ext>
                </a:extLst>
              </p:cNvPr>
              <p:cNvGrpSpPr/>
              <p:nvPr/>
            </p:nvGrpSpPr>
            <p:grpSpPr>
              <a:xfrm>
                <a:off x="1108581" y="1253795"/>
                <a:ext cx="4463039" cy="5038371"/>
                <a:chOff x="1108581" y="1253795"/>
                <a:chExt cx="4463039" cy="5038371"/>
              </a:xfrm>
            </p:grpSpPr>
            <p:pic>
              <p:nvPicPr>
                <p:cNvPr id="20" name="Picture 19">
                  <a:extLst>
                    <a:ext uri="{FF2B5EF4-FFF2-40B4-BE49-F238E27FC236}">
                      <a16:creationId xmlns:a16="http://schemas.microsoft.com/office/drawing/2014/main" id="{D779C810-D877-44C5-9479-6354F7C8E5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r="929" b="1501"/>
                <a:stretch/>
              </p:blipFill>
              <p:spPr>
                <a:xfrm>
                  <a:off x="1108581" y="1253795"/>
                  <a:ext cx="4463039" cy="2366878"/>
                </a:xfrm>
                <a:prstGeom prst="rect">
                  <a:avLst/>
                </a:prstGeom>
              </p:spPr>
            </p:pic>
            <p:grpSp>
              <p:nvGrpSpPr>
                <p:cNvPr id="59" name="Group 58">
                  <a:extLst>
                    <a:ext uri="{FF2B5EF4-FFF2-40B4-BE49-F238E27FC236}">
                      <a16:creationId xmlns:a16="http://schemas.microsoft.com/office/drawing/2014/main" id="{F53FC642-76A7-44A6-A3A8-88F3CAAD1CBB}"/>
                    </a:ext>
                  </a:extLst>
                </p:cNvPr>
                <p:cNvGrpSpPr/>
                <p:nvPr/>
              </p:nvGrpSpPr>
              <p:grpSpPr>
                <a:xfrm>
                  <a:off x="1127654" y="3863018"/>
                  <a:ext cx="3512223" cy="2429148"/>
                  <a:chOff x="1127654" y="3863018"/>
                  <a:chExt cx="3512223" cy="2429148"/>
                </a:xfrm>
              </p:grpSpPr>
              <p:grpSp>
                <p:nvGrpSpPr>
                  <p:cNvPr id="53" name="Group 52">
                    <a:extLst>
                      <a:ext uri="{FF2B5EF4-FFF2-40B4-BE49-F238E27FC236}">
                        <a16:creationId xmlns:a16="http://schemas.microsoft.com/office/drawing/2014/main" id="{A8CADC30-23C6-4211-9C4F-A9194919EE74}"/>
                      </a:ext>
                    </a:extLst>
                  </p:cNvPr>
                  <p:cNvGrpSpPr/>
                  <p:nvPr/>
                </p:nvGrpSpPr>
                <p:grpSpPr>
                  <a:xfrm>
                    <a:off x="1127654" y="4867780"/>
                    <a:ext cx="3512222" cy="419622"/>
                    <a:chOff x="1127654" y="4867780"/>
                    <a:chExt cx="3512222" cy="419622"/>
                  </a:xfrm>
                </p:grpSpPr>
                <p:sp>
                  <p:nvSpPr>
                    <p:cNvPr id="23" name="Rectangle 22">
                      <a:extLst>
                        <a:ext uri="{FF2B5EF4-FFF2-40B4-BE49-F238E27FC236}">
                          <a16:creationId xmlns:a16="http://schemas.microsoft.com/office/drawing/2014/main" id="{6607C010-1441-4939-B13B-4F7E86E5CC5A}"/>
                        </a:ext>
                      </a:extLst>
                    </p:cNvPr>
                    <p:cNvSpPr/>
                    <p:nvPr/>
                  </p:nvSpPr>
                  <p:spPr bwMode="auto">
                    <a:xfrm>
                      <a:off x="1713796" y="4966792"/>
                      <a:ext cx="292608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Template management</a:t>
                      </a:r>
                    </a:p>
                  </p:txBody>
                </p:sp>
                <p:grpSp>
                  <p:nvGrpSpPr>
                    <p:cNvPr id="39" name="Group 38">
                      <a:extLst>
                        <a:ext uri="{FF2B5EF4-FFF2-40B4-BE49-F238E27FC236}">
                          <a16:creationId xmlns:a16="http://schemas.microsoft.com/office/drawing/2014/main" id="{C8242278-DC01-4F1F-9196-3EF3E16A8BB0}"/>
                        </a:ext>
                      </a:extLst>
                    </p:cNvPr>
                    <p:cNvGrpSpPr/>
                    <p:nvPr/>
                  </p:nvGrpSpPr>
                  <p:grpSpPr>
                    <a:xfrm>
                      <a:off x="1127654" y="4867780"/>
                      <a:ext cx="419622" cy="419622"/>
                      <a:chOff x="1127654" y="4833335"/>
                      <a:chExt cx="419622" cy="419622"/>
                    </a:xfrm>
                  </p:grpSpPr>
                  <p:sp>
                    <p:nvSpPr>
                      <p:cNvPr id="29" name="Oval 28">
                        <a:extLst>
                          <a:ext uri="{FF2B5EF4-FFF2-40B4-BE49-F238E27FC236}">
                            <a16:creationId xmlns:a16="http://schemas.microsoft.com/office/drawing/2014/main" id="{6AB9C90D-D8BA-42D3-A8C3-25CEE8C34B4A}"/>
                          </a:ext>
                        </a:extLst>
                      </p:cNvPr>
                      <p:cNvSpPr/>
                      <p:nvPr/>
                    </p:nvSpPr>
                    <p:spPr bwMode="auto">
                      <a:xfrm>
                        <a:off x="1127654" y="4833335"/>
                        <a:ext cx="419622" cy="41962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browser_3" title="Icon of a browser window with an arrow pointing from the outside to the center">
                        <a:extLst>
                          <a:ext uri="{FF2B5EF4-FFF2-40B4-BE49-F238E27FC236}">
                            <a16:creationId xmlns:a16="http://schemas.microsoft.com/office/drawing/2014/main" id="{840244F8-99F1-468E-A61B-E968E408CE6F}"/>
                          </a:ext>
                        </a:extLst>
                      </p:cNvPr>
                      <p:cNvSpPr>
                        <a:spLocks noChangeAspect="1" noEditPoints="1"/>
                      </p:cNvSpPr>
                      <p:nvPr/>
                    </p:nvSpPr>
                    <p:spPr bwMode="auto">
                      <a:xfrm>
                        <a:off x="1223311" y="4934565"/>
                        <a:ext cx="228308" cy="21716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B3D9EA48-C706-41EA-A36A-63F594D146B1}"/>
                      </a:ext>
                    </a:extLst>
                  </p:cNvPr>
                  <p:cNvGrpSpPr/>
                  <p:nvPr/>
                </p:nvGrpSpPr>
                <p:grpSpPr>
                  <a:xfrm>
                    <a:off x="1127654" y="5370161"/>
                    <a:ext cx="3512222" cy="419622"/>
                    <a:chOff x="1127654" y="5370161"/>
                    <a:chExt cx="3512222" cy="419622"/>
                  </a:xfrm>
                </p:grpSpPr>
                <p:sp>
                  <p:nvSpPr>
                    <p:cNvPr id="24" name="Rectangle 23">
                      <a:extLst>
                        <a:ext uri="{FF2B5EF4-FFF2-40B4-BE49-F238E27FC236}">
                          <a16:creationId xmlns:a16="http://schemas.microsoft.com/office/drawing/2014/main" id="{F5E54808-F0D0-4DDC-97D8-D821E2C51F92}"/>
                        </a:ext>
                      </a:extLst>
                    </p:cNvPr>
                    <p:cNvSpPr/>
                    <p:nvPr/>
                  </p:nvSpPr>
                  <p:spPr bwMode="auto">
                    <a:xfrm>
                      <a:off x="1713796" y="5469173"/>
                      <a:ext cx="292608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Rules workflows</a:t>
                      </a:r>
                    </a:p>
                  </p:txBody>
                </p:sp>
                <p:grpSp>
                  <p:nvGrpSpPr>
                    <p:cNvPr id="38" name="Group 37">
                      <a:extLst>
                        <a:ext uri="{FF2B5EF4-FFF2-40B4-BE49-F238E27FC236}">
                          <a16:creationId xmlns:a16="http://schemas.microsoft.com/office/drawing/2014/main" id="{9C5A675E-3D36-47E0-9B58-D19172B9E8CB}"/>
                        </a:ext>
                      </a:extLst>
                    </p:cNvPr>
                    <p:cNvGrpSpPr/>
                    <p:nvPr/>
                  </p:nvGrpSpPr>
                  <p:grpSpPr>
                    <a:xfrm>
                      <a:off x="1127654" y="5370161"/>
                      <a:ext cx="419622" cy="419622"/>
                      <a:chOff x="1127654" y="5352939"/>
                      <a:chExt cx="419622" cy="419622"/>
                    </a:xfrm>
                  </p:grpSpPr>
                  <p:sp>
                    <p:nvSpPr>
                      <p:cNvPr id="30" name="Oval 29">
                        <a:extLst>
                          <a:ext uri="{FF2B5EF4-FFF2-40B4-BE49-F238E27FC236}">
                            <a16:creationId xmlns:a16="http://schemas.microsoft.com/office/drawing/2014/main" id="{0728CCE1-36DE-40FE-A078-F40A942E3AE3}"/>
                          </a:ext>
                        </a:extLst>
                      </p:cNvPr>
                      <p:cNvSpPr/>
                      <p:nvPr/>
                    </p:nvSpPr>
                    <p:spPr bwMode="auto">
                      <a:xfrm>
                        <a:off x="1127654" y="5352939"/>
                        <a:ext cx="419622" cy="41962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Trackers_EADF_bidi" title="Icon of a clipboard with a checklist on it">
                        <a:extLst>
                          <a:ext uri="{FF2B5EF4-FFF2-40B4-BE49-F238E27FC236}">
                            <a16:creationId xmlns:a16="http://schemas.microsoft.com/office/drawing/2014/main" id="{48B493F3-AF1F-4DAF-9CC5-5E512C63AF8C}"/>
                          </a:ext>
                        </a:extLst>
                      </p:cNvPr>
                      <p:cNvSpPr>
                        <a:spLocks noChangeAspect="1" noEditPoints="1"/>
                      </p:cNvSpPr>
                      <p:nvPr/>
                    </p:nvSpPr>
                    <p:spPr bwMode="auto">
                      <a:xfrm>
                        <a:off x="1257834" y="5454169"/>
                        <a:ext cx="159262" cy="21716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8BA7A319-D08C-4806-97E6-E95A3496D002}"/>
                      </a:ext>
                    </a:extLst>
                  </p:cNvPr>
                  <p:cNvGrpSpPr/>
                  <p:nvPr/>
                </p:nvGrpSpPr>
                <p:grpSpPr>
                  <a:xfrm>
                    <a:off x="1127654" y="3863018"/>
                    <a:ext cx="3512223" cy="419622"/>
                    <a:chOff x="1127654" y="3863018"/>
                    <a:chExt cx="3512223" cy="419622"/>
                  </a:xfrm>
                </p:grpSpPr>
                <p:sp>
                  <p:nvSpPr>
                    <p:cNvPr id="26" name="Rectangle 25">
                      <a:extLst>
                        <a:ext uri="{FF2B5EF4-FFF2-40B4-BE49-F238E27FC236}">
                          <a16:creationId xmlns:a16="http://schemas.microsoft.com/office/drawing/2014/main" id="{04242334-0BD7-40F0-BA1C-28E4F52E7B28}"/>
                        </a:ext>
                      </a:extLst>
                    </p:cNvPr>
                    <p:cNvSpPr/>
                    <p:nvPr/>
                  </p:nvSpPr>
                  <p:spPr bwMode="auto">
                    <a:xfrm>
                      <a:off x="1713797" y="3962030"/>
                      <a:ext cx="292608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Product modeler</a:t>
                      </a:r>
                    </a:p>
                  </p:txBody>
                </p:sp>
                <p:grpSp>
                  <p:nvGrpSpPr>
                    <p:cNvPr id="41" name="Group 40">
                      <a:extLst>
                        <a:ext uri="{FF2B5EF4-FFF2-40B4-BE49-F238E27FC236}">
                          <a16:creationId xmlns:a16="http://schemas.microsoft.com/office/drawing/2014/main" id="{615C023B-9D37-46EA-A0CE-CBE0FEF6621A}"/>
                        </a:ext>
                      </a:extLst>
                    </p:cNvPr>
                    <p:cNvGrpSpPr/>
                    <p:nvPr/>
                  </p:nvGrpSpPr>
                  <p:grpSpPr>
                    <a:xfrm>
                      <a:off x="1127654" y="3863018"/>
                      <a:ext cx="419622" cy="419622"/>
                      <a:chOff x="1127654" y="3794127"/>
                      <a:chExt cx="419622" cy="419622"/>
                    </a:xfrm>
                  </p:grpSpPr>
                  <p:sp>
                    <p:nvSpPr>
                      <p:cNvPr id="27" name="Oval 26">
                        <a:extLst>
                          <a:ext uri="{FF2B5EF4-FFF2-40B4-BE49-F238E27FC236}">
                            <a16:creationId xmlns:a16="http://schemas.microsoft.com/office/drawing/2014/main" id="{61EB9771-1B46-4E29-9259-392083FF62B0}"/>
                          </a:ext>
                        </a:extLst>
                      </p:cNvPr>
                      <p:cNvSpPr/>
                      <p:nvPr/>
                    </p:nvSpPr>
                    <p:spPr bwMode="auto">
                      <a:xfrm>
                        <a:off x="1127654" y="3794127"/>
                        <a:ext cx="419622" cy="41962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tool" title="Icon of a skrewdriver and wrench">
                        <a:extLst>
                          <a:ext uri="{FF2B5EF4-FFF2-40B4-BE49-F238E27FC236}">
                            <a16:creationId xmlns:a16="http://schemas.microsoft.com/office/drawing/2014/main" id="{D995FEB1-A6AF-4FB8-8FBD-6DBFD45CA27F}"/>
                          </a:ext>
                        </a:extLst>
                      </p:cNvPr>
                      <p:cNvSpPr>
                        <a:spLocks noChangeAspect="1" noEditPoints="1"/>
                      </p:cNvSpPr>
                      <p:nvPr/>
                    </p:nvSpPr>
                    <p:spPr bwMode="auto">
                      <a:xfrm>
                        <a:off x="1260381" y="3895357"/>
                        <a:ext cx="154168" cy="217162"/>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1" name="Group 50">
                    <a:extLst>
                      <a:ext uri="{FF2B5EF4-FFF2-40B4-BE49-F238E27FC236}">
                        <a16:creationId xmlns:a16="http://schemas.microsoft.com/office/drawing/2014/main" id="{33030164-3559-4B2C-BA62-89EC32B24A20}"/>
                      </a:ext>
                    </a:extLst>
                  </p:cNvPr>
                  <p:cNvGrpSpPr/>
                  <p:nvPr/>
                </p:nvGrpSpPr>
                <p:grpSpPr>
                  <a:xfrm>
                    <a:off x="1127654" y="5872544"/>
                    <a:ext cx="3491382" cy="419622"/>
                    <a:chOff x="1127654" y="5872544"/>
                    <a:chExt cx="3491382" cy="419622"/>
                  </a:xfrm>
                </p:grpSpPr>
                <p:sp>
                  <p:nvSpPr>
                    <p:cNvPr id="22" name="Rectangle 21">
                      <a:extLst>
                        <a:ext uri="{FF2B5EF4-FFF2-40B4-BE49-F238E27FC236}">
                          <a16:creationId xmlns:a16="http://schemas.microsoft.com/office/drawing/2014/main" id="{F2DA76F0-3D8B-4A7B-9702-48BC60067802}"/>
                        </a:ext>
                      </a:extLst>
                    </p:cNvPr>
                    <p:cNvSpPr/>
                    <p:nvPr/>
                  </p:nvSpPr>
                  <p:spPr bwMode="auto">
                    <a:xfrm>
                      <a:off x="1692956" y="5971556"/>
                      <a:ext cx="292608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User and identity management</a:t>
                      </a:r>
                    </a:p>
                  </p:txBody>
                </p:sp>
                <p:grpSp>
                  <p:nvGrpSpPr>
                    <p:cNvPr id="37" name="Group 36">
                      <a:extLst>
                        <a:ext uri="{FF2B5EF4-FFF2-40B4-BE49-F238E27FC236}">
                          <a16:creationId xmlns:a16="http://schemas.microsoft.com/office/drawing/2014/main" id="{5E53CD17-DD37-4DB0-A037-3FE9DA8DCAC3}"/>
                        </a:ext>
                      </a:extLst>
                    </p:cNvPr>
                    <p:cNvGrpSpPr/>
                    <p:nvPr/>
                  </p:nvGrpSpPr>
                  <p:grpSpPr>
                    <a:xfrm>
                      <a:off x="1127654" y="5872544"/>
                      <a:ext cx="419622" cy="419622"/>
                      <a:chOff x="1127654" y="5872544"/>
                      <a:chExt cx="419622" cy="419622"/>
                    </a:xfrm>
                  </p:grpSpPr>
                  <p:sp>
                    <p:nvSpPr>
                      <p:cNvPr id="31" name="Oval 30">
                        <a:extLst>
                          <a:ext uri="{FF2B5EF4-FFF2-40B4-BE49-F238E27FC236}">
                            <a16:creationId xmlns:a16="http://schemas.microsoft.com/office/drawing/2014/main" id="{A0187DB7-EABD-4690-993E-177E4BACE4DB}"/>
                          </a:ext>
                        </a:extLst>
                      </p:cNvPr>
                      <p:cNvSpPr/>
                      <p:nvPr/>
                    </p:nvSpPr>
                    <p:spPr bwMode="auto">
                      <a:xfrm>
                        <a:off x="1127654" y="5872544"/>
                        <a:ext cx="419622" cy="41962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Fingerprint_E928" title="Icon of a fingerprint">
                        <a:extLst>
                          <a:ext uri="{FF2B5EF4-FFF2-40B4-BE49-F238E27FC236}">
                            <a16:creationId xmlns:a16="http://schemas.microsoft.com/office/drawing/2014/main" id="{89F8C740-2A7A-4145-9431-D8E19968FC38}"/>
                          </a:ext>
                        </a:extLst>
                      </p:cNvPr>
                      <p:cNvSpPr>
                        <a:spLocks noChangeAspect="1" noEditPoints="1"/>
                      </p:cNvSpPr>
                      <p:nvPr/>
                    </p:nvSpPr>
                    <p:spPr bwMode="auto">
                      <a:xfrm>
                        <a:off x="1256725" y="5973774"/>
                        <a:ext cx="161480" cy="217162"/>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4" name="Group 53">
                    <a:extLst>
                      <a:ext uri="{FF2B5EF4-FFF2-40B4-BE49-F238E27FC236}">
                        <a16:creationId xmlns:a16="http://schemas.microsoft.com/office/drawing/2014/main" id="{909E9E03-1DD7-40FE-A190-7787452D6B71}"/>
                      </a:ext>
                    </a:extLst>
                  </p:cNvPr>
                  <p:cNvGrpSpPr/>
                  <p:nvPr/>
                </p:nvGrpSpPr>
                <p:grpSpPr>
                  <a:xfrm>
                    <a:off x="1127654" y="4365399"/>
                    <a:ext cx="3512223" cy="419622"/>
                    <a:chOff x="1127654" y="4365399"/>
                    <a:chExt cx="3512223" cy="419622"/>
                  </a:xfrm>
                </p:grpSpPr>
                <p:sp>
                  <p:nvSpPr>
                    <p:cNvPr id="25" name="Rectangle 24">
                      <a:extLst>
                        <a:ext uri="{FF2B5EF4-FFF2-40B4-BE49-F238E27FC236}">
                          <a16:creationId xmlns:a16="http://schemas.microsoft.com/office/drawing/2014/main" id="{8722CB4E-B16D-4585-86B6-EBFE00BC3482}"/>
                        </a:ext>
                      </a:extLst>
                    </p:cNvPr>
                    <p:cNvSpPr/>
                    <p:nvPr/>
                  </p:nvSpPr>
                  <p:spPr bwMode="auto">
                    <a:xfrm>
                      <a:off x="1713797" y="4464411"/>
                      <a:ext cx="292608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Device settings</a:t>
                      </a:r>
                    </a:p>
                  </p:txBody>
                </p:sp>
                <p:grpSp>
                  <p:nvGrpSpPr>
                    <p:cNvPr id="40" name="Group 39">
                      <a:extLst>
                        <a:ext uri="{FF2B5EF4-FFF2-40B4-BE49-F238E27FC236}">
                          <a16:creationId xmlns:a16="http://schemas.microsoft.com/office/drawing/2014/main" id="{DDA1B051-9EB0-4300-B4E5-FCB3644F6CDC}"/>
                        </a:ext>
                      </a:extLst>
                    </p:cNvPr>
                    <p:cNvGrpSpPr/>
                    <p:nvPr/>
                  </p:nvGrpSpPr>
                  <p:grpSpPr>
                    <a:xfrm>
                      <a:off x="1127654" y="4365399"/>
                      <a:ext cx="419622" cy="419622"/>
                      <a:chOff x="1127654" y="4313731"/>
                      <a:chExt cx="419622" cy="419622"/>
                    </a:xfrm>
                  </p:grpSpPr>
                  <p:sp>
                    <p:nvSpPr>
                      <p:cNvPr id="28" name="Oval 27">
                        <a:extLst>
                          <a:ext uri="{FF2B5EF4-FFF2-40B4-BE49-F238E27FC236}">
                            <a16:creationId xmlns:a16="http://schemas.microsoft.com/office/drawing/2014/main" id="{946AE0F5-09A8-45B0-989D-9AF312D9532D}"/>
                          </a:ext>
                        </a:extLst>
                      </p:cNvPr>
                      <p:cNvSpPr/>
                      <p:nvPr/>
                    </p:nvSpPr>
                    <p:spPr bwMode="auto">
                      <a:xfrm>
                        <a:off x="1127654" y="4313731"/>
                        <a:ext cx="419622" cy="419622"/>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gear" title="Icon of a gear surrounded by a circle with lines of varying length">
                        <a:extLst>
                          <a:ext uri="{FF2B5EF4-FFF2-40B4-BE49-F238E27FC236}">
                            <a16:creationId xmlns:a16="http://schemas.microsoft.com/office/drawing/2014/main" id="{9F519BCF-E97C-4D71-9378-F9468BC2BC52}"/>
                          </a:ext>
                        </a:extLst>
                      </p:cNvPr>
                      <p:cNvSpPr>
                        <a:spLocks noChangeAspect="1" noEditPoints="1"/>
                      </p:cNvSpPr>
                      <p:nvPr/>
                    </p:nvSpPr>
                    <p:spPr bwMode="auto">
                      <a:xfrm>
                        <a:off x="1228412" y="4414961"/>
                        <a:ext cx="218106" cy="21716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grpSp>
      </p:grpSp>
    </p:spTree>
    <p:extLst>
      <p:ext uri="{BB962C8B-B14F-4D97-AF65-F5344CB8AC3E}">
        <p14:creationId xmlns:p14="http://schemas.microsoft.com/office/powerpoint/2010/main" val="1694719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4088-D81B-42FE-8CB6-5A4A31BA4046}"/>
              </a:ext>
            </a:extLst>
          </p:cNvPr>
          <p:cNvSpPr>
            <a:spLocks noGrp="1"/>
          </p:cNvSpPr>
          <p:nvPr>
            <p:ph type="title"/>
          </p:nvPr>
        </p:nvSpPr>
        <p:spPr>
          <a:xfrm>
            <a:off x="519031" y="1147034"/>
            <a:ext cx="4167887" cy="1477328"/>
          </a:xfrm>
        </p:spPr>
        <p:txBody>
          <a:bodyPr/>
          <a:lstStyle/>
          <a:p>
            <a:r>
              <a:rPr lang="en-US" dirty="0"/>
              <a:t>Azure IoT Overview</a:t>
            </a:r>
          </a:p>
        </p:txBody>
      </p:sp>
      <p:sp>
        <p:nvSpPr>
          <p:cNvPr id="5" name="Rectangle 4">
            <a:extLst>
              <a:ext uri="{FF2B5EF4-FFF2-40B4-BE49-F238E27FC236}">
                <a16:creationId xmlns:a16="http://schemas.microsoft.com/office/drawing/2014/main" id="{A45CCB2D-F469-4854-A2A2-1C16BD1E1244}"/>
              </a:ext>
            </a:extLst>
          </p:cNvPr>
          <p:cNvSpPr/>
          <p:nvPr/>
        </p:nvSpPr>
        <p:spPr>
          <a:xfrm>
            <a:off x="519031" y="2756311"/>
            <a:ext cx="4465755" cy="1200329"/>
          </a:xfrm>
          <a:prstGeom prst="rect">
            <a:avLst/>
          </a:prstGeom>
        </p:spPr>
        <p:txBody>
          <a:bodyPr wrap="square">
            <a:spAutoFit/>
          </a:bodyPr>
          <a:lstStyle/>
          <a:p>
            <a:pPr>
              <a:lnSpc>
                <a:spcPct val="100000"/>
              </a:lnSpc>
            </a:pPr>
            <a:r>
              <a:rPr lang="en-AU" spc="-1" dirty="0"/>
              <a:t>Dave Glover, Microsoft Cloud Advocate</a:t>
            </a:r>
          </a:p>
          <a:p>
            <a:pPr>
              <a:lnSpc>
                <a:spcPct val="100000"/>
              </a:lnSpc>
            </a:pPr>
            <a:r>
              <a:rPr lang="en-AU" spc="-1" dirty="0">
                <a:latin typeface="Arial"/>
              </a:rPr>
              <a:t>@dglover</a:t>
            </a:r>
          </a:p>
          <a:p>
            <a:pPr>
              <a:lnSpc>
                <a:spcPct val="100000"/>
              </a:lnSpc>
            </a:pPr>
            <a:endParaRPr lang="en-AU" spc="-1" dirty="0">
              <a:latin typeface="Arial"/>
            </a:endParaRPr>
          </a:p>
          <a:p>
            <a:pPr>
              <a:lnSpc>
                <a:spcPct val="100000"/>
              </a:lnSpc>
            </a:pPr>
            <a:r>
              <a:rPr lang="en-AU" spc="-1" dirty="0"/>
              <a:t>Microsoft Docs and Microsoft Learn</a:t>
            </a:r>
            <a:endParaRPr lang="en-AU" dirty="0"/>
          </a:p>
        </p:txBody>
      </p:sp>
      <p:pic>
        <p:nvPicPr>
          <p:cNvPr id="7" name="Picture 6">
            <a:extLst>
              <a:ext uri="{FF2B5EF4-FFF2-40B4-BE49-F238E27FC236}">
                <a16:creationId xmlns:a16="http://schemas.microsoft.com/office/drawing/2014/main" id="{F666DE93-CE6B-4C82-8A56-7841332D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83" y="4003666"/>
            <a:ext cx="2704155" cy="2704155"/>
          </a:xfrm>
          <a:prstGeom prst="rect">
            <a:avLst/>
          </a:prstGeom>
        </p:spPr>
      </p:pic>
    </p:spTree>
    <p:extLst>
      <p:ext uri="{BB962C8B-B14F-4D97-AF65-F5344CB8AC3E}">
        <p14:creationId xmlns:p14="http://schemas.microsoft.com/office/powerpoint/2010/main" val="30265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503EFABE-73C0-40BC-B2B6-E604FD5FF44A}"/>
              </a:ext>
            </a:extLst>
          </p:cNvPr>
          <p:cNvSpPr/>
          <p:nvPr/>
        </p:nvSpPr>
        <p:spPr bwMode="auto">
          <a:xfrm>
            <a:off x="337246" y="3002885"/>
            <a:ext cx="9637108" cy="1333725"/>
          </a:xfrm>
          <a:custGeom>
            <a:avLst/>
            <a:gdLst>
              <a:gd name="connsiteX0" fmla="*/ 0 w 9497961"/>
              <a:gd name="connsiteY0" fmla="*/ 6252 h 1333725"/>
              <a:gd name="connsiteX1" fmla="*/ 3028336 w 9497961"/>
              <a:gd name="connsiteY1" fmla="*/ 1333607 h 1333725"/>
              <a:gd name="connsiteX2" fmla="*/ 6656439 w 9497961"/>
              <a:gd name="connsiteY2" fmla="*/ 84910 h 1333725"/>
              <a:gd name="connsiteX3" fmla="*/ 9497961 w 9497961"/>
              <a:gd name="connsiteY3" fmla="*/ 212730 h 1333725"/>
            </a:gdLst>
            <a:ahLst/>
            <a:cxnLst>
              <a:cxn ang="0">
                <a:pos x="connsiteX0" y="connsiteY0"/>
              </a:cxn>
              <a:cxn ang="0">
                <a:pos x="connsiteX1" y="connsiteY1"/>
              </a:cxn>
              <a:cxn ang="0">
                <a:pos x="connsiteX2" y="connsiteY2"/>
              </a:cxn>
              <a:cxn ang="0">
                <a:pos x="connsiteX3" y="connsiteY3"/>
              </a:cxn>
            </a:cxnLst>
            <a:rect l="l" t="t" r="r" b="b"/>
            <a:pathLst>
              <a:path w="9497961" h="1333725">
                <a:moveTo>
                  <a:pt x="0" y="6252"/>
                </a:moveTo>
                <a:cubicBezTo>
                  <a:pt x="959465" y="663374"/>
                  <a:pt x="1918930" y="1320497"/>
                  <a:pt x="3028336" y="1333607"/>
                </a:cubicBezTo>
                <a:cubicBezTo>
                  <a:pt x="4137742" y="1346717"/>
                  <a:pt x="5578168" y="271723"/>
                  <a:pt x="6656439" y="84910"/>
                </a:cubicBezTo>
                <a:cubicBezTo>
                  <a:pt x="7734710" y="-101903"/>
                  <a:pt x="8616335" y="55413"/>
                  <a:pt x="9497961" y="212730"/>
                </a:cubicBezTo>
              </a:path>
            </a:pathLst>
          </a:custGeom>
          <a:noFill/>
          <a:ln w="571500">
            <a:solidFill>
              <a:schemeClr val="bg1">
                <a:lumMod val="85000"/>
              </a:schemeClr>
            </a:solidFill>
            <a:headEnd type="none" w="sm" len="sm"/>
            <a:tailEnd type="triangle"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9" name="Rectangle 78"/>
          <p:cNvSpPr/>
          <p:nvPr/>
        </p:nvSpPr>
        <p:spPr bwMode="auto">
          <a:xfrm>
            <a:off x="431011" y="6196399"/>
            <a:ext cx="3132534" cy="4038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519248" y="333374"/>
            <a:ext cx="11151917" cy="1114425"/>
          </a:xfrm>
        </p:spPr>
        <p:txBody>
          <a:bodyPr/>
          <a:lstStyle/>
          <a:p>
            <a:r>
              <a:rPr lang="en-US" sz="4400" dirty="0"/>
              <a:t>DIGITAL TWINS: FUSING PHYSICAL AND DIGITAL</a:t>
            </a:r>
          </a:p>
        </p:txBody>
      </p:sp>
      <p:sp>
        <p:nvSpPr>
          <p:cNvPr id="6" name="Oval 5"/>
          <p:cNvSpPr/>
          <p:nvPr/>
        </p:nvSpPr>
        <p:spPr bwMode="auto">
          <a:xfrm>
            <a:off x="9974354" y="2494337"/>
            <a:ext cx="1633588" cy="1675392"/>
          </a:xfrm>
          <a:prstGeom prst="ellipse">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4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 scale, richer, more innovative business results</a:t>
            </a:r>
          </a:p>
        </p:txBody>
      </p:sp>
      <p:sp>
        <p:nvSpPr>
          <p:cNvPr id="11" name="TextBox 10"/>
          <p:cNvSpPr txBox="1"/>
          <p:nvPr/>
        </p:nvSpPr>
        <p:spPr>
          <a:xfrm>
            <a:off x="3692106" y="3409729"/>
            <a:ext cx="501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noProof="0" dirty="0">
                <a:ln>
                  <a:noFill/>
                </a:ln>
                <a:solidFill>
                  <a:srgbClr val="59B4D9"/>
                </a:solidFill>
                <a:effectLst/>
                <a:uLnTx/>
                <a:uFillTx/>
                <a:latin typeface="Segoe UI"/>
                <a:ea typeface="+mn-ea"/>
                <a:cs typeface="+mn-cs"/>
              </a:rPr>
              <a:t>Control</a:t>
            </a:r>
          </a:p>
        </p:txBody>
      </p:sp>
      <p:sp>
        <p:nvSpPr>
          <p:cNvPr id="15" name="TextBox 14"/>
          <p:cNvSpPr txBox="1"/>
          <p:nvPr/>
        </p:nvSpPr>
        <p:spPr>
          <a:xfrm>
            <a:off x="2529820" y="5159632"/>
            <a:ext cx="57983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noProof="0" dirty="0">
                <a:ln>
                  <a:noFill/>
                </a:ln>
                <a:solidFill>
                  <a:srgbClr val="86BD06"/>
                </a:solidFill>
                <a:effectLst/>
                <a:uLnTx/>
                <a:uFillTx/>
                <a:latin typeface="Segoe UI"/>
                <a:ea typeface="+mn-ea"/>
                <a:cs typeface="+mn-cs"/>
              </a:rPr>
              <a:t>Measure</a:t>
            </a:r>
          </a:p>
        </p:txBody>
      </p:sp>
      <p:sp>
        <p:nvSpPr>
          <p:cNvPr id="16" name="TextBox 15"/>
          <p:cNvSpPr txBox="1"/>
          <p:nvPr/>
        </p:nvSpPr>
        <p:spPr>
          <a:xfrm>
            <a:off x="3628910" y="4975025"/>
            <a:ext cx="124674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noProof="0" dirty="0">
                <a:ln>
                  <a:noFill/>
                </a:ln>
                <a:solidFill>
                  <a:srgbClr val="59B4D9"/>
                </a:solidFill>
                <a:effectLst/>
                <a:uLnTx/>
                <a:uFillTx/>
                <a:latin typeface="Segoe UI"/>
                <a:ea typeface="+mn-ea"/>
                <a:cs typeface="+mn-cs"/>
              </a:rPr>
              <a:t>Insight, optimization</a:t>
            </a:r>
          </a:p>
        </p:txBody>
      </p:sp>
      <p:sp>
        <p:nvSpPr>
          <p:cNvPr id="17" name="TextBox 16"/>
          <p:cNvSpPr txBox="1"/>
          <p:nvPr/>
        </p:nvSpPr>
        <p:spPr>
          <a:xfrm>
            <a:off x="2109063" y="5514463"/>
            <a:ext cx="256398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a:noFill/>
                </a:ln>
                <a:solidFill>
                  <a:schemeClr val="tx1">
                    <a:lumMod val="65000"/>
                    <a:lumOff val="35000"/>
                  </a:schemeClr>
                </a:solidFill>
                <a:effectLst/>
                <a:uLnTx/>
                <a:uFillTx/>
                <a:latin typeface="Segoe UI"/>
                <a:ea typeface="+mn-ea"/>
                <a:cs typeface="+mn-cs"/>
              </a:rPr>
              <a:t>Quantified Organization</a:t>
            </a:r>
          </a:p>
        </p:txBody>
      </p:sp>
      <p:sp>
        <p:nvSpPr>
          <p:cNvPr id="26" name="TextBox 25"/>
          <p:cNvSpPr txBox="1"/>
          <p:nvPr/>
        </p:nvSpPr>
        <p:spPr>
          <a:xfrm>
            <a:off x="8441389" y="3746453"/>
            <a:ext cx="10929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noProof="0" dirty="0">
                <a:ln>
                  <a:noFill/>
                </a:ln>
                <a:solidFill>
                  <a:srgbClr val="59B4D9"/>
                </a:solidFill>
                <a:effectLst/>
                <a:uLnTx/>
                <a:uFillTx/>
                <a:latin typeface="Segoe UI"/>
                <a:ea typeface="+mn-ea"/>
                <a:cs typeface="+mn-cs"/>
              </a:rPr>
              <a:t>Assistance, </a:t>
            </a:r>
            <a:br>
              <a:rPr kumimoji="0" lang="en-US" sz="1200" b="0" i="0" u="none" strike="noStrike" kern="1200" cap="none" normalizeH="0" noProof="0" dirty="0">
                <a:ln>
                  <a:noFill/>
                </a:ln>
                <a:solidFill>
                  <a:srgbClr val="59B4D9"/>
                </a:solidFill>
                <a:effectLst/>
                <a:uLnTx/>
                <a:uFillTx/>
                <a:latin typeface="Segoe UI"/>
                <a:ea typeface="+mn-ea"/>
                <a:cs typeface="+mn-cs"/>
              </a:rPr>
            </a:br>
            <a:r>
              <a:rPr kumimoji="0" lang="en-US" sz="1200" b="0" i="0" u="none" strike="noStrike" kern="1200" cap="none" normalizeH="0" noProof="0" dirty="0">
                <a:ln>
                  <a:noFill/>
                </a:ln>
                <a:solidFill>
                  <a:srgbClr val="59B4D9"/>
                </a:solidFill>
                <a:effectLst/>
                <a:uLnTx/>
                <a:uFillTx/>
                <a:latin typeface="Segoe UI"/>
                <a:ea typeface="+mn-ea"/>
                <a:cs typeface="+mn-cs"/>
              </a:rPr>
              <a:t>Task completion</a:t>
            </a:r>
          </a:p>
        </p:txBody>
      </p:sp>
      <p:sp>
        <p:nvSpPr>
          <p:cNvPr id="27" name="TextBox 26"/>
          <p:cNvSpPr txBox="1"/>
          <p:nvPr/>
        </p:nvSpPr>
        <p:spPr>
          <a:xfrm>
            <a:off x="7381731" y="3746805"/>
            <a:ext cx="526170" cy="369332"/>
          </a:xfrm>
          <a:prstGeom prst="rect">
            <a:avLst/>
          </a:prstGeom>
          <a:noFill/>
        </p:spPr>
        <p:txBody>
          <a:bodyPr wrap="none" lIns="0" tIns="0" rIns="0" bIns="0" rtlCol="0">
            <a:spAutoFit/>
          </a:bodyPr>
          <a:lstStyle/>
          <a:p>
            <a:pPr lvl="0">
              <a:defRPr/>
            </a:pPr>
            <a:r>
              <a:rPr lang="en-US" sz="1200" dirty="0">
                <a:solidFill>
                  <a:srgbClr val="86BD06"/>
                </a:solidFill>
              </a:rPr>
              <a:t>Intent,</a:t>
            </a:r>
          </a:p>
          <a:p>
            <a:pPr lvl="0">
              <a:defRPr/>
            </a:pPr>
            <a:r>
              <a:rPr lang="en-US" sz="1200" dirty="0">
                <a:solidFill>
                  <a:srgbClr val="86BD06"/>
                </a:solidFill>
              </a:rPr>
              <a:t>Context</a:t>
            </a:r>
            <a:endParaRPr kumimoji="0" lang="en-US" sz="1200" b="0" i="0" u="none" strike="noStrike" kern="1200" cap="none" normalizeH="0" noProof="0" dirty="0">
              <a:ln>
                <a:noFill/>
              </a:ln>
              <a:solidFill>
                <a:srgbClr val="86BD06"/>
              </a:solidFill>
              <a:effectLst/>
              <a:uLnTx/>
              <a:uFillTx/>
              <a:latin typeface="Segoe UI"/>
            </a:endParaRPr>
          </a:p>
        </p:txBody>
      </p:sp>
      <p:sp>
        <p:nvSpPr>
          <p:cNvPr id="30" name="TextBox 29"/>
          <p:cNvSpPr txBox="1"/>
          <p:nvPr/>
        </p:nvSpPr>
        <p:spPr>
          <a:xfrm>
            <a:off x="7243686" y="4294589"/>
            <a:ext cx="2121894"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normalizeH="0" baseline="0" noProof="0" dirty="0">
                <a:ln>
                  <a:noFill/>
                </a:ln>
                <a:solidFill>
                  <a:schemeClr val="tx1">
                    <a:lumMod val="65000"/>
                    <a:lumOff val="35000"/>
                  </a:schemeClr>
                </a:solidFill>
                <a:effectLst/>
                <a:uLnTx/>
                <a:uFillTx/>
                <a:latin typeface="Segoe UI"/>
              </a:rPr>
              <a:t>Artificial Intelligence</a:t>
            </a:r>
          </a:p>
        </p:txBody>
      </p:sp>
      <p:cxnSp>
        <p:nvCxnSpPr>
          <p:cNvPr id="44" name="Straight Arrow Connector 43"/>
          <p:cNvCxnSpPr/>
          <p:nvPr/>
        </p:nvCxnSpPr>
        <p:spPr>
          <a:xfrm>
            <a:off x="3496713" y="3307773"/>
            <a:ext cx="9374" cy="659824"/>
          </a:xfrm>
          <a:prstGeom prst="straightConnector1">
            <a:avLst/>
          </a:prstGeom>
          <a:ln w="92075">
            <a:solidFill>
              <a:srgbClr val="59B4D9"/>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255180" y="4693013"/>
            <a:ext cx="9374" cy="659824"/>
          </a:xfrm>
          <a:prstGeom prst="straightConnector1">
            <a:avLst/>
          </a:prstGeom>
          <a:ln w="92075">
            <a:solidFill>
              <a:srgbClr val="B8D43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537816" y="4677342"/>
            <a:ext cx="9374" cy="659824"/>
          </a:xfrm>
          <a:prstGeom prst="straightConnector1">
            <a:avLst/>
          </a:prstGeom>
          <a:ln w="92075">
            <a:solidFill>
              <a:srgbClr val="59B4D9"/>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008651" y="4450268"/>
            <a:ext cx="57983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noProof="0" dirty="0">
                <a:ln>
                  <a:noFill/>
                </a:ln>
                <a:solidFill>
                  <a:srgbClr val="86BD06"/>
                </a:solidFill>
                <a:effectLst/>
                <a:uLnTx/>
                <a:uFillTx/>
                <a:latin typeface="Segoe UI"/>
                <a:ea typeface="+mn-ea"/>
                <a:cs typeface="+mn-cs"/>
              </a:rPr>
              <a:t>Measure</a:t>
            </a:r>
          </a:p>
        </p:txBody>
      </p:sp>
      <p:sp>
        <p:nvSpPr>
          <p:cNvPr id="73" name="TextBox 72"/>
          <p:cNvSpPr txBox="1"/>
          <p:nvPr/>
        </p:nvSpPr>
        <p:spPr>
          <a:xfrm>
            <a:off x="6112562" y="4267639"/>
            <a:ext cx="124674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noProof="0" dirty="0">
                <a:ln>
                  <a:noFill/>
                </a:ln>
                <a:solidFill>
                  <a:srgbClr val="59B4D9"/>
                </a:solidFill>
                <a:effectLst/>
                <a:uLnTx/>
                <a:uFillTx/>
                <a:latin typeface="Segoe UI"/>
                <a:ea typeface="+mn-ea"/>
                <a:cs typeface="+mn-cs"/>
              </a:rPr>
              <a:t>Insight, optimization</a:t>
            </a:r>
          </a:p>
        </p:txBody>
      </p:sp>
      <p:cxnSp>
        <p:nvCxnSpPr>
          <p:cNvPr id="74" name="Straight Arrow Connector 73"/>
          <p:cNvCxnSpPr/>
          <p:nvPr/>
        </p:nvCxnSpPr>
        <p:spPr>
          <a:xfrm>
            <a:off x="5709265" y="3983232"/>
            <a:ext cx="9374" cy="659824"/>
          </a:xfrm>
          <a:prstGeom prst="straightConnector1">
            <a:avLst/>
          </a:prstGeom>
          <a:ln w="92075">
            <a:solidFill>
              <a:srgbClr val="B8D43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991901" y="3967561"/>
            <a:ext cx="9374" cy="659824"/>
          </a:xfrm>
          <a:prstGeom prst="straightConnector1">
            <a:avLst/>
          </a:prstGeom>
          <a:ln w="92075">
            <a:solidFill>
              <a:srgbClr val="59B4D9"/>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846670" y="4782323"/>
            <a:ext cx="2029438" cy="25557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a:noFill/>
                </a:ln>
                <a:solidFill>
                  <a:schemeClr val="tx1">
                    <a:lumMod val="65000"/>
                    <a:lumOff val="35000"/>
                  </a:schemeClr>
                </a:solidFill>
                <a:effectLst/>
                <a:uLnTx/>
                <a:uFillTx/>
                <a:latin typeface="Segoe UI"/>
                <a:ea typeface="+mn-ea"/>
                <a:cs typeface="+mn-cs"/>
              </a:rPr>
              <a:t>Quantified Self</a:t>
            </a:r>
          </a:p>
        </p:txBody>
      </p:sp>
      <p:sp>
        <p:nvSpPr>
          <p:cNvPr id="78" name="TextBox 77"/>
          <p:cNvSpPr txBox="1"/>
          <p:nvPr/>
        </p:nvSpPr>
        <p:spPr>
          <a:xfrm>
            <a:off x="594520" y="4631242"/>
            <a:ext cx="1736385" cy="861774"/>
          </a:xfrm>
          <a:prstGeom prst="rect">
            <a:avLst/>
          </a:prstGeom>
          <a:noFill/>
        </p:spPr>
        <p:txBody>
          <a:bodyPr wrap="square" lIns="0" tIns="0" rIns="0" bIns="0" rtlCol="0">
            <a:spAutoFit/>
          </a:bodyPr>
          <a:lstStyle/>
          <a:p>
            <a:r>
              <a:rPr lang="en-US" sz="2800" spc="-70" dirty="0">
                <a:solidFill>
                  <a:schemeClr val="tx1">
                    <a:lumMod val="65000"/>
                    <a:lumOff val="35000"/>
                  </a:schemeClr>
                </a:solidFill>
                <a:latin typeface="+mj-lt"/>
              </a:rPr>
              <a:t>DIGITAL  WORLD</a:t>
            </a:r>
          </a:p>
        </p:txBody>
      </p:sp>
      <p:sp>
        <p:nvSpPr>
          <p:cNvPr id="9" name="Rectangle 8"/>
          <p:cNvSpPr/>
          <p:nvPr/>
        </p:nvSpPr>
        <p:spPr bwMode="auto">
          <a:xfrm>
            <a:off x="129236" y="2640644"/>
            <a:ext cx="1270435" cy="15437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Arrow Connector 83"/>
          <p:cNvCxnSpPr/>
          <p:nvPr/>
        </p:nvCxnSpPr>
        <p:spPr>
          <a:xfrm>
            <a:off x="8028631" y="3436419"/>
            <a:ext cx="9374" cy="659824"/>
          </a:xfrm>
          <a:prstGeom prst="straightConnector1">
            <a:avLst/>
          </a:prstGeom>
          <a:ln w="92075">
            <a:solidFill>
              <a:srgbClr val="B8D43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8322983" y="3410329"/>
            <a:ext cx="9374" cy="659824"/>
          </a:xfrm>
          <a:prstGeom prst="straightConnector1">
            <a:avLst/>
          </a:prstGeom>
          <a:ln w="92075">
            <a:solidFill>
              <a:srgbClr val="59B4D9"/>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97097" y="3411808"/>
            <a:ext cx="31739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noProof="0" dirty="0">
                <a:ln>
                  <a:noFill/>
                </a:ln>
                <a:solidFill>
                  <a:srgbClr val="86BD06"/>
                </a:solidFill>
                <a:effectLst/>
                <a:uLnTx/>
                <a:uFillTx/>
                <a:latin typeface="Segoe UI"/>
                <a:ea typeface="+mn-ea"/>
                <a:cs typeface="+mn-cs"/>
              </a:rPr>
              <a:t>Data</a:t>
            </a:r>
          </a:p>
        </p:txBody>
      </p:sp>
      <p:cxnSp>
        <p:nvCxnSpPr>
          <p:cNvPr id="38" name="Straight Arrow Connector 37"/>
          <p:cNvCxnSpPr/>
          <p:nvPr/>
        </p:nvCxnSpPr>
        <p:spPr>
          <a:xfrm>
            <a:off x="3240211" y="3328700"/>
            <a:ext cx="9374" cy="659824"/>
          </a:xfrm>
          <a:prstGeom prst="straightConnector1">
            <a:avLst/>
          </a:prstGeom>
          <a:ln w="92075">
            <a:solidFill>
              <a:srgbClr val="B8D43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A9CC6748-2F10-4B53-A291-DEA7DDB50CA1}"/>
              </a:ext>
            </a:extLst>
          </p:cNvPr>
          <p:cNvSpPr txBox="1"/>
          <p:nvPr/>
        </p:nvSpPr>
        <p:spPr>
          <a:xfrm>
            <a:off x="8458645" y="2089553"/>
            <a:ext cx="501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noProof="0" dirty="0">
                <a:ln>
                  <a:noFill/>
                </a:ln>
                <a:solidFill>
                  <a:srgbClr val="59B4D9"/>
                </a:solidFill>
                <a:effectLst/>
                <a:uLnTx/>
                <a:uFillTx/>
                <a:latin typeface="Segoe UI"/>
                <a:ea typeface="+mn-ea"/>
                <a:cs typeface="+mn-cs"/>
              </a:rPr>
              <a:t>Control</a:t>
            </a:r>
          </a:p>
        </p:txBody>
      </p:sp>
      <p:cxnSp>
        <p:nvCxnSpPr>
          <p:cNvPr id="96" name="Straight Arrow Connector 95">
            <a:extLst>
              <a:ext uri="{FF2B5EF4-FFF2-40B4-BE49-F238E27FC236}">
                <a16:creationId xmlns:a16="http://schemas.microsoft.com/office/drawing/2014/main" id="{CC905570-ABCE-47C6-8B96-305277D33453}"/>
              </a:ext>
            </a:extLst>
          </p:cNvPr>
          <p:cNvCxnSpPr/>
          <p:nvPr/>
        </p:nvCxnSpPr>
        <p:spPr>
          <a:xfrm>
            <a:off x="8263252" y="1987597"/>
            <a:ext cx="9374" cy="659824"/>
          </a:xfrm>
          <a:prstGeom prst="straightConnector1">
            <a:avLst/>
          </a:prstGeom>
          <a:ln w="92075">
            <a:solidFill>
              <a:srgbClr val="59B4D9"/>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22E23CB5-769B-4CA3-BEAF-E088D9CBC7B6}"/>
              </a:ext>
            </a:extLst>
          </p:cNvPr>
          <p:cNvSpPr txBox="1"/>
          <p:nvPr/>
        </p:nvSpPr>
        <p:spPr>
          <a:xfrm>
            <a:off x="7563636" y="2091632"/>
            <a:ext cx="31739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noProof="0" dirty="0">
                <a:ln>
                  <a:noFill/>
                </a:ln>
                <a:solidFill>
                  <a:srgbClr val="86BD06"/>
                </a:solidFill>
                <a:effectLst/>
                <a:uLnTx/>
                <a:uFillTx/>
                <a:latin typeface="Segoe UI"/>
                <a:ea typeface="+mn-ea"/>
                <a:cs typeface="+mn-cs"/>
              </a:rPr>
              <a:t>Data</a:t>
            </a:r>
          </a:p>
        </p:txBody>
      </p:sp>
      <p:cxnSp>
        <p:nvCxnSpPr>
          <p:cNvPr id="98" name="Straight Arrow Connector 97">
            <a:extLst>
              <a:ext uri="{FF2B5EF4-FFF2-40B4-BE49-F238E27FC236}">
                <a16:creationId xmlns:a16="http://schemas.microsoft.com/office/drawing/2014/main" id="{5FD504E0-0759-4F65-9700-50007EACC5B9}"/>
              </a:ext>
            </a:extLst>
          </p:cNvPr>
          <p:cNvCxnSpPr/>
          <p:nvPr/>
        </p:nvCxnSpPr>
        <p:spPr>
          <a:xfrm>
            <a:off x="8006750" y="2008524"/>
            <a:ext cx="9374" cy="659824"/>
          </a:xfrm>
          <a:prstGeom prst="straightConnector1">
            <a:avLst/>
          </a:prstGeom>
          <a:ln w="92075">
            <a:solidFill>
              <a:srgbClr val="B8D43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9DB9F5C-BFD1-4FCC-A2E1-3D181FD4BEF4}"/>
              </a:ext>
            </a:extLst>
          </p:cNvPr>
          <p:cNvSpPr txBox="1"/>
          <p:nvPr/>
        </p:nvSpPr>
        <p:spPr>
          <a:xfrm>
            <a:off x="6108034" y="2567948"/>
            <a:ext cx="501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noProof="0" dirty="0">
                <a:ln>
                  <a:noFill/>
                </a:ln>
                <a:solidFill>
                  <a:srgbClr val="59B4D9"/>
                </a:solidFill>
                <a:effectLst/>
                <a:uLnTx/>
                <a:uFillTx/>
                <a:latin typeface="Segoe UI"/>
                <a:ea typeface="+mn-ea"/>
                <a:cs typeface="+mn-cs"/>
              </a:rPr>
              <a:t>Control</a:t>
            </a:r>
          </a:p>
        </p:txBody>
      </p:sp>
      <p:cxnSp>
        <p:nvCxnSpPr>
          <p:cNvPr id="100" name="Straight Arrow Connector 99">
            <a:extLst>
              <a:ext uri="{FF2B5EF4-FFF2-40B4-BE49-F238E27FC236}">
                <a16:creationId xmlns:a16="http://schemas.microsoft.com/office/drawing/2014/main" id="{130F4E55-EC71-4E2C-8AD5-5F6A32F10BBF}"/>
              </a:ext>
            </a:extLst>
          </p:cNvPr>
          <p:cNvCxnSpPr/>
          <p:nvPr/>
        </p:nvCxnSpPr>
        <p:spPr>
          <a:xfrm>
            <a:off x="5912641" y="2465992"/>
            <a:ext cx="9374" cy="659824"/>
          </a:xfrm>
          <a:prstGeom prst="straightConnector1">
            <a:avLst/>
          </a:prstGeom>
          <a:ln w="92075">
            <a:solidFill>
              <a:srgbClr val="59B4D9"/>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C8816D20-C9EA-437E-9F06-9B8BECDB227C}"/>
              </a:ext>
            </a:extLst>
          </p:cNvPr>
          <p:cNvSpPr txBox="1"/>
          <p:nvPr/>
        </p:nvSpPr>
        <p:spPr>
          <a:xfrm>
            <a:off x="5213025" y="2570027"/>
            <a:ext cx="31739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noProof="0" dirty="0">
                <a:ln>
                  <a:noFill/>
                </a:ln>
                <a:solidFill>
                  <a:srgbClr val="86BD06"/>
                </a:solidFill>
                <a:effectLst/>
                <a:uLnTx/>
                <a:uFillTx/>
                <a:latin typeface="Segoe UI"/>
                <a:ea typeface="+mn-ea"/>
                <a:cs typeface="+mn-cs"/>
              </a:rPr>
              <a:t>Data</a:t>
            </a:r>
          </a:p>
        </p:txBody>
      </p:sp>
      <p:cxnSp>
        <p:nvCxnSpPr>
          <p:cNvPr id="102" name="Straight Arrow Connector 101">
            <a:extLst>
              <a:ext uri="{FF2B5EF4-FFF2-40B4-BE49-F238E27FC236}">
                <a16:creationId xmlns:a16="http://schemas.microsoft.com/office/drawing/2014/main" id="{11DD4845-4450-4530-9C47-3EE40C4AA900}"/>
              </a:ext>
            </a:extLst>
          </p:cNvPr>
          <p:cNvCxnSpPr/>
          <p:nvPr/>
        </p:nvCxnSpPr>
        <p:spPr>
          <a:xfrm>
            <a:off x="5656139" y="2486919"/>
            <a:ext cx="9374" cy="659824"/>
          </a:xfrm>
          <a:prstGeom prst="straightConnector1">
            <a:avLst/>
          </a:prstGeom>
          <a:ln w="92075">
            <a:solidFill>
              <a:srgbClr val="B8D43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D70474B-45F7-4244-ADEF-C61E51FC227D}"/>
              </a:ext>
            </a:extLst>
          </p:cNvPr>
          <p:cNvSpPr txBox="1"/>
          <p:nvPr/>
        </p:nvSpPr>
        <p:spPr>
          <a:xfrm rot="608581">
            <a:off x="2823984" y="4085320"/>
            <a:ext cx="2074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D</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08" name="TextBox 107">
            <a:extLst>
              <a:ext uri="{FF2B5EF4-FFF2-40B4-BE49-F238E27FC236}">
                <a16:creationId xmlns:a16="http://schemas.microsoft.com/office/drawing/2014/main" id="{C2736D7F-F6CA-4973-B657-0DDB3C0AFA68}"/>
              </a:ext>
            </a:extLst>
          </p:cNvPr>
          <p:cNvSpPr txBox="1"/>
          <p:nvPr/>
        </p:nvSpPr>
        <p:spPr>
          <a:xfrm rot="401278">
            <a:off x="3045764" y="4137859"/>
            <a:ext cx="14651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E</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09" name="TextBox 108">
            <a:extLst>
              <a:ext uri="{FF2B5EF4-FFF2-40B4-BE49-F238E27FC236}">
                <a16:creationId xmlns:a16="http://schemas.microsoft.com/office/drawing/2014/main" id="{F8C679B0-C39E-4062-9EDB-D7E19E71FC59}"/>
              </a:ext>
            </a:extLst>
          </p:cNvPr>
          <p:cNvSpPr txBox="1"/>
          <p:nvPr/>
        </p:nvSpPr>
        <p:spPr>
          <a:xfrm>
            <a:off x="3224578" y="4152656"/>
            <a:ext cx="18178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V</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10" name="TextBox 109">
            <a:extLst>
              <a:ext uri="{FF2B5EF4-FFF2-40B4-BE49-F238E27FC236}">
                <a16:creationId xmlns:a16="http://schemas.microsoft.com/office/drawing/2014/main" id="{6B3F5268-A221-4B35-85D2-1971508B4173}"/>
              </a:ext>
            </a:extLst>
          </p:cNvPr>
          <p:cNvSpPr txBox="1"/>
          <p:nvPr/>
        </p:nvSpPr>
        <p:spPr>
          <a:xfrm>
            <a:off x="3440517" y="4170761"/>
            <a:ext cx="7277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I</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DEC4E9A3-FE96-4218-A818-783466EE1518}"/>
              </a:ext>
            </a:extLst>
          </p:cNvPr>
          <p:cNvSpPr txBox="1"/>
          <p:nvPr/>
        </p:nvSpPr>
        <p:spPr>
          <a:xfrm rot="21187513">
            <a:off x="3531978" y="4158540"/>
            <a:ext cx="18178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C</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12" name="TextBox 111">
            <a:extLst>
              <a:ext uri="{FF2B5EF4-FFF2-40B4-BE49-F238E27FC236}">
                <a16:creationId xmlns:a16="http://schemas.microsoft.com/office/drawing/2014/main" id="{BB79320A-43F2-47D1-ABD1-7D4B6FA46E51}"/>
              </a:ext>
            </a:extLst>
          </p:cNvPr>
          <p:cNvSpPr txBox="1"/>
          <p:nvPr/>
        </p:nvSpPr>
        <p:spPr>
          <a:xfrm rot="20835242">
            <a:off x="3734346" y="4121009"/>
            <a:ext cx="14651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E</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D7B7FAFA-5D54-4088-BC74-BB958119C660}"/>
              </a:ext>
            </a:extLst>
          </p:cNvPr>
          <p:cNvSpPr txBox="1"/>
          <p:nvPr/>
        </p:nvSpPr>
        <p:spPr>
          <a:xfrm rot="20933818">
            <a:off x="3909710" y="4072157"/>
            <a:ext cx="1545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S</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FB2346C9-EE53-4087-975A-88F45E81E4CD}"/>
              </a:ext>
            </a:extLst>
          </p:cNvPr>
          <p:cNvSpPr txBox="1"/>
          <p:nvPr/>
        </p:nvSpPr>
        <p:spPr>
          <a:xfrm>
            <a:off x="5348588" y="3528627"/>
            <a:ext cx="20742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P</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FED6675D-EE0F-4585-AD3C-0C16DF63E02D}"/>
              </a:ext>
            </a:extLst>
          </p:cNvPr>
          <p:cNvSpPr txBox="1"/>
          <p:nvPr/>
        </p:nvSpPr>
        <p:spPr>
          <a:xfrm>
            <a:off x="5526501" y="3436521"/>
            <a:ext cx="14651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E</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25B2C571-C419-45DA-85AF-FB546FB1AFDA}"/>
              </a:ext>
            </a:extLst>
          </p:cNvPr>
          <p:cNvSpPr txBox="1"/>
          <p:nvPr/>
        </p:nvSpPr>
        <p:spPr>
          <a:xfrm>
            <a:off x="5698189" y="3351237"/>
            <a:ext cx="18178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O</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A7F87A1B-1965-4966-9E0C-8551588F3DB1}"/>
              </a:ext>
            </a:extLst>
          </p:cNvPr>
          <p:cNvSpPr txBox="1"/>
          <p:nvPr/>
        </p:nvSpPr>
        <p:spPr>
          <a:xfrm>
            <a:off x="5932876" y="3290697"/>
            <a:ext cx="17349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P</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3C93427-D589-4C0B-AB45-52F640FC5039}"/>
              </a:ext>
            </a:extLst>
          </p:cNvPr>
          <p:cNvSpPr txBox="1"/>
          <p:nvPr/>
        </p:nvSpPr>
        <p:spPr>
          <a:xfrm>
            <a:off x="6112467" y="3203224"/>
            <a:ext cx="18178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L</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4398750C-63B4-40C6-ABB5-3204C5D32F06}"/>
              </a:ext>
            </a:extLst>
          </p:cNvPr>
          <p:cNvSpPr txBox="1"/>
          <p:nvPr/>
        </p:nvSpPr>
        <p:spPr>
          <a:xfrm>
            <a:off x="6248718" y="3142900"/>
            <a:ext cx="14651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E</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27" name="TextBox 126">
            <a:extLst>
              <a:ext uri="{FF2B5EF4-FFF2-40B4-BE49-F238E27FC236}">
                <a16:creationId xmlns:a16="http://schemas.microsoft.com/office/drawing/2014/main" id="{B2A97E83-6FCC-4CDE-BF42-84F9528E3FA7}"/>
              </a:ext>
            </a:extLst>
          </p:cNvPr>
          <p:cNvSpPr txBox="1"/>
          <p:nvPr/>
        </p:nvSpPr>
        <p:spPr>
          <a:xfrm>
            <a:off x="7573891" y="2828918"/>
            <a:ext cx="1545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S</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205EDE35-D346-4F9E-915B-A8E9FACF9F81}"/>
              </a:ext>
            </a:extLst>
          </p:cNvPr>
          <p:cNvSpPr txBox="1"/>
          <p:nvPr/>
        </p:nvSpPr>
        <p:spPr>
          <a:xfrm>
            <a:off x="7761431" y="2828173"/>
            <a:ext cx="164148"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P</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29" name="TextBox 128">
            <a:extLst>
              <a:ext uri="{FF2B5EF4-FFF2-40B4-BE49-F238E27FC236}">
                <a16:creationId xmlns:a16="http://schemas.microsoft.com/office/drawing/2014/main" id="{5664BD2F-9E4C-4598-83B1-9B7B05B6D4A3}"/>
              </a:ext>
            </a:extLst>
          </p:cNvPr>
          <p:cNvSpPr txBox="1"/>
          <p:nvPr/>
        </p:nvSpPr>
        <p:spPr>
          <a:xfrm>
            <a:off x="7925220" y="2818219"/>
            <a:ext cx="18979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A</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31" name="TextBox 130">
            <a:extLst>
              <a:ext uri="{FF2B5EF4-FFF2-40B4-BE49-F238E27FC236}">
                <a16:creationId xmlns:a16="http://schemas.microsoft.com/office/drawing/2014/main" id="{0384F4EC-91D9-414C-9407-EB81D8F43D80}"/>
              </a:ext>
            </a:extLst>
          </p:cNvPr>
          <p:cNvSpPr txBox="1"/>
          <p:nvPr/>
        </p:nvSpPr>
        <p:spPr>
          <a:xfrm>
            <a:off x="8141202" y="2816012"/>
            <a:ext cx="18178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C</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32" name="TextBox 131">
            <a:extLst>
              <a:ext uri="{FF2B5EF4-FFF2-40B4-BE49-F238E27FC236}">
                <a16:creationId xmlns:a16="http://schemas.microsoft.com/office/drawing/2014/main" id="{156F0DF9-7C35-4EC5-882F-743B68C88E74}"/>
              </a:ext>
            </a:extLst>
          </p:cNvPr>
          <p:cNvSpPr txBox="1"/>
          <p:nvPr/>
        </p:nvSpPr>
        <p:spPr>
          <a:xfrm>
            <a:off x="8333564" y="2821129"/>
            <a:ext cx="14651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E</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133" name="TextBox 132">
            <a:extLst>
              <a:ext uri="{FF2B5EF4-FFF2-40B4-BE49-F238E27FC236}">
                <a16:creationId xmlns:a16="http://schemas.microsoft.com/office/drawing/2014/main" id="{8014FA34-9047-42D0-819C-7B64699FE295}"/>
              </a:ext>
            </a:extLst>
          </p:cNvPr>
          <p:cNvSpPr txBox="1"/>
          <p:nvPr/>
        </p:nvSpPr>
        <p:spPr>
          <a:xfrm>
            <a:off x="8506936" y="2828200"/>
            <a:ext cx="15452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pc="-70" dirty="0">
                <a:solidFill>
                  <a:srgbClr val="FFFFFF"/>
                </a:solidFill>
                <a:latin typeface="Segoe UI"/>
              </a:rPr>
              <a:t>S</a:t>
            </a:r>
            <a:endParaRPr kumimoji="0" lang="en-US" sz="2400" b="0" i="0" u="none" strike="noStrike" kern="1200" cap="none" spc="-70" normalizeH="0" baseline="0" noProof="0" dirty="0">
              <a:ln>
                <a:noFill/>
              </a:ln>
              <a:solidFill>
                <a:srgbClr val="FFFFFF"/>
              </a:solidFill>
              <a:effectLst/>
              <a:uLnTx/>
              <a:uFillTx/>
              <a:latin typeface="Segoe UI"/>
              <a:ea typeface="+mn-ea"/>
              <a:cs typeface="+mn-cs"/>
            </a:endParaRPr>
          </a:p>
        </p:txBody>
      </p:sp>
      <p:sp>
        <p:nvSpPr>
          <p:cNvPr id="3" name="TextBox 2"/>
          <p:cNvSpPr txBox="1"/>
          <p:nvPr/>
        </p:nvSpPr>
        <p:spPr>
          <a:xfrm>
            <a:off x="558271" y="2098510"/>
            <a:ext cx="1736385" cy="861774"/>
          </a:xfrm>
          <a:prstGeom prst="rect">
            <a:avLst/>
          </a:prstGeom>
          <a:noFill/>
        </p:spPr>
        <p:txBody>
          <a:bodyPr wrap="square" lIns="0" tIns="0" rIns="0" bIns="0" rtlCol="0">
            <a:spAutoFit/>
          </a:bodyPr>
          <a:lstStyle/>
          <a:p>
            <a:r>
              <a:rPr lang="en-US" sz="2800" spc="-70" dirty="0">
                <a:solidFill>
                  <a:schemeClr val="tx1">
                    <a:lumMod val="65000"/>
                    <a:lumOff val="35000"/>
                  </a:schemeClr>
                </a:solidFill>
                <a:latin typeface="+mj-lt"/>
              </a:rPr>
              <a:t>PHYSICAL WORLD</a:t>
            </a:r>
          </a:p>
        </p:txBody>
      </p:sp>
      <p:sp>
        <p:nvSpPr>
          <p:cNvPr id="13" name="TextBox 12">
            <a:extLst>
              <a:ext uri="{FF2B5EF4-FFF2-40B4-BE49-F238E27FC236}">
                <a16:creationId xmlns:a16="http://schemas.microsoft.com/office/drawing/2014/main" id="{99EA0B76-F262-45D4-8BAA-70D323570788}"/>
              </a:ext>
            </a:extLst>
          </p:cNvPr>
          <p:cNvSpPr txBox="1"/>
          <p:nvPr/>
        </p:nvSpPr>
        <p:spPr>
          <a:xfrm rot="20308185">
            <a:off x="4121378" y="3894261"/>
            <a:ext cx="1171116" cy="154563"/>
          </a:xfrm>
          <a:prstGeom prst="rect">
            <a:avLst/>
          </a:prstGeom>
          <a:noFill/>
        </p:spPr>
        <p:txBody>
          <a:bodyPr wrap="square" lIns="0" tIns="0" rIns="0" bIns="0" rtlCol="0">
            <a:spAutoFit/>
          </a:bodyPr>
          <a:lstStyle/>
          <a:p>
            <a:pPr algn="ctr">
              <a:lnSpc>
                <a:spcPct val="90000"/>
              </a:lnSpc>
            </a:pPr>
            <a:r>
              <a:rPr lang="en-US" sz="2000" dirty="0">
                <a:solidFill>
                  <a:schemeClr val="tx1">
                    <a:lumMod val="65000"/>
                    <a:lumOff val="35000"/>
                  </a:schemeClr>
                </a:solidFill>
              </a:rPr>
              <a:t>Process</a:t>
            </a:r>
          </a:p>
        </p:txBody>
      </p:sp>
      <p:sp>
        <p:nvSpPr>
          <p:cNvPr id="86" name="TextBox 85">
            <a:extLst>
              <a:ext uri="{FF2B5EF4-FFF2-40B4-BE49-F238E27FC236}">
                <a16:creationId xmlns:a16="http://schemas.microsoft.com/office/drawing/2014/main" id="{C82456E2-99FD-4552-8891-3277874C8878}"/>
              </a:ext>
            </a:extLst>
          </p:cNvPr>
          <p:cNvSpPr txBox="1"/>
          <p:nvPr/>
        </p:nvSpPr>
        <p:spPr>
          <a:xfrm rot="1393177">
            <a:off x="1698928" y="3841181"/>
            <a:ext cx="1198390" cy="289206"/>
          </a:xfrm>
          <a:prstGeom prst="rect">
            <a:avLst/>
          </a:prstGeom>
          <a:noFill/>
        </p:spPr>
        <p:txBody>
          <a:bodyPr wrap="square" lIns="0" tIns="0" rIns="0" bIns="0" rtlCol="0">
            <a:prstTxWarp prst="textArchDown">
              <a:avLst/>
            </a:prstTxWarp>
            <a:spAutoFit/>
          </a:bodyPr>
          <a:lstStyle/>
          <a:p>
            <a:pPr algn="ctr">
              <a:lnSpc>
                <a:spcPct val="90000"/>
              </a:lnSpc>
            </a:pPr>
            <a:r>
              <a:rPr lang="en-US" sz="2000" dirty="0">
                <a:solidFill>
                  <a:schemeClr val="tx1">
                    <a:lumMod val="65000"/>
                    <a:lumOff val="35000"/>
                  </a:schemeClr>
                </a:solidFill>
              </a:rPr>
              <a:t>System</a:t>
            </a:r>
          </a:p>
        </p:txBody>
      </p:sp>
      <p:sp>
        <p:nvSpPr>
          <p:cNvPr id="87" name="TextBox 86">
            <a:extLst>
              <a:ext uri="{FF2B5EF4-FFF2-40B4-BE49-F238E27FC236}">
                <a16:creationId xmlns:a16="http://schemas.microsoft.com/office/drawing/2014/main" id="{03014BA9-539D-4201-9854-84151CD99797}"/>
              </a:ext>
            </a:extLst>
          </p:cNvPr>
          <p:cNvSpPr txBox="1"/>
          <p:nvPr/>
        </p:nvSpPr>
        <p:spPr>
          <a:xfrm rot="20799288">
            <a:off x="6451509" y="3134807"/>
            <a:ext cx="1198390" cy="338143"/>
          </a:xfrm>
          <a:prstGeom prst="rect">
            <a:avLst/>
          </a:prstGeom>
          <a:noFill/>
        </p:spPr>
        <p:txBody>
          <a:bodyPr wrap="square" lIns="0" tIns="0" rIns="0" bIns="0" rtlCol="0">
            <a:prstTxWarp prst="textArchUp">
              <a:avLst/>
            </a:prstTxWarp>
            <a:spAutoFit/>
          </a:bodyPr>
          <a:lstStyle/>
          <a:p>
            <a:pPr algn="ctr">
              <a:lnSpc>
                <a:spcPct val="90000"/>
              </a:lnSpc>
            </a:pPr>
            <a:r>
              <a:rPr lang="en-US" sz="2000" dirty="0">
                <a:solidFill>
                  <a:schemeClr val="tx1">
                    <a:lumMod val="65000"/>
                    <a:lumOff val="35000"/>
                  </a:schemeClr>
                </a:solidFill>
              </a:rPr>
              <a:t>Context</a:t>
            </a:r>
          </a:p>
        </p:txBody>
      </p:sp>
      <p:grpSp>
        <p:nvGrpSpPr>
          <p:cNvPr id="20" name="Group 19">
            <a:extLst>
              <a:ext uri="{FF2B5EF4-FFF2-40B4-BE49-F238E27FC236}">
                <a16:creationId xmlns:a16="http://schemas.microsoft.com/office/drawing/2014/main" id="{CC566AC2-519E-4DEB-ADCA-142330D08662}"/>
              </a:ext>
            </a:extLst>
          </p:cNvPr>
          <p:cNvGrpSpPr/>
          <p:nvPr/>
        </p:nvGrpSpPr>
        <p:grpSpPr>
          <a:xfrm>
            <a:off x="7362029" y="4638442"/>
            <a:ext cx="2063375" cy="235478"/>
            <a:chOff x="7300856" y="5995962"/>
            <a:chExt cx="1662744" cy="189757"/>
          </a:xfrm>
        </p:grpSpPr>
        <p:sp>
          <p:nvSpPr>
            <p:cNvPr id="88" name="Eye" title="Icon of an eye">
              <a:extLst>
                <a:ext uri="{FF2B5EF4-FFF2-40B4-BE49-F238E27FC236}">
                  <a16:creationId xmlns:a16="http://schemas.microsoft.com/office/drawing/2014/main" id="{9F938E75-0EDE-4D2A-A2ED-8557653EE037}"/>
                </a:ext>
              </a:extLst>
            </p:cNvPr>
            <p:cNvSpPr>
              <a:spLocks noChangeAspect="1" noEditPoints="1"/>
            </p:cNvSpPr>
            <p:nvPr/>
          </p:nvSpPr>
          <p:spPr bwMode="auto">
            <a:xfrm>
              <a:off x="7300856" y="6025011"/>
              <a:ext cx="258041" cy="14246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89" name="Microsoft_E720" title="Icon of a microphone">
              <a:extLst>
                <a:ext uri="{FF2B5EF4-FFF2-40B4-BE49-F238E27FC236}">
                  <a16:creationId xmlns:a16="http://schemas.microsoft.com/office/drawing/2014/main" id="{7572EB59-974A-45E8-8D19-D1D9885E8371}"/>
                </a:ext>
              </a:extLst>
            </p:cNvPr>
            <p:cNvSpPr>
              <a:spLocks noChangeAspect="1" noEditPoints="1"/>
            </p:cNvSpPr>
            <p:nvPr/>
          </p:nvSpPr>
          <p:spPr bwMode="auto">
            <a:xfrm>
              <a:off x="8537846" y="5998051"/>
              <a:ext cx="125050" cy="187666"/>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0" name="Dictionary_E82D" title="Icon of a book">
              <a:extLst>
                <a:ext uri="{FF2B5EF4-FFF2-40B4-BE49-F238E27FC236}">
                  <a16:creationId xmlns:a16="http://schemas.microsoft.com/office/drawing/2014/main" id="{C92E74DC-B6AD-4037-A9CD-D04EC16F6147}"/>
                </a:ext>
              </a:extLst>
            </p:cNvPr>
            <p:cNvSpPr>
              <a:spLocks noChangeAspect="1" noEditPoints="1"/>
            </p:cNvSpPr>
            <p:nvPr/>
          </p:nvSpPr>
          <p:spPr bwMode="auto">
            <a:xfrm>
              <a:off x="7677665" y="5998053"/>
              <a:ext cx="150133" cy="187666"/>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1" name="magnify" title="Icon of a magnifying glass">
              <a:extLst>
                <a:ext uri="{FF2B5EF4-FFF2-40B4-BE49-F238E27FC236}">
                  <a16:creationId xmlns:a16="http://schemas.microsoft.com/office/drawing/2014/main" id="{FE1518CB-F813-47DD-828A-CB07511F128C}"/>
                </a:ext>
              </a:extLst>
            </p:cNvPr>
            <p:cNvSpPr>
              <a:spLocks noChangeAspect="1" noEditPoints="1"/>
            </p:cNvSpPr>
            <p:nvPr/>
          </p:nvSpPr>
          <p:spPr bwMode="auto">
            <a:xfrm flipH="1">
              <a:off x="8227754" y="5995962"/>
              <a:ext cx="191323" cy="18766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p>
          </p:txBody>
        </p:sp>
        <p:sp>
          <p:nvSpPr>
            <p:cNvPr id="92" name="Characters_E8C1" title="Icon of the letter A and a letter in another language">
              <a:extLst>
                <a:ext uri="{FF2B5EF4-FFF2-40B4-BE49-F238E27FC236}">
                  <a16:creationId xmlns:a16="http://schemas.microsoft.com/office/drawing/2014/main" id="{808FE96B-41D1-4735-8863-F3A54165C51D}"/>
                </a:ext>
              </a:extLst>
            </p:cNvPr>
            <p:cNvSpPr>
              <a:spLocks noChangeAspect="1" noEditPoints="1"/>
            </p:cNvSpPr>
            <p:nvPr/>
          </p:nvSpPr>
          <p:spPr bwMode="auto">
            <a:xfrm>
              <a:off x="8781668" y="5998050"/>
              <a:ext cx="181932" cy="187666"/>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lumMod val="65000"/>
                <a:lumOff val="35000"/>
              </a:schemeClr>
            </a:solidFill>
            <a:ln w="3175" cap="sq">
              <a:noFill/>
            </a:ln>
          </p:spPr>
          <p:txBody>
            <a:bodyPr vert="horz" wrap="square" lIns="91427" tIns="45713" rIns="91427" bIns="45713" numCol="1" anchor="t" anchorCtr="0" compatLnSpc="1">
              <a:prstTxWarp prst="textNoShape">
                <a:avLst/>
              </a:prstTxWarp>
            </a:bodyPr>
            <a:lstStyle/>
            <a:p>
              <a:endParaRPr lang="en-US" sz="1836"/>
            </a:p>
          </p:txBody>
        </p:sp>
        <p:sp>
          <p:nvSpPr>
            <p:cNvPr id="93" name="Beaker_F196" title="Icon of a scientific flask with liquid in it">
              <a:extLst>
                <a:ext uri="{FF2B5EF4-FFF2-40B4-BE49-F238E27FC236}">
                  <a16:creationId xmlns:a16="http://schemas.microsoft.com/office/drawing/2014/main" id="{37A52012-B5BE-4B73-B425-8733D6020C0E}"/>
                </a:ext>
              </a:extLst>
            </p:cNvPr>
            <p:cNvSpPr>
              <a:spLocks noChangeAspect="1" noEditPoints="1"/>
            </p:cNvSpPr>
            <p:nvPr/>
          </p:nvSpPr>
          <p:spPr bwMode="auto">
            <a:xfrm>
              <a:off x="7946565" y="5998052"/>
              <a:ext cx="162419" cy="18766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sp>
        <p:nvSpPr>
          <p:cNvPr id="965" name="building_11" title="Icon og a school house">
            <a:extLst>
              <a:ext uri="{FF2B5EF4-FFF2-40B4-BE49-F238E27FC236}">
                <a16:creationId xmlns:a16="http://schemas.microsoft.com/office/drawing/2014/main" id="{5C34E695-669C-4B62-A59D-F3D57E276EBC}"/>
              </a:ext>
            </a:extLst>
          </p:cNvPr>
          <p:cNvSpPr>
            <a:spLocks noChangeAspect="1" noEditPoints="1"/>
          </p:cNvSpPr>
          <p:nvPr/>
        </p:nvSpPr>
        <p:spPr bwMode="auto">
          <a:xfrm>
            <a:off x="6970959" y="1597091"/>
            <a:ext cx="504064" cy="271341"/>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p>
        </p:txBody>
      </p:sp>
      <p:sp>
        <p:nvSpPr>
          <p:cNvPr id="966" name="factory_3" title="Icon of a factory or warehouse">
            <a:extLst>
              <a:ext uri="{FF2B5EF4-FFF2-40B4-BE49-F238E27FC236}">
                <a16:creationId xmlns:a16="http://schemas.microsoft.com/office/drawing/2014/main" id="{55EE4DA5-4273-413A-9843-B30234B93EA4}"/>
              </a:ext>
            </a:extLst>
          </p:cNvPr>
          <p:cNvSpPr>
            <a:spLocks noChangeAspect="1" noEditPoints="1"/>
          </p:cNvSpPr>
          <p:nvPr/>
        </p:nvSpPr>
        <p:spPr bwMode="auto">
          <a:xfrm>
            <a:off x="7090844" y="2021765"/>
            <a:ext cx="378048" cy="234121"/>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building_1" title="Icon of two tall rectangular buildings of different heights">
            <a:extLst>
              <a:ext uri="{FF2B5EF4-FFF2-40B4-BE49-F238E27FC236}">
                <a16:creationId xmlns:a16="http://schemas.microsoft.com/office/drawing/2014/main" id="{5C196A8B-E51C-4E82-9CDD-F6B67E86D2CA}"/>
              </a:ext>
            </a:extLst>
          </p:cNvPr>
          <p:cNvSpPr>
            <a:spLocks noChangeAspect="1" noEditPoints="1"/>
          </p:cNvSpPr>
          <p:nvPr/>
        </p:nvSpPr>
        <p:spPr bwMode="auto">
          <a:xfrm>
            <a:off x="9384189" y="1552608"/>
            <a:ext cx="334677" cy="33604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building_9" title="Icon of a building with columns in a row and a triangular top and a flag atop it">
            <a:extLst>
              <a:ext uri="{FF2B5EF4-FFF2-40B4-BE49-F238E27FC236}">
                <a16:creationId xmlns:a16="http://schemas.microsoft.com/office/drawing/2014/main" id="{C28C9F1B-8146-49E3-9BBF-1FE3BC53DA29}"/>
              </a:ext>
            </a:extLst>
          </p:cNvPr>
          <p:cNvSpPr>
            <a:spLocks noChangeAspect="1" noEditPoints="1"/>
          </p:cNvSpPr>
          <p:nvPr/>
        </p:nvSpPr>
        <p:spPr bwMode="auto">
          <a:xfrm>
            <a:off x="8952621" y="1547810"/>
            <a:ext cx="329621" cy="336042"/>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p>
        </p:txBody>
      </p:sp>
      <p:sp>
        <p:nvSpPr>
          <p:cNvPr id="973" name="building_5" title="Icon of tall buildings">
            <a:extLst>
              <a:ext uri="{FF2B5EF4-FFF2-40B4-BE49-F238E27FC236}">
                <a16:creationId xmlns:a16="http://schemas.microsoft.com/office/drawing/2014/main" id="{B8D0549E-E9C2-4566-A8F8-3691B9CFB3E8}"/>
              </a:ext>
            </a:extLst>
          </p:cNvPr>
          <p:cNvSpPr>
            <a:spLocks noChangeAspect="1" noEditPoints="1"/>
          </p:cNvSpPr>
          <p:nvPr/>
        </p:nvSpPr>
        <p:spPr bwMode="auto">
          <a:xfrm>
            <a:off x="8037263" y="1535529"/>
            <a:ext cx="309411" cy="33604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p>
        </p:txBody>
      </p:sp>
      <p:grpSp>
        <p:nvGrpSpPr>
          <p:cNvPr id="976" name="Group 975">
            <a:extLst>
              <a:ext uri="{FF2B5EF4-FFF2-40B4-BE49-F238E27FC236}">
                <a16:creationId xmlns:a16="http://schemas.microsoft.com/office/drawing/2014/main" id="{E8987854-DE41-4BD0-8040-550ABC25708A}"/>
              </a:ext>
            </a:extLst>
          </p:cNvPr>
          <p:cNvGrpSpPr/>
          <p:nvPr/>
        </p:nvGrpSpPr>
        <p:grpSpPr>
          <a:xfrm>
            <a:off x="9025204" y="2036453"/>
            <a:ext cx="405411" cy="254677"/>
            <a:chOff x="-3024521" y="4684599"/>
            <a:chExt cx="1168700" cy="734173"/>
          </a:xfrm>
          <a:solidFill>
            <a:srgbClr val="82C7E3"/>
          </a:solidFill>
        </p:grpSpPr>
        <p:sp>
          <p:nvSpPr>
            <p:cNvPr id="993" name="Oval 992">
              <a:extLst>
                <a:ext uri="{FF2B5EF4-FFF2-40B4-BE49-F238E27FC236}">
                  <a16:creationId xmlns:a16="http://schemas.microsoft.com/office/drawing/2014/main" id="{E5510645-71DC-4334-9D0D-68FAE690E7B8}"/>
                </a:ext>
              </a:extLst>
            </p:cNvPr>
            <p:cNvSpPr/>
            <p:nvPr/>
          </p:nvSpPr>
          <p:spPr bwMode="auto">
            <a:xfrm>
              <a:off x="-3024521" y="4684599"/>
              <a:ext cx="1154833" cy="290919"/>
            </a:xfrm>
            <a:prstGeom prst="ellipse">
              <a:avLst/>
            </a:pr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900" spc="-50" dirty="0" err="1">
                <a:gradFill>
                  <a:gsLst>
                    <a:gs pos="0">
                      <a:srgbClr val="FFFFFF"/>
                    </a:gs>
                    <a:gs pos="100000">
                      <a:srgbClr val="FFFFFF"/>
                    </a:gs>
                  </a:gsLst>
                  <a:lin ang="5400000" scaled="0"/>
                </a:gradFill>
                <a:cs typeface="Segoe UI" pitchFamily="34" charset="0"/>
              </a:endParaRPr>
            </a:p>
          </p:txBody>
        </p:sp>
        <p:grpSp>
          <p:nvGrpSpPr>
            <p:cNvPr id="994" name="Group 993">
              <a:extLst>
                <a:ext uri="{FF2B5EF4-FFF2-40B4-BE49-F238E27FC236}">
                  <a16:creationId xmlns:a16="http://schemas.microsoft.com/office/drawing/2014/main" id="{B8171381-8FAE-4575-9489-DAD40B49E1FA}"/>
                </a:ext>
              </a:extLst>
            </p:cNvPr>
            <p:cNvGrpSpPr>
              <a:grpSpLocks noChangeAspect="1"/>
            </p:cNvGrpSpPr>
            <p:nvPr/>
          </p:nvGrpSpPr>
          <p:grpSpPr>
            <a:xfrm>
              <a:off x="-3014375" y="4736769"/>
              <a:ext cx="1158554" cy="682003"/>
              <a:chOff x="-3014375" y="4736769"/>
              <a:chExt cx="1158554" cy="682003"/>
            </a:xfrm>
            <a:grpFill/>
          </p:grpSpPr>
          <p:sp>
            <p:nvSpPr>
              <p:cNvPr id="1000" name="Freeform: Shape 999">
                <a:extLst>
                  <a:ext uri="{FF2B5EF4-FFF2-40B4-BE49-F238E27FC236}">
                    <a16:creationId xmlns:a16="http://schemas.microsoft.com/office/drawing/2014/main" id="{CEF0FB49-5C51-4DE0-8F44-8F76300F7C84}"/>
                  </a:ext>
                </a:extLst>
              </p:cNvPr>
              <p:cNvSpPr/>
              <p:nvPr/>
            </p:nvSpPr>
            <p:spPr bwMode="auto">
              <a:xfrm>
                <a:off x="-2968661" y="4736769"/>
                <a:ext cx="1031160" cy="136630"/>
              </a:xfrm>
              <a:custGeom>
                <a:avLst/>
                <a:gdLst>
                  <a:gd name="connsiteX0" fmla="*/ 1734932 w 1868753"/>
                  <a:gd name="connsiteY0" fmla="*/ 96740 h 247613"/>
                  <a:gd name="connsiteX1" fmla="*/ 1868753 w 1868753"/>
                  <a:gd name="connsiteY1" fmla="*/ 144057 h 247613"/>
                  <a:gd name="connsiteX2" fmla="*/ 1594366 w 1868753"/>
                  <a:gd name="connsiteY2" fmla="*/ 247613 h 247613"/>
                  <a:gd name="connsiteX3" fmla="*/ 1572257 w 1868753"/>
                  <a:gd name="connsiteY3" fmla="*/ 243971 h 247613"/>
                  <a:gd name="connsiteX4" fmla="*/ 119763 w 1868753"/>
                  <a:gd name="connsiteY4" fmla="*/ 93891 h 247613"/>
                  <a:gd name="connsiteX5" fmla="*/ 279714 w 1868753"/>
                  <a:gd name="connsiteY5" fmla="*/ 238656 h 247613"/>
                  <a:gd name="connsiteX6" fmla="*/ 273112 w 1868753"/>
                  <a:gd name="connsiteY6" fmla="*/ 239447 h 247613"/>
                  <a:gd name="connsiteX7" fmla="*/ 0 w 1868753"/>
                  <a:gd name="connsiteY7" fmla="*/ 139974 h 247613"/>
                  <a:gd name="connsiteX8" fmla="*/ 66697 w 1868753"/>
                  <a:gd name="connsiteY8" fmla="*/ 109485 h 247613"/>
                  <a:gd name="connsiteX9" fmla="*/ 435444 w 1868753"/>
                  <a:gd name="connsiteY9" fmla="*/ 34208 h 247613"/>
                  <a:gd name="connsiteX10" fmla="*/ 532530 w 1868753"/>
                  <a:gd name="connsiteY10" fmla="*/ 211466 h 247613"/>
                  <a:gd name="connsiteX11" fmla="*/ 420473 w 1868753"/>
                  <a:gd name="connsiteY11" fmla="*/ 221783 h 247613"/>
                  <a:gd name="connsiteX12" fmla="*/ 315813 w 1868753"/>
                  <a:gd name="connsiteY12" fmla="*/ 234329 h 247613"/>
                  <a:gd name="connsiteX13" fmla="*/ 150623 w 1868753"/>
                  <a:gd name="connsiteY13" fmla="*/ 84822 h 247613"/>
                  <a:gd name="connsiteX14" fmla="*/ 160040 w 1868753"/>
                  <a:gd name="connsiteY14" fmla="*/ 82054 h 247613"/>
                  <a:gd name="connsiteX15" fmla="*/ 402052 w 1868753"/>
                  <a:gd name="connsiteY15" fmla="*/ 37650 h 247613"/>
                  <a:gd name="connsiteX16" fmla="*/ 1433761 w 1868753"/>
                  <a:gd name="connsiteY16" fmla="*/ 30675 h 247613"/>
                  <a:gd name="connsiteX17" fmla="*/ 1436503 w 1868753"/>
                  <a:gd name="connsiteY17" fmla="*/ 30932 h 247613"/>
                  <a:gd name="connsiteX18" fmla="*/ 1674189 w 1868753"/>
                  <a:gd name="connsiteY18" fmla="*/ 75263 h 247613"/>
                  <a:gd name="connsiteX19" fmla="*/ 1705536 w 1868753"/>
                  <a:gd name="connsiteY19" fmla="*/ 86346 h 247613"/>
                  <a:gd name="connsiteX20" fmla="*/ 1537673 w 1868753"/>
                  <a:gd name="connsiteY20" fmla="*/ 238272 h 247613"/>
                  <a:gd name="connsiteX21" fmla="*/ 1461991 w 1868753"/>
                  <a:gd name="connsiteY21" fmla="*/ 225803 h 247613"/>
                  <a:gd name="connsiteX22" fmla="*/ 1334178 w 1868753"/>
                  <a:gd name="connsiteY22" fmla="*/ 212493 h 247613"/>
                  <a:gd name="connsiteX23" fmla="*/ 696820 w 1868753"/>
                  <a:gd name="connsiteY23" fmla="*/ 8579 h 247613"/>
                  <a:gd name="connsiteX24" fmla="*/ 734395 w 1868753"/>
                  <a:gd name="connsiteY24" fmla="*/ 197353 h 247613"/>
                  <a:gd name="connsiteX25" fmla="*/ 589556 w 1868753"/>
                  <a:gd name="connsiteY25" fmla="*/ 206216 h 247613"/>
                  <a:gd name="connsiteX26" fmla="*/ 562306 w 1868753"/>
                  <a:gd name="connsiteY26" fmla="*/ 208725 h 247613"/>
                  <a:gd name="connsiteX27" fmla="*/ 465049 w 1868753"/>
                  <a:gd name="connsiteY27" fmla="*/ 31156 h 247613"/>
                  <a:gd name="connsiteX28" fmla="*/ 676802 w 1868753"/>
                  <a:gd name="connsiteY28" fmla="*/ 9328 h 247613"/>
                  <a:gd name="connsiteX29" fmla="*/ 1171872 w 1868753"/>
                  <a:gd name="connsiteY29" fmla="*/ 6774 h 247613"/>
                  <a:gd name="connsiteX30" fmla="*/ 1181518 w 1868753"/>
                  <a:gd name="connsiteY30" fmla="*/ 7064 h 247613"/>
                  <a:gd name="connsiteX31" fmla="*/ 1404010 w 1868753"/>
                  <a:gd name="connsiteY31" fmla="*/ 27890 h 247613"/>
                  <a:gd name="connsiteX32" fmla="*/ 1304588 w 1868753"/>
                  <a:gd name="connsiteY32" fmla="*/ 209412 h 247613"/>
                  <a:gd name="connsiteX33" fmla="*/ 1295141 w 1868753"/>
                  <a:gd name="connsiteY33" fmla="*/ 208428 h 247613"/>
                  <a:gd name="connsiteX34" fmla="*/ 1133814 w 1868753"/>
                  <a:gd name="connsiteY34" fmla="*/ 197980 h 247613"/>
                  <a:gd name="connsiteX35" fmla="*/ 953330 w 1868753"/>
                  <a:gd name="connsiteY35" fmla="*/ 206 h 247613"/>
                  <a:gd name="connsiteX36" fmla="*/ 1144069 w 1868753"/>
                  <a:gd name="connsiteY36" fmla="*/ 5939 h 247613"/>
                  <a:gd name="connsiteX37" fmla="*/ 1106141 w 1868753"/>
                  <a:gd name="connsiteY37" fmla="*/ 196482 h 247613"/>
                  <a:gd name="connsiteX38" fmla="*/ 953329 w 1868753"/>
                  <a:gd name="connsiteY38" fmla="*/ 192238 h 247613"/>
                  <a:gd name="connsiteX39" fmla="*/ 925898 w 1868753"/>
                  <a:gd name="connsiteY39" fmla="*/ 0 h 247613"/>
                  <a:gd name="connsiteX40" fmla="*/ 925898 w 1868753"/>
                  <a:gd name="connsiteY40" fmla="*/ 192115 h 247613"/>
                  <a:gd name="connsiteX41" fmla="*/ 766924 w 1868753"/>
                  <a:gd name="connsiteY41" fmla="*/ 195363 h 247613"/>
                  <a:gd name="connsiteX42" fmla="*/ 762029 w 1868753"/>
                  <a:gd name="connsiteY42" fmla="*/ 195663 h 247613"/>
                  <a:gd name="connsiteX43" fmla="*/ 724584 w 1868753"/>
                  <a:gd name="connsiteY43" fmla="*/ 7539 h 2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68753" h="247613">
                    <a:moveTo>
                      <a:pt x="1734932" y="96740"/>
                    </a:moveTo>
                    <a:lnTo>
                      <a:pt x="1868753" y="144057"/>
                    </a:lnTo>
                    <a:cubicBezTo>
                      <a:pt x="1765459" y="191279"/>
                      <a:pt x="1756559" y="200188"/>
                      <a:pt x="1594366" y="247613"/>
                    </a:cubicBezTo>
                    <a:lnTo>
                      <a:pt x="1572257" y="243971"/>
                    </a:lnTo>
                    <a:close/>
                    <a:moveTo>
                      <a:pt x="119763" y="93891"/>
                    </a:moveTo>
                    <a:lnTo>
                      <a:pt x="279714" y="238656"/>
                    </a:lnTo>
                    <a:lnTo>
                      <a:pt x="273112" y="239447"/>
                    </a:lnTo>
                    <a:cubicBezTo>
                      <a:pt x="109332" y="189754"/>
                      <a:pt x="129842" y="210102"/>
                      <a:pt x="0" y="139974"/>
                    </a:cubicBezTo>
                    <a:cubicBezTo>
                      <a:pt x="17107" y="129337"/>
                      <a:pt x="39681" y="119156"/>
                      <a:pt x="66697" y="109485"/>
                    </a:cubicBezTo>
                    <a:close/>
                    <a:moveTo>
                      <a:pt x="435444" y="34208"/>
                    </a:moveTo>
                    <a:lnTo>
                      <a:pt x="532530" y="211466"/>
                    </a:lnTo>
                    <a:lnTo>
                      <a:pt x="420473" y="221783"/>
                    </a:lnTo>
                    <a:lnTo>
                      <a:pt x="315813" y="234329"/>
                    </a:lnTo>
                    <a:lnTo>
                      <a:pt x="150623" y="84822"/>
                    </a:lnTo>
                    <a:lnTo>
                      <a:pt x="160040" y="82054"/>
                    </a:lnTo>
                    <a:cubicBezTo>
                      <a:pt x="229784" y="64858"/>
                      <a:pt x="313190" y="49913"/>
                      <a:pt x="402052" y="37650"/>
                    </a:cubicBezTo>
                    <a:close/>
                    <a:moveTo>
                      <a:pt x="1433761" y="30675"/>
                    </a:moveTo>
                    <a:lnTo>
                      <a:pt x="1436503" y="30932"/>
                    </a:lnTo>
                    <a:cubicBezTo>
                      <a:pt x="1520049" y="42076"/>
                      <a:pt x="1600713" y="56631"/>
                      <a:pt x="1674189" y="75263"/>
                    </a:cubicBezTo>
                    <a:lnTo>
                      <a:pt x="1705536" y="86346"/>
                    </a:lnTo>
                    <a:lnTo>
                      <a:pt x="1537673" y="238272"/>
                    </a:lnTo>
                    <a:lnTo>
                      <a:pt x="1461991" y="225803"/>
                    </a:lnTo>
                    <a:lnTo>
                      <a:pt x="1334178" y="212493"/>
                    </a:lnTo>
                    <a:close/>
                    <a:moveTo>
                      <a:pt x="696820" y="8579"/>
                    </a:moveTo>
                    <a:lnTo>
                      <a:pt x="734395" y="197353"/>
                    </a:lnTo>
                    <a:lnTo>
                      <a:pt x="589556" y="206216"/>
                    </a:lnTo>
                    <a:lnTo>
                      <a:pt x="562306" y="208725"/>
                    </a:lnTo>
                    <a:lnTo>
                      <a:pt x="465049" y="31156"/>
                    </a:lnTo>
                    <a:lnTo>
                      <a:pt x="676802" y="9328"/>
                    </a:lnTo>
                    <a:close/>
                    <a:moveTo>
                      <a:pt x="1171872" y="6774"/>
                    </a:moveTo>
                    <a:lnTo>
                      <a:pt x="1181518" y="7064"/>
                    </a:lnTo>
                    <a:lnTo>
                      <a:pt x="1404010" y="27890"/>
                    </a:lnTo>
                    <a:lnTo>
                      <a:pt x="1304588" y="209412"/>
                    </a:lnTo>
                    <a:lnTo>
                      <a:pt x="1295141" y="208428"/>
                    </a:lnTo>
                    <a:lnTo>
                      <a:pt x="1133814" y="197980"/>
                    </a:lnTo>
                    <a:close/>
                    <a:moveTo>
                      <a:pt x="953330" y="206"/>
                    </a:moveTo>
                    <a:lnTo>
                      <a:pt x="1144069" y="5939"/>
                    </a:lnTo>
                    <a:lnTo>
                      <a:pt x="1106141" y="196482"/>
                    </a:lnTo>
                    <a:lnTo>
                      <a:pt x="953329" y="192238"/>
                    </a:lnTo>
                    <a:close/>
                    <a:moveTo>
                      <a:pt x="925898" y="0"/>
                    </a:moveTo>
                    <a:lnTo>
                      <a:pt x="925898" y="192115"/>
                    </a:lnTo>
                    <a:lnTo>
                      <a:pt x="766924" y="195363"/>
                    </a:lnTo>
                    <a:lnTo>
                      <a:pt x="762029" y="195663"/>
                    </a:lnTo>
                    <a:lnTo>
                      <a:pt x="724584" y="7539"/>
                    </a:lnTo>
                    <a:close/>
                  </a:path>
                </a:pathLst>
              </a:cu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900" spc="-50" dirty="0" err="1">
                  <a:gradFill>
                    <a:gsLst>
                      <a:gs pos="0">
                        <a:srgbClr val="FFFFFF"/>
                      </a:gs>
                      <a:gs pos="100000">
                        <a:srgbClr val="FFFFFF"/>
                      </a:gs>
                    </a:gsLst>
                    <a:lin ang="5400000" scaled="0"/>
                  </a:gradFill>
                  <a:cs typeface="Segoe UI" pitchFamily="34" charset="0"/>
                </a:endParaRPr>
              </a:p>
            </p:txBody>
          </p:sp>
          <p:sp>
            <p:nvSpPr>
              <p:cNvPr id="1001" name="Freeform: Shape 1000">
                <a:extLst>
                  <a:ext uri="{FF2B5EF4-FFF2-40B4-BE49-F238E27FC236}">
                    <a16:creationId xmlns:a16="http://schemas.microsoft.com/office/drawing/2014/main" id="{3E4A699B-E3D8-4110-864F-9FF2C55CA4B2}"/>
                  </a:ext>
                </a:extLst>
              </p:cNvPr>
              <p:cNvSpPr/>
              <p:nvPr/>
            </p:nvSpPr>
            <p:spPr bwMode="auto">
              <a:xfrm>
                <a:off x="-3010655" y="5196726"/>
                <a:ext cx="1154834" cy="222046"/>
              </a:xfrm>
              <a:custGeom>
                <a:avLst/>
                <a:gdLst>
                  <a:gd name="connsiteX0" fmla="*/ 98816 w 1154834"/>
                  <a:gd name="connsiteY0" fmla="*/ 0 h 222046"/>
                  <a:gd name="connsiteX1" fmla="*/ 80814 w 1154834"/>
                  <a:gd name="connsiteY1" fmla="*/ 27055 h 222046"/>
                  <a:gd name="connsiteX2" fmla="*/ 577417 w 1154834"/>
                  <a:gd name="connsiteY2" fmla="*/ 177741 h 222046"/>
                  <a:gd name="connsiteX3" fmla="*/ 1074020 w 1154834"/>
                  <a:gd name="connsiteY3" fmla="*/ 27055 h 222046"/>
                  <a:gd name="connsiteX4" fmla="*/ 1056019 w 1154834"/>
                  <a:gd name="connsiteY4" fmla="*/ 0 h 222046"/>
                  <a:gd name="connsiteX5" fmla="*/ 1109458 w 1154834"/>
                  <a:gd name="connsiteY5" fmla="*/ 19967 h 222046"/>
                  <a:gd name="connsiteX6" fmla="*/ 1154834 w 1154834"/>
                  <a:gd name="connsiteY6" fmla="*/ 76586 h 222046"/>
                  <a:gd name="connsiteX7" fmla="*/ 577417 w 1154834"/>
                  <a:gd name="connsiteY7" fmla="*/ 222046 h 222046"/>
                  <a:gd name="connsiteX8" fmla="*/ 0 w 1154834"/>
                  <a:gd name="connsiteY8" fmla="*/ 76586 h 222046"/>
                  <a:gd name="connsiteX9" fmla="*/ 45376 w 1154834"/>
                  <a:gd name="connsiteY9" fmla="*/ 19967 h 22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834" h="222046">
                    <a:moveTo>
                      <a:pt x="98816" y="0"/>
                    </a:moveTo>
                    <a:lnTo>
                      <a:pt x="80814" y="27055"/>
                    </a:lnTo>
                    <a:cubicBezTo>
                      <a:pt x="80814" y="110277"/>
                      <a:pt x="303151" y="177741"/>
                      <a:pt x="577417" y="177741"/>
                    </a:cubicBezTo>
                    <a:cubicBezTo>
                      <a:pt x="851683" y="177741"/>
                      <a:pt x="1074020" y="110277"/>
                      <a:pt x="1074020" y="27055"/>
                    </a:cubicBezTo>
                    <a:lnTo>
                      <a:pt x="1056019" y="0"/>
                    </a:lnTo>
                    <a:lnTo>
                      <a:pt x="1109458" y="19967"/>
                    </a:lnTo>
                    <a:cubicBezTo>
                      <a:pt x="1138677" y="37369"/>
                      <a:pt x="1154834" y="56503"/>
                      <a:pt x="1154834" y="76586"/>
                    </a:cubicBezTo>
                    <a:cubicBezTo>
                      <a:pt x="1154834" y="156921"/>
                      <a:pt x="896316" y="222046"/>
                      <a:pt x="577417" y="222046"/>
                    </a:cubicBezTo>
                    <a:cubicBezTo>
                      <a:pt x="258518" y="222046"/>
                      <a:pt x="0" y="156921"/>
                      <a:pt x="0" y="76586"/>
                    </a:cubicBezTo>
                    <a:cubicBezTo>
                      <a:pt x="0" y="56503"/>
                      <a:pt x="16158" y="37369"/>
                      <a:pt x="45376" y="19967"/>
                    </a:cubicBezTo>
                    <a:close/>
                  </a:path>
                </a:pathLst>
              </a:cu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900" spc="-50" dirty="0" err="1">
                  <a:gradFill>
                    <a:gsLst>
                      <a:gs pos="0">
                        <a:srgbClr val="FFFFFF"/>
                      </a:gs>
                      <a:gs pos="100000">
                        <a:srgbClr val="FFFFFF"/>
                      </a:gs>
                    </a:gsLst>
                    <a:lin ang="5400000" scaled="0"/>
                  </a:gradFill>
                  <a:cs typeface="Segoe UI" pitchFamily="34" charset="0"/>
                </a:endParaRPr>
              </a:p>
            </p:txBody>
          </p:sp>
          <p:sp>
            <p:nvSpPr>
              <p:cNvPr id="1002" name="Freeform: Shape 1001">
                <a:extLst>
                  <a:ext uri="{FF2B5EF4-FFF2-40B4-BE49-F238E27FC236}">
                    <a16:creationId xmlns:a16="http://schemas.microsoft.com/office/drawing/2014/main" id="{7552A75D-E028-4A53-8A9A-B10DE2417ED7}"/>
                  </a:ext>
                </a:extLst>
              </p:cNvPr>
              <p:cNvSpPr/>
              <p:nvPr/>
            </p:nvSpPr>
            <p:spPr bwMode="auto">
              <a:xfrm rot="10800000">
                <a:off x="-3014375" y="4850664"/>
                <a:ext cx="1137380" cy="473510"/>
              </a:xfrm>
              <a:custGeom>
                <a:avLst/>
                <a:gdLst>
                  <a:gd name="connsiteX0" fmla="*/ 0 w 1137380"/>
                  <a:gd name="connsiteY0" fmla="*/ 473510 h 473510"/>
                  <a:gd name="connsiteX1" fmla="*/ 136658 w 1137380"/>
                  <a:gd name="connsiteY1" fmla="*/ 94247 h 473510"/>
                  <a:gd name="connsiteX2" fmla="*/ 283703 w 1137380"/>
                  <a:gd name="connsiteY2" fmla="*/ 14369 h 473510"/>
                  <a:gd name="connsiteX3" fmla="*/ 355678 w 1137380"/>
                  <a:gd name="connsiteY3" fmla="*/ 3698 h 473510"/>
                  <a:gd name="connsiteX4" fmla="*/ 355678 w 1137380"/>
                  <a:gd name="connsiteY4" fmla="*/ 167074 h 473510"/>
                  <a:gd name="connsiteX5" fmla="*/ 401529 w 1137380"/>
                  <a:gd name="connsiteY5" fmla="*/ 212925 h 473510"/>
                  <a:gd name="connsiteX6" fmla="*/ 712086 w 1137380"/>
                  <a:gd name="connsiteY6" fmla="*/ 212925 h 473510"/>
                  <a:gd name="connsiteX7" fmla="*/ 757937 w 1137380"/>
                  <a:gd name="connsiteY7" fmla="*/ 167074 h 473510"/>
                  <a:gd name="connsiteX8" fmla="*/ 757937 w 1137380"/>
                  <a:gd name="connsiteY8" fmla="*/ 0 h 473510"/>
                  <a:gd name="connsiteX9" fmla="*/ 855889 w 1137380"/>
                  <a:gd name="connsiteY9" fmla="*/ 14325 h 473510"/>
                  <a:gd name="connsiteX10" fmla="*/ 1007525 w 1137380"/>
                  <a:gd name="connsiteY10" fmla="*/ 92885 h 473510"/>
                  <a:gd name="connsiteX11" fmla="*/ 1137380 w 1137380"/>
                  <a:gd name="connsiteY11" fmla="*/ 453099 h 473510"/>
                  <a:gd name="connsiteX12" fmla="*/ 0 w 1137380"/>
                  <a:gd name="connsiteY12" fmla="*/ 473510 h 47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380" h="473510">
                    <a:moveTo>
                      <a:pt x="0" y="473510"/>
                    </a:moveTo>
                    <a:lnTo>
                      <a:pt x="136658" y="94247"/>
                    </a:lnTo>
                    <a:cubicBezTo>
                      <a:pt x="147432" y="58642"/>
                      <a:pt x="204044" y="32051"/>
                      <a:pt x="283703" y="14369"/>
                    </a:cubicBezTo>
                    <a:lnTo>
                      <a:pt x="355678" y="3698"/>
                    </a:lnTo>
                    <a:lnTo>
                      <a:pt x="355678" y="167074"/>
                    </a:lnTo>
                    <a:cubicBezTo>
                      <a:pt x="355678" y="192397"/>
                      <a:pt x="376206" y="212925"/>
                      <a:pt x="401529" y="212925"/>
                    </a:cubicBezTo>
                    <a:lnTo>
                      <a:pt x="712086" y="212925"/>
                    </a:lnTo>
                    <a:cubicBezTo>
                      <a:pt x="737409" y="212925"/>
                      <a:pt x="757937" y="192397"/>
                      <a:pt x="757937" y="167074"/>
                    </a:cubicBezTo>
                    <a:lnTo>
                      <a:pt x="757937" y="0"/>
                    </a:lnTo>
                    <a:lnTo>
                      <a:pt x="855889" y="14325"/>
                    </a:lnTo>
                    <a:cubicBezTo>
                      <a:pt x="936568" y="31851"/>
                      <a:pt x="994711" y="58073"/>
                      <a:pt x="1007525" y="92885"/>
                    </a:cubicBezTo>
                    <a:lnTo>
                      <a:pt x="1137380" y="453099"/>
                    </a:lnTo>
                    <a:cubicBezTo>
                      <a:pt x="903849" y="308863"/>
                      <a:pt x="195430" y="317029"/>
                      <a:pt x="0" y="473510"/>
                    </a:cubicBezTo>
                    <a:close/>
                  </a:path>
                </a:pathLst>
              </a:cu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900" spc="-50" dirty="0" err="1">
                  <a:gradFill>
                    <a:gsLst>
                      <a:gs pos="0">
                        <a:srgbClr val="FFFFFF"/>
                      </a:gs>
                      <a:gs pos="100000">
                        <a:srgbClr val="FFFFFF"/>
                      </a:gs>
                    </a:gsLst>
                    <a:lin ang="5400000" scaled="0"/>
                  </a:gradFill>
                  <a:cs typeface="Segoe UI" pitchFamily="34" charset="0"/>
                </a:endParaRPr>
              </a:p>
            </p:txBody>
          </p:sp>
        </p:grpSp>
      </p:grpSp>
      <p:grpSp>
        <p:nvGrpSpPr>
          <p:cNvPr id="981" name="Group 980">
            <a:extLst>
              <a:ext uri="{FF2B5EF4-FFF2-40B4-BE49-F238E27FC236}">
                <a16:creationId xmlns:a16="http://schemas.microsoft.com/office/drawing/2014/main" id="{6F80D27C-605C-4732-9856-92187E45ED01}"/>
              </a:ext>
            </a:extLst>
          </p:cNvPr>
          <p:cNvGrpSpPr/>
          <p:nvPr/>
        </p:nvGrpSpPr>
        <p:grpSpPr>
          <a:xfrm>
            <a:off x="8378280" y="1669393"/>
            <a:ext cx="486303" cy="291449"/>
            <a:chOff x="8733302" y="2839184"/>
            <a:chExt cx="529309" cy="317223"/>
          </a:xfrm>
        </p:grpSpPr>
        <p:sp>
          <p:nvSpPr>
            <p:cNvPr id="984" name="ShoppingCart_E7BF" title="Icon of a shopping cart">
              <a:extLst>
                <a:ext uri="{FF2B5EF4-FFF2-40B4-BE49-F238E27FC236}">
                  <a16:creationId xmlns:a16="http://schemas.microsoft.com/office/drawing/2014/main" id="{087A3DB0-62A9-4818-9C2B-92B762D8789B}"/>
                </a:ext>
              </a:extLst>
            </p:cNvPr>
            <p:cNvSpPr>
              <a:spLocks noChangeAspect="1" noEditPoints="1"/>
            </p:cNvSpPr>
            <p:nvPr/>
          </p:nvSpPr>
          <p:spPr bwMode="auto">
            <a:xfrm>
              <a:off x="8733302" y="3001518"/>
              <a:ext cx="182146" cy="15488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85" name="building_4" title="Icon of a warehouse with three doors">
              <a:extLst>
                <a:ext uri="{FF2B5EF4-FFF2-40B4-BE49-F238E27FC236}">
                  <a16:creationId xmlns:a16="http://schemas.microsoft.com/office/drawing/2014/main" id="{57E6E0C5-7B8F-4BC6-822F-5845489C3F6C}"/>
                </a:ext>
              </a:extLst>
            </p:cNvPr>
            <p:cNvSpPr>
              <a:spLocks noChangeAspect="1" noEditPoints="1"/>
            </p:cNvSpPr>
            <p:nvPr/>
          </p:nvSpPr>
          <p:spPr bwMode="auto">
            <a:xfrm>
              <a:off x="8851131" y="2839184"/>
              <a:ext cx="411480" cy="226144"/>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983" name="Boat" title="Icon of a large boat">
            <a:extLst>
              <a:ext uri="{FF2B5EF4-FFF2-40B4-BE49-F238E27FC236}">
                <a16:creationId xmlns:a16="http://schemas.microsoft.com/office/drawing/2014/main" id="{F5550182-53F2-4769-9621-A3F7A031F4B4}"/>
              </a:ext>
            </a:extLst>
          </p:cNvPr>
          <p:cNvSpPr>
            <a:spLocks noChangeAspect="1" noEditPoints="1"/>
          </p:cNvSpPr>
          <p:nvPr/>
        </p:nvSpPr>
        <p:spPr bwMode="auto">
          <a:xfrm>
            <a:off x="7575224" y="1573846"/>
            <a:ext cx="352637" cy="305493"/>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40" name="construction" title="Icon of a construction helmet">
            <a:extLst>
              <a:ext uri="{FF2B5EF4-FFF2-40B4-BE49-F238E27FC236}">
                <a16:creationId xmlns:a16="http://schemas.microsoft.com/office/drawing/2014/main" id="{E0FAEF68-574F-4C56-939A-F1D05F1DE218}"/>
              </a:ext>
            </a:extLst>
          </p:cNvPr>
          <p:cNvSpPr>
            <a:spLocks noChangeAspect="1" noEditPoints="1"/>
          </p:cNvSpPr>
          <p:nvPr/>
        </p:nvSpPr>
        <p:spPr bwMode="auto">
          <a:xfrm>
            <a:off x="4363900" y="2609648"/>
            <a:ext cx="309151" cy="194797"/>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1177" name="Group 1176">
            <a:extLst>
              <a:ext uri="{FF2B5EF4-FFF2-40B4-BE49-F238E27FC236}">
                <a16:creationId xmlns:a16="http://schemas.microsoft.com/office/drawing/2014/main" id="{4CA2698E-91DC-41EE-8CFD-78406BC05DE3}"/>
              </a:ext>
            </a:extLst>
          </p:cNvPr>
          <p:cNvGrpSpPr/>
          <p:nvPr/>
        </p:nvGrpSpPr>
        <p:grpSpPr>
          <a:xfrm>
            <a:off x="3292734" y="2403528"/>
            <a:ext cx="242531" cy="278234"/>
            <a:chOff x="4475897" y="2224607"/>
            <a:chExt cx="506623" cy="590663"/>
          </a:xfrm>
          <a:noFill/>
        </p:grpSpPr>
        <p:sp>
          <p:nvSpPr>
            <p:cNvPr id="1178" name="Freeform 40">
              <a:extLst>
                <a:ext uri="{FF2B5EF4-FFF2-40B4-BE49-F238E27FC236}">
                  <a16:creationId xmlns:a16="http://schemas.microsoft.com/office/drawing/2014/main" id="{AC1FB152-9F5C-4B9C-BEC1-AB470770748E}"/>
                </a:ext>
              </a:extLst>
            </p:cNvPr>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grpFill/>
            <a:ln w="12700">
              <a:solidFill>
                <a:schemeClr val="tx1">
                  <a:lumMod val="65000"/>
                  <a:lumOff val="3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700" spc="-49" dirty="0">
                <a:solidFill>
                  <a:schemeClr val="tx1">
                    <a:lumMod val="65000"/>
                    <a:lumOff val="35000"/>
                  </a:schemeClr>
                </a:solidFill>
                <a:ea typeface="Segoe UI" pitchFamily="34" charset="0"/>
                <a:cs typeface="Segoe UI" pitchFamily="34" charset="0"/>
              </a:endParaRPr>
            </a:p>
          </p:txBody>
        </p:sp>
        <p:sp>
          <p:nvSpPr>
            <p:cNvPr id="1179" name="Freeform 41">
              <a:extLst>
                <a:ext uri="{FF2B5EF4-FFF2-40B4-BE49-F238E27FC236}">
                  <a16:creationId xmlns:a16="http://schemas.microsoft.com/office/drawing/2014/main" id="{66D782F9-EB58-4CE3-A390-6AD17C993517}"/>
                </a:ext>
              </a:extLst>
            </p:cNvPr>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solidFill>
              <a:schemeClr val="tx1">
                <a:lumMod val="65000"/>
                <a:lumOff val="35000"/>
              </a:schemeClr>
            </a:solidFill>
            <a:ln w="3175">
              <a:solidFill>
                <a:schemeClr val="tx1">
                  <a:lumMod val="65000"/>
                  <a:lumOff val="3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700" spc="-49">
                <a:solidFill>
                  <a:schemeClr val="tx1">
                    <a:lumMod val="65000"/>
                    <a:lumOff val="35000"/>
                  </a:schemeClr>
                </a:solidFill>
                <a:ea typeface="Segoe UI" pitchFamily="34" charset="0"/>
                <a:cs typeface="Segoe UI" pitchFamily="34" charset="0"/>
              </a:endParaRPr>
            </a:p>
          </p:txBody>
        </p:sp>
        <p:sp>
          <p:nvSpPr>
            <p:cNvPr id="1180" name="Rectangle 42">
              <a:extLst>
                <a:ext uri="{FF2B5EF4-FFF2-40B4-BE49-F238E27FC236}">
                  <a16:creationId xmlns:a16="http://schemas.microsoft.com/office/drawing/2014/main" id="{57CDBB42-D8D6-440B-8130-DA09C76E69D1}"/>
                </a:ext>
              </a:extLst>
            </p:cNvPr>
            <p:cNvSpPr>
              <a:spLocks noChangeArrowheads="1"/>
            </p:cNvSpPr>
            <p:nvPr/>
          </p:nvSpPr>
          <p:spPr bwMode="auto">
            <a:xfrm>
              <a:off x="4901542" y="2381459"/>
              <a:ext cx="80978" cy="67368"/>
            </a:xfrm>
            <a:prstGeom prst="rect">
              <a:avLst/>
            </a:prstGeom>
            <a:solidFill>
              <a:schemeClr val="bg1"/>
            </a:solidFill>
            <a:ln w="12700">
              <a:solidFill>
                <a:schemeClr val="tx1">
                  <a:lumMod val="65000"/>
                  <a:lumOff val="3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700" spc="-49">
                <a:solidFill>
                  <a:schemeClr val="tx1">
                    <a:lumMod val="65000"/>
                    <a:lumOff val="35000"/>
                  </a:schemeClr>
                </a:solidFill>
                <a:ea typeface="Segoe UI" pitchFamily="34" charset="0"/>
                <a:cs typeface="Segoe UI" pitchFamily="34" charset="0"/>
              </a:endParaRPr>
            </a:p>
          </p:txBody>
        </p:sp>
        <p:sp>
          <p:nvSpPr>
            <p:cNvPr id="1181" name="Rectangle 43">
              <a:extLst>
                <a:ext uri="{FF2B5EF4-FFF2-40B4-BE49-F238E27FC236}">
                  <a16:creationId xmlns:a16="http://schemas.microsoft.com/office/drawing/2014/main" id="{09626FB0-F10A-4368-8A59-132D11A0EE8D}"/>
                </a:ext>
              </a:extLst>
            </p:cNvPr>
            <p:cNvSpPr>
              <a:spLocks noChangeArrowheads="1"/>
            </p:cNvSpPr>
            <p:nvPr/>
          </p:nvSpPr>
          <p:spPr bwMode="auto">
            <a:xfrm>
              <a:off x="4915491" y="2322640"/>
              <a:ext cx="17693" cy="48169"/>
            </a:xfrm>
            <a:prstGeom prst="rect">
              <a:avLst/>
            </a:prstGeom>
            <a:solidFill>
              <a:schemeClr val="tx1">
                <a:lumMod val="65000"/>
                <a:lumOff val="35000"/>
              </a:schemeClr>
            </a:solidFill>
            <a:ln w="1270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700" spc="-49">
                <a:solidFill>
                  <a:schemeClr val="tx1">
                    <a:lumMod val="65000"/>
                    <a:lumOff val="35000"/>
                  </a:schemeClr>
                </a:solidFill>
                <a:ea typeface="Segoe UI" pitchFamily="34" charset="0"/>
                <a:cs typeface="Segoe UI" pitchFamily="34" charset="0"/>
              </a:endParaRPr>
            </a:p>
          </p:txBody>
        </p:sp>
        <p:sp>
          <p:nvSpPr>
            <p:cNvPr id="1182" name="Rectangle 44">
              <a:extLst>
                <a:ext uri="{FF2B5EF4-FFF2-40B4-BE49-F238E27FC236}">
                  <a16:creationId xmlns:a16="http://schemas.microsoft.com/office/drawing/2014/main" id="{149B857C-8B40-41F8-A6D4-E047FCF8E19E}"/>
                </a:ext>
              </a:extLst>
            </p:cNvPr>
            <p:cNvSpPr>
              <a:spLocks noChangeArrowheads="1"/>
            </p:cNvSpPr>
            <p:nvPr/>
          </p:nvSpPr>
          <p:spPr bwMode="auto">
            <a:xfrm>
              <a:off x="4950877" y="2322640"/>
              <a:ext cx="17693" cy="48169"/>
            </a:xfrm>
            <a:prstGeom prst="rect">
              <a:avLst/>
            </a:prstGeom>
            <a:solidFill>
              <a:schemeClr val="tx1">
                <a:lumMod val="65000"/>
                <a:lumOff val="35000"/>
              </a:schemeClr>
            </a:solidFill>
            <a:ln w="1270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700" spc="-49">
                <a:solidFill>
                  <a:schemeClr val="tx1">
                    <a:lumMod val="65000"/>
                    <a:lumOff val="35000"/>
                  </a:schemeClr>
                </a:solidFill>
                <a:ea typeface="Segoe UI" pitchFamily="34" charset="0"/>
                <a:cs typeface="Segoe UI" pitchFamily="34" charset="0"/>
              </a:endParaRPr>
            </a:p>
          </p:txBody>
        </p:sp>
      </p:grpSp>
      <p:sp>
        <p:nvSpPr>
          <p:cNvPr id="1183" name="Freeform: Shape 1182">
            <a:extLst>
              <a:ext uri="{FF2B5EF4-FFF2-40B4-BE49-F238E27FC236}">
                <a16:creationId xmlns:a16="http://schemas.microsoft.com/office/drawing/2014/main" id="{7B5B6D08-A09F-4C34-879F-4F4EB840178F}"/>
              </a:ext>
            </a:extLst>
          </p:cNvPr>
          <p:cNvSpPr/>
          <p:nvPr/>
        </p:nvSpPr>
        <p:spPr bwMode="auto">
          <a:xfrm rot="5400000">
            <a:off x="2405906" y="2797415"/>
            <a:ext cx="302170" cy="332448"/>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700" spc="-49" dirty="0">
              <a:solidFill>
                <a:schemeClr val="tx1">
                  <a:lumMod val="65000"/>
                  <a:lumOff val="35000"/>
                </a:schemeClr>
              </a:solidFill>
              <a:ea typeface="Segoe UI" pitchFamily="34" charset="0"/>
              <a:cs typeface="Segoe UI" pitchFamily="34" charset="0"/>
            </a:endParaRPr>
          </a:p>
        </p:txBody>
      </p:sp>
      <p:grpSp>
        <p:nvGrpSpPr>
          <p:cNvPr id="1184" name="Group 1183">
            <a:extLst>
              <a:ext uri="{FF2B5EF4-FFF2-40B4-BE49-F238E27FC236}">
                <a16:creationId xmlns:a16="http://schemas.microsoft.com/office/drawing/2014/main" id="{3F8ACDCF-DEBD-4E0F-8CE4-D97A703E30DD}"/>
              </a:ext>
            </a:extLst>
          </p:cNvPr>
          <p:cNvGrpSpPr/>
          <p:nvPr/>
        </p:nvGrpSpPr>
        <p:grpSpPr>
          <a:xfrm>
            <a:off x="2215746" y="2442899"/>
            <a:ext cx="567189" cy="253540"/>
            <a:chOff x="873122" y="1363662"/>
            <a:chExt cx="10268052" cy="4664605"/>
          </a:xfrm>
          <a:solidFill>
            <a:schemeClr val="tx1">
              <a:lumMod val="65000"/>
              <a:lumOff val="35000"/>
            </a:schemeClr>
          </a:solidFill>
        </p:grpSpPr>
        <p:grpSp>
          <p:nvGrpSpPr>
            <p:cNvPr id="1185" name="Group 1184">
              <a:extLst>
                <a:ext uri="{FF2B5EF4-FFF2-40B4-BE49-F238E27FC236}">
                  <a16:creationId xmlns:a16="http://schemas.microsoft.com/office/drawing/2014/main" id="{51DC7BCC-780C-4E28-93A1-CB8F3F23D7A6}"/>
                </a:ext>
              </a:extLst>
            </p:cNvPr>
            <p:cNvGrpSpPr/>
            <p:nvPr/>
          </p:nvGrpSpPr>
          <p:grpSpPr>
            <a:xfrm>
              <a:off x="873122" y="1363662"/>
              <a:ext cx="3857627" cy="4664605"/>
              <a:chOff x="873122" y="1363662"/>
              <a:chExt cx="3857627" cy="4664605"/>
            </a:xfrm>
            <a:grpFill/>
          </p:grpSpPr>
          <p:sp>
            <p:nvSpPr>
              <p:cNvPr id="1206" name="Parallelogram 1205">
                <a:extLst>
                  <a:ext uri="{FF2B5EF4-FFF2-40B4-BE49-F238E27FC236}">
                    <a16:creationId xmlns:a16="http://schemas.microsoft.com/office/drawing/2014/main" id="{DB1C6A86-9D93-45BD-A2F5-A108DF83FA95}"/>
                  </a:ext>
                </a:extLst>
              </p:cNvPr>
              <p:cNvSpPr/>
              <p:nvPr/>
            </p:nvSpPr>
            <p:spPr bwMode="auto">
              <a:xfrm>
                <a:off x="1811867" y="1363662"/>
                <a:ext cx="880534" cy="4101571"/>
              </a:xfrm>
              <a:prstGeom prst="parallelogram">
                <a:avLst>
                  <a:gd name="adj" fmla="val 74193"/>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07" name="Parallelogram 1206">
                <a:extLst>
                  <a:ext uri="{FF2B5EF4-FFF2-40B4-BE49-F238E27FC236}">
                    <a16:creationId xmlns:a16="http://schemas.microsoft.com/office/drawing/2014/main" id="{D77B5905-F88E-475D-92BD-36F0DB2ACE09}"/>
                  </a:ext>
                </a:extLst>
              </p:cNvPr>
              <p:cNvSpPr/>
              <p:nvPr/>
            </p:nvSpPr>
            <p:spPr bwMode="auto">
              <a:xfrm flipH="1">
                <a:off x="2907770" y="1363662"/>
                <a:ext cx="880534" cy="4101571"/>
              </a:xfrm>
              <a:prstGeom prst="parallelogram">
                <a:avLst>
                  <a:gd name="adj" fmla="val 74193"/>
                </a:avLst>
              </a:prstGeom>
              <a:solidFill>
                <a:schemeClr val="tx1">
                  <a:lumMod val="65000"/>
                  <a:lumOff val="3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08" name="Trapezoid 1207">
                <a:extLst>
                  <a:ext uri="{FF2B5EF4-FFF2-40B4-BE49-F238E27FC236}">
                    <a16:creationId xmlns:a16="http://schemas.microsoft.com/office/drawing/2014/main" id="{46821CBB-5059-4D5C-AA35-7B3BAD238FBC}"/>
                  </a:ext>
                </a:extLst>
              </p:cNvPr>
              <p:cNvSpPr/>
              <p:nvPr/>
            </p:nvSpPr>
            <p:spPr bwMode="auto">
              <a:xfrm>
                <a:off x="2475970" y="1363662"/>
                <a:ext cx="626533" cy="219605"/>
              </a:xfrm>
              <a:prstGeom prst="trapezoid">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09" name="Rectangle: Rounded Corners 1208">
                <a:extLst>
                  <a:ext uri="{FF2B5EF4-FFF2-40B4-BE49-F238E27FC236}">
                    <a16:creationId xmlns:a16="http://schemas.microsoft.com/office/drawing/2014/main" id="{D01F8706-FF95-4269-86D9-7324CD40F622}"/>
                  </a:ext>
                </a:extLst>
              </p:cNvPr>
              <p:cNvSpPr/>
              <p:nvPr/>
            </p:nvSpPr>
            <p:spPr bwMode="auto">
              <a:xfrm>
                <a:off x="1203961" y="5439832"/>
                <a:ext cx="3173306" cy="588435"/>
              </a:xfrm>
              <a:prstGeom prst="roundRect">
                <a:avLst/>
              </a:pr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10" name="Freeform: Shape 1209">
                <a:extLst>
                  <a:ext uri="{FF2B5EF4-FFF2-40B4-BE49-F238E27FC236}">
                    <a16:creationId xmlns:a16="http://schemas.microsoft.com/office/drawing/2014/main" id="{891DDA1A-099A-4918-A33D-E54B7D3C13BF}"/>
                  </a:ext>
                </a:extLst>
              </p:cNvPr>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solidFill>
                <a:schemeClr val="tx1">
                  <a:lumMod val="65000"/>
                  <a:lumOff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11" name="Trapezoid 1210">
                <a:extLst>
                  <a:ext uri="{FF2B5EF4-FFF2-40B4-BE49-F238E27FC236}">
                    <a16:creationId xmlns:a16="http://schemas.microsoft.com/office/drawing/2014/main" id="{4F1C2DED-3F53-4E0B-9F2B-81042467829D}"/>
                  </a:ext>
                </a:extLst>
              </p:cNvPr>
              <p:cNvSpPr/>
              <p:nvPr/>
            </p:nvSpPr>
            <p:spPr bwMode="auto">
              <a:xfrm flipV="1">
                <a:off x="873122" y="2048574"/>
                <a:ext cx="3857627" cy="173925"/>
              </a:xfrm>
              <a:prstGeom prst="trapezoid">
                <a:avLst>
                  <a:gd name="adj" fmla="val 90718"/>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12" name="Trapezoid 1211">
                <a:extLst>
                  <a:ext uri="{FF2B5EF4-FFF2-40B4-BE49-F238E27FC236}">
                    <a16:creationId xmlns:a16="http://schemas.microsoft.com/office/drawing/2014/main" id="{AB155B1F-FAAD-459C-BF97-ACD699F706A6}"/>
                  </a:ext>
                </a:extLst>
              </p:cNvPr>
              <p:cNvSpPr/>
              <p:nvPr/>
            </p:nvSpPr>
            <p:spPr bwMode="auto">
              <a:xfrm flipV="1">
                <a:off x="873122" y="2837846"/>
                <a:ext cx="3857627" cy="173925"/>
              </a:xfrm>
              <a:prstGeom prst="trapezoid">
                <a:avLst>
                  <a:gd name="adj" fmla="val 90718"/>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13" name="Rectangle: Top Corners Rounded 1212">
                <a:extLst>
                  <a:ext uri="{FF2B5EF4-FFF2-40B4-BE49-F238E27FC236}">
                    <a16:creationId xmlns:a16="http://schemas.microsoft.com/office/drawing/2014/main" id="{670D2BBF-FFFD-41F5-B1D1-71A4DDD67ABB}"/>
                  </a:ext>
                </a:extLst>
              </p:cNvPr>
              <p:cNvSpPr/>
              <p:nvPr/>
            </p:nvSpPr>
            <p:spPr bwMode="auto">
              <a:xfrm>
                <a:off x="37248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14" name="Rectangle: Top Corners Rounded 1213">
                <a:extLst>
                  <a:ext uri="{FF2B5EF4-FFF2-40B4-BE49-F238E27FC236}">
                    <a16:creationId xmlns:a16="http://schemas.microsoft.com/office/drawing/2014/main" id="{B53E8583-EB59-4962-9E6A-DB5C74B14FD6}"/>
                  </a:ext>
                </a:extLst>
              </p:cNvPr>
              <p:cNvSpPr/>
              <p:nvPr/>
            </p:nvSpPr>
            <p:spPr bwMode="auto">
              <a:xfrm>
                <a:off x="41058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15" name="Rectangle: Top Corners Rounded 1214">
                <a:extLst>
                  <a:ext uri="{FF2B5EF4-FFF2-40B4-BE49-F238E27FC236}">
                    <a16:creationId xmlns:a16="http://schemas.microsoft.com/office/drawing/2014/main" id="{E8143D82-BF30-4ECF-8C56-890490988C9F}"/>
                  </a:ext>
                </a:extLst>
              </p:cNvPr>
              <p:cNvSpPr/>
              <p:nvPr/>
            </p:nvSpPr>
            <p:spPr bwMode="auto">
              <a:xfrm>
                <a:off x="12737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16" name="Rectangle: Top Corners Rounded 1215">
                <a:extLst>
                  <a:ext uri="{FF2B5EF4-FFF2-40B4-BE49-F238E27FC236}">
                    <a16:creationId xmlns:a16="http://schemas.microsoft.com/office/drawing/2014/main" id="{BE9CAC2E-D149-4F0C-AB31-87BF368B1A7B}"/>
                  </a:ext>
                </a:extLst>
              </p:cNvPr>
              <p:cNvSpPr/>
              <p:nvPr/>
            </p:nvSpPr>
            <p:spPr bwMode="auto">
              <a:xfrm>
                <a:off x="16547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17" name="Rectangle: Top Corners Rounded 1216">
                <a:extLst>
                  <a:ext uri="{FF2B5EF4-FFF2-40B4-BE49-F238E27FC236}">
                    <a16:creationId xmlns:a16="http://schemas.microsoft.com/office/drawing/2014/main" id="{73CC5D20-55DB-4A96-B162-46A032DE3A5F}"/>
                  </a:ext>
                </a:extLst>
              </p:cNvPr>
              <p:cNvSpPr/>
              <p:nvPr/>
            </p:nvSpPr>
            <p:spPr bwMode="auto">
              <a:xfrm>
                <a:off x="37248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18" name="Rectangle: Top Corners Rounded 1217">
                <a:extLst>
                  <a:ext uri="{FF2B5EF4-FFF2-40B4-BE49-F238E27FC236}">
                    <a16:creationId xmlns:a16="http://schemas.microsoft.com/office/drawing/2014/main" id="{24CD7512-6277-4210-962A-ABC2C9E938FB}"/>
                  </a:ext>
                </a:extLst>
              </p:cNvPr>
              <p:cNvSpPr/>
              <p:nvPr/>
            </p:nvSpPr>
            <p:spPr bwMode="auto">
              <a:xfrm>
                <a:off x="41058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19" name="Rectangle: Top Corners Rounded 1218">
                <a:extLst>
                  <a:ext uri="{FF2B5EF4-FFF2-40B4-BE49-F238E27FC236}">
                    <a16:creationId xmlns:a16="http://schemas.microsoft.com/office/drawing/2014/main" id="{B52C5A31-D8B5-4402-B1E8-CFC72102B6B0}"/>
                  </a:ext>
                </a:extLst>
              </p:cNvPr>
              <p:cNvSpPr/>
              <p:nvPr/>
            </p:nvSpPr>
            <p:spPr bwMode="auto">
              <a:xfrm>
                <a:off x="12737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20" name="Rectangle: Top Corners Rounded 1219">
                <a:extLst>
                  <a:ext uri="{FF2B5EF4-FFF2-40B4-BE49-F238E27FC236}">
                    <a16:creationId xmlns:a16="http://schemas.microsoft.com/office/drawing/2014/main" id="{526F8804-7A18-44D1-A4E5-D05B65DABB0E}"/>
                  </a:ext>
                </a:extLst>
              </p:cNvPr>
              <p:cNvSpPr/>
              <p:nvPr/>
            </p:nvSpPr>
            <p:spPr bwMode="auto">
              <a:xfrm>
                <a:off x="16547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grpSp>
        <p:grpSp>
          <p:nvGrpSpPr>
            <p:cNvPr id="1186" name="Group 1185">
              <a:extLst>
                <a:ext uri="{FF2B5EF4-FFF2-40B4-BE49-F238E27FC236}">
                  <a16:creationId xmlns:a16="http://schemas.microsoft.com/office/drawing/2014/main" id="{77E2643E-B20E-4AD3-8AD1-2B7263553737}"/>
                </a:ext>
              </a:extLst>
            </p:cNvPr>
            <p:cNvGrpSpPr/>
            <p:nvPr/>
          </p:nvGrpSpPr>
          <p:grpSpPr>
            <a:xfrm>
              <a:off x="7283547" y="1363662"/>
              <a:ext cx="3857627" cy="4664605"/>
              <a:chOff x="873122" y="1363662"/>
              <a:chExt cx="3857627" cy="4664605"/>
            </a:xfrm>
            <a:grpFill/>
          </p:grpSpPr>
          <p:sp>
            <p:nvSpPr>
              <p:cNvPr id="1191" name="Parallelogram 1190">
                <a:extLst>
                  <a:ext uri="{FF2B5EF4-FFF2-40B4-BE49-F238E27FC236}">
                    <a16:creationId xmlns:a16="http://schemas.microsoft.com/office/drawing/2014/main" id="{CC64A60D-C765-4D04-BEC2-8E8C1B0FF001}"/>
                  </a:ext>
                </a:extLst>
              </p:cNvPr>
              <p:cNvSpPr/>
              <p:nvPr/>
            </p:nvSpPr>
            <p:spPr bwMode="auto">
              <a:xfrm>
                <a:off x="1811867" y="1363662"/>
                <a:ext cx="880534" cy="4101571"/>
              </a:xfrm>
              <a:prstGeom prst="parallelogram">
                <a:avLst>
                  <a:gd name="adj" fmla="val 74193"/>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192" name="Parallelogram 1191">
                <a:extLst>
                  <a:ext uri="{FF2B5EF4-FFF2-40B4-BE49-F238E27FC236}">
                    <a16:creationId xmlns:a16="http://schemas.microsoft.com/office/drawing/2014/main" id="{6D6FE3A2-0311-4E60-97F0-88D04F0E7354}"/>
                  </a:ext>
                </a:extLst>
              </p:cNvPr>
              <p:cNvSpPr/>
              <p:nvPr/>
            </p:nvSpPr>
            <p:spPr bwMode="auto">
              <a:xfrm flipH="1">
                <a:off x="2907770" y="1363662"/>
                <a:ext cx="880534" cy="4101571"/>
              </a:xfrm>
              <a:prstGeom prst="parallelogram">
                <a:avLst>
                  <a:gd name="adj" fmla="val 74193"/>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193" name="Trapezoid 1192">
                <a:extLst>
                  <a:ext uri="{FF2B5EF4-FFF2-40B4-BE49-F238E27FC236}">
                    <a16:creationId xmlns:a16="http://schemas.microsoft.com/office/drawing/2014/main" id="{1D0CC2F7-1686-4128-945D-508F1389F452}"/>
                  </a:ext>
                </a:extLst>
              </p:cNvPr>
              <p:cNvSpPr/>
              <p:nvPr/>
            </p:nvSpPr>
            <p:spPr bwMode="auto">
              <a:xfrm>
                <a:off x="2475970" y="1363662"/>
                <a:ext cx="626533" cy="219605"/>
              </a:xfrm>
              <a:prstGeom prst="trapezoid">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194" name="Rectangle: Rounded Corners 1193">
                <a:extLst>
                  <a:ext uri="{FF2B5EF4-FFF2-40B4-BE49-F238E27FC236}">
                    <a16:creationId xmlns:a16="http://schemas.microsoft.com/office/drawing/2014/main" id="{6674C4AE-58C5-4AE6-A50F-DD84F725D847}"/>
                  </a:ext>
                </a:extLst>
              </p:cNvPr>
              <p:cNvSpPr/>
              <p:nvPr/>
            </p:nvSpPr>
            <p:spPr bwMode="auto">
              <a:xfrm>
                <a:off x="1203961" y="5439832"/>
                <a:ext cx="3173306" cy="588435"/>
              </a:xfrm>
              <a:prstGeom prst="roundRect">
                <a:avLst/>
              </a:pr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195" name="Freeform: Shape 1194">
                <a:extLst>
                  <a:ext uri="{FF2B5EF4-FFF2-40B4-BE49-F238E27FC236}">
                    <a16:creationId xmlns:a16="http://schemas.microsoft.com/office/drawing/2014/main" id="{12CE5577-3A21-4185-9366-3D85DF5223B2}"/>
                  </a:ext>
                </a:extLst>
              </p:cNvPr>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solidFill>
                <a:schemeClr val="tx1">
                  <a:lumMod val="65000"/>
                  <a:lumOff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196" name="Trapezoid 1195">
                <a:extLst>
                  <a:ext uri="{FF2B5EF4-FFF2-40B4-BE49-F238E27FC236}">
                    <a16:creationId xmlns:a16="http://schemas.microsoft.com/office/drawing/2014/main" id="{16A18D33-7C17-4006-9D82-97F34FE284A4}"/>
                  </a:ext>
                </a:extLst>
              </p:cNvPr>
              <p:cNvSpPr/>
              <p:nvPr/>
            </p:nvSpPr>
            <p:spPr bwMode="auto">
              <a:xfrm flipV="1">
                <a:off x="873122" y="2048574"/>
                <a:ext cx="3857627" cy="173925"/>
              </a:xfrm>
              <a:prstGeom prst="trapezoid">
                <a:avLst>
                  <a:gd name="adj" fmla="val 90718"/>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197" name="Trapezoid 1196">
                <a:extLst>
                  <a:ext uri="{FF2B5EF4-FFF2-40B4-BE49-F238E27FC236}">
                    <a16:creationId xmlns:a16="http://schemas.microsoft.com/office/drawing/2014/main" id="{08EBE132-726B-4CE1-AA1F-E15824BE1DD1}"/>
                  </a:ext>
                </a:extLst>
              </p:cNvPr>
              <p:cNvSpPr/>
              <p:nvPr/>
            </p:nvSpPr>
            <p:spPr bwMode="auto">
              <a:xfrm flipV="1">
                <a:off x="873122" y="2837846"/>
                <a:ext cx="3857627" cy="173925"/>
              </a:xfrm>
              <a:prstGeom prst="trapezoid">
                <a:avLst>
                  <a:gd name="adj" fmla="val 90718"/>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198" name="Rectangle: Top Corners Rounded 1197">
                <a:extLst>
                  <a:ext uri="{FF2B5EF4-FFF2-40B4-BE49-F238E27FC236}">
                    <a16:creationId xmlns:a16="http://schemas.microsoft.com/office/drawing/2014/main" id="{CC020C31-CEB1-4AD8-AC66-E7B745CCDFAD}"/>
                  </a:ext>
                </a:extLst>
              </p:cNvPr>
              <p:cNvSpPr/>
              <p:nvPr/>
            </p:nvSpPr>
            <p:spPr bwMode="auto">
              <a:xfrm>
                <a:off x="37248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199" name="Rectangle: Top Corners Rounded 1198">
                <a:extLst>
                  <a:ext uri="{FF2B5EF4-FFF2-40B4-BE49-F238E27FC236}">
                    <a16:creationId xmlns:a16="http://schemas.microsoft.com/office/drawing/2014/main" id="{946C2B43-6606-4B78-8754-1B446850AB1A}"/>
                  </a:ext>
                </a:extLst>
              </p:cNvPr>
              <p:cNvSpPr/>
              <p:nvPr/>
            </p:nvSpPr>
            <p:spPr bwMode="auto">
              <a:xfrm>
                <a:off x="41058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00" name="Rectangle: Top Corners Rounded 1199">
                <a:extLst>
                  <a:ext uri="{FF2B5EF4-FFF2-40B4-BE49-F238E27FC236}">
                    <a16:creationId xmlns:a16="http://schemas.microsoft.com/office/drawing/2014/main" id="{7D67967E-9DE9-40FF-B1A9-B40D22ACFB39}"/>
                  </a:ext>
                </a:extLst>
              </p:cNvPr>
              <p:cNvSpPr/>
              <p:nvPr/>
            </p:nvSpPr>
            <p:spPr bwMode="auto">
              <a:xfrm>
                <a:off x="12737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01" name="Rectangle: Top Corners Rounded 1200">
                <a:extLst>
                  <a:ext uri="{FF2B5EF4-FFF2-40B4-BE49-F238E27FC236}">
                    <a16:creationId xmlns:a16="http://schemas.microsoft.com/office/drawing/2014/main" id="{594BBADC-1DA8-4360-AA80-C18ECB1E8FE8}"/>
                  </a:ext>
                </a:extLst>
              </p:cNvPr>
              <p:cNvSpPr/>
              <p:nvPr/>
            </p:nvSpPr>
            <p:spPr bwMode="auto">
              <a:xfrm>
                <a:off x="1654778" y="1865842"/>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02" name="Rectangle: Top Corners Rounded 1201">
                <a:extLst>
                  <a:ext uri="{FF2B5EF4-FFF2-40B4-BE49-F238E27FC236}">
                    <a16:creationId xmlns:a16="http://schemas.microsoft.com/office/drawing/2014/main" id="{F12D2643-A1A2-4451-B665-C3D4456520D2}"/>
                  </a:ext>
                </a:extLst>
              </p:cNvPr>
              <p:cNvSpPr/>
              <p:nvPr/>
            </p:nvSpPr>
            <p:spPr bwMode="auto">
              <a:xfrm>
                <a:off x="37248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03" name="Rectangle: Top Corners Rounded 1202">
                <a:extLst>
                  <a:ext uri="{FF2B5EF4-FFF2-40B4-BE49-F238E27FC236}">
                    <a16:creationId xmlns:a16="http://schemas.microsoft.com/office/drawing/2014/main" id="{78BF7873-4D2F-474C-AFA4-13E0AA08862D}"/>
                  </a:ext>
                </a:extLst>
              </p:cNvPr>
              <p:cNvSpPr/>
              <p:nvPr/>
            </p:nvSpPr>
            <p:spPr bwMode="auto">
              <a:xfrm>
                <a:off x="41058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04" name="Rectangle: Top Corners Rounded 1203">
                <a:extLst>
                  <a:ext uri="{FF2B5EF4-FFF2-40B4-BE49-F238E27FC236}">
                    <a16:creationId xmlns:a16="http://schemas.microsoft.com/office/drawing/2014/main" id="{1A558AAF-8A37-4C2A-BECD-10C754C03C05}"/>
                  </a:ext>
                </a:extLst>
              </p:cNvPr>
              <p:cNvSpPr/>
              <p:nvPr/>
            </p:nvSpPr>
            <p:spPr bwMode="auto">
              <a:xfrm>
                <a:off x="12737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205" name="Rectangle: Top Corners Rounded 1204">
                <a:extLst>
                  <a:ext uri="{FF2B5EF4-FFF2-40B4-BE49-F238E27FC236}">
                    <a16:creationId xmlns:a16="http://schemas.microsoft.com/office/drawing/2014/main" id="{0DE3C2F6-9746-40E7-B5E2-CA2D689336C7}"/>
                  </a:ext>
                </a:extLst>
              </p:cNvPr>
              <p:cNvSpPr/>
              <p:nvPr/>
            </p:nvSpPr>
            <p:spPr bwMode="auto">
              <a:xfrm>
                <a:off x="1654778" y="2644775"/>
                <a:ext cx="183548" cy="194733"/>
              </a:xfrm>
              <a:prstGeom prst="round2SameRect">
                <a:avLst>
                  <a:gd name="adj1" fmla="val 50000"/>
                  <a:gd name="adj2" fmla="val 0"/>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grpSp>
        <p:sp>
          <p:nvSpPr>
            <p:cNvPr id="1187" name="Freeform: Shape 1186">
              <a:extLst>
                <a:ext uri="{FF2B5EF4-FFF2-40B4-BE49-F238E27FC236}">
                  <a16:creationId xmlns:a16="http://schemas.microsoft.com/office/drawing/2014/main" id="{EA2367C0-860A-4F6B-9FF7-BC2A30EFDA72}"/>
                </a:ext>
              </a:extLst>
            </p:cNvPr>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63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188" name="Freeform: Shape 1187">
              <a:extLst>
                <a:ext uri="{FF2B5EF4-FFF2-40B4-BE49-F238E27FC236}">
                  <a16:creationId xmlns:a16="http://schemas.microsoft.com/office/drawing/2014/main" id="{3A0B72F2-8C3B-4DE8-8519-6DCFB616112C}"/>
                </a:ext>
              </a:extLst>
            </p:cNvPr>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w="63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189" name="Freeform: Shape 1188">
              <a:extLst>
                <a:ext uri="{FF2B5EF4-FFF2-40B4-BE49-F238E27FC236}">
                  <a16:creationId xmlns:a16="http://schemas.microsoft.com/office/drawing/2014/main" id="{B41F2FDA-CDBE-4607-A201-54AA907FDF1E}"/>
                </a:ext>
              </a:extLst>
            </p:cNvPr>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w="63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sp>
          <p:nvSpPr>
            <p:cNvPr id="1190" name="Freeform: Shape 1189">
              <a:extLst>
                <a:ext uri="{FF2B5EF4-FFF2-40B4-BE49-F238E27FC236}">
                  <a16:creationId xmlns:a16="http://schemas.microsoft.com/office/drawing/2014/main" id="{A0779CF1-2230-46CF-A9B9-EC8FF9E5BF9F}"/>
                </a:ext>
              </a:extLst>
            </p:cNvPr>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63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00" dirty="0">
                <a:solidFill>
                  <a:schemeClr val="tx1">
                    <a:lumMod val="65000"/>
                    <a:lumOff val="35000"/>
                  </a:schemeClr>
                </a:solidFill>
                <a:ea typeface="Segoe UI" pitchFamily="34" charset="0"/>
                <a:cs typeface="Segoe UI" pitchFamily="34" charset="0"/>
              </a:endParaRPr>
            </a:p>
          </p:txBody>
        </p:sp>
      </p:grpSp>
      <p:sp>
        <p:nvSpPr>
          <p:cNvPr id="1221" name="Freeform: Shape 1220">
            <a:extLst>
              <a:ext uri="{FF2B5EF4-FFF2-40B4-BE49-F238E27FC236}">
                <a16:creationId xmlns:a16="http://schemas.microsoft.com/office/drawing/2014/main" id="{089C80EB-9133-4E62-832D-905780D7D2D2}"/>
              </a:ext>
            </a:extLst>
          </p:cNvPr>
          <p:cNvSpPr/>
          <p:nvPr/>
        </p:nvSpPr>
        <p:spPr bwMode="auto">
          <a:xfrm>
            <a:off x="2849878" y="2633596"/>
            <a:ext cx="285146" cy="318706"/>
          </a:xfrm>
          <a:custGeom>
            <a:avLst/>
            <a:gdLst>
              <a:gd name="connsiteX0" fmla="*/ 869824 w 991728"/>
              <a:gd name="connsiteY0" fmla="*/ 715236 h 1108448"/>
              <a:gd name="connsiteX1" fmla="*/ 869824 w 991728"/>
              <a:gd name="connsiteY1" fmla="*/ 1080996 h 1108448"/>
              <a:gd name="connsiteX2" fmla="*/ 915543 w 991728"/>
              <a:gd name="connsiteY2" fmla="*/ 1080996 h 1108448"/>
              <a:gd name="connsiteX3" fmla="*/ 915543 w 991728"/>
              <a:gd name="connsiteY3" fmla="*/ 715236 h 1108448"/>
              <a:gd name="connsiteX4" fmla="*/ 754673 w 991728"/>
              <a:gd name="connsiteY4" fmla="*/ 715236 h 1108448"/>
              <a:gd name="connsiteX5" fmla="*/ 754673 w 991728"/>
              <a:gd name="connsiteY5" fmla="*/ 1080996 h 1108448"/>
              <a:gd name="connsiteX6" fmla="*/ 800392 w 991728"/>
              <a:gd name="connsiteY6" fmla="*/ 1080996 h 1108448"/>
              <a:gd name="connsiteX7" fmla="*/ 800392 w 991728"/>
              <a:gd name="connsiteY7" fmla="*/ 715236 h 1108448"/>
              <a:gd name="connsiteX8" fmla="*/ 639523 w 991728"/>
              <a:gd name="connsiteY8" fmla="*/ 715236 h 1108448"/>
              <a:gd name="connsiteX9" fmla="*/ 639523 w 991728"/>
              <a:gd name="connsiteY9" fmla="*/ 1080996 h 1108448"/>
              <a:gd name="connsiteX10" fmla="*/ 685242 w 991728"/>
              <a:gd name="connsiteY10" fmla="*/ 1080996 h 1108448"/>
              <a:gd name="connsiteX11" fmla="*/ 685242 w 991728"/>
              <a:gd name="connsiteY11" fmla="*/ 715236 h 1108448"/>
              <a:gd name="connsiteX12" fmla="*/ 524373 w 991728"/>
              <a:gd name="connsiteY12" fmla="*/ 715236 h 1108448"/>
              <a:gd name="connsiteX13" fmla="*/ 524373 w 991728"/>
              <a:gd name="connsiteY13" fmla="*/ 1080996 h 1108448"/>
              <a:gd name="connsiteX14" fmla="*/ 570092 w 991728"/>
              <a:gd name="connsiteY14" fmla="*/ 1080996 h 1108448"/>
              <a:gd name="connsiteX15" fmla="*/ 570092 w 991728"/>
              <a:gd name="connsiteY15" fmla="*/ 715236 h 1108448"/>
              <a:gd name="connsiteX16" fmla="*/ 409223 w 991728"/>
              <a:gd name="connsiteY16" fmla="*/ 715236 h 1108448"/>
              <a:gd name="connsiteX17" fmla="*/ 409223 w 991728"/>
              <a:gd name="connsiteY17" fmla="*/ 1080996 h 1108448"/>
              <a:gd name="connsiteX18" fmla="*/ 454942 w 991728"/>
              <a:gd name="connsiteY18" fmla="*/ 1080996 h 1108448"/>
              <a:gd name="connsiteX19" fmla="*/ 454942 w 991728"/>
              <a:gd name="connsiteY19" fmla="*/ 715236 h 1108448"/>
              <a:gd name="connsiteX20" fmla="*/ 294073 w 991728"/>
              <a:gd name="connsiteY20" fmla="*/ 715236 h 1108448"/>
              <a:gd name="connsiteX21" fmla="*/ 294073 w 991728"/>
              <a:gd name="connsiteY21" fmla="*/ 1080996 h 1108448"/>
              <a:gd name="connsiteX22" fmla="*/ 339792 w 991728"/>
              <a:gd name="connsiteY22" fmla="*/ 1080996 h 1108448"/>
              <a:gd name="connsiteX23" fmla="*/ 339792 w 991728"/>
              <a:gd name="connsiteY23" fmla="*/ 715236 h 1108448"/>
              <a:gd name="connsiteX24" fmla="*/ 178923 w 991728"/>
              <a:gd name="connsiteY24" fmla="*/ 715236 h 1108448"/>
              <a:gd name="connsiteX25" fmla="*/ 178923 w 991728"/>
              <a:gd name="connsiteY25" fmla="*/ 1080996 h 1108448"/>
              <a:gd name="connsiteX26" fmla="*/ 224642 w 991728"/>
              <a:gd name="connsiteY26" fmla="*/ 1080996 h 1108448"/>
              <a:gd name="connsiteX27" fmla="*/ 224642 w 991728"/>
              <a:gd name="connsiteY27" fmla="*/ 715236 h 1108448"/>
              <a:gd name="connsiteX28" fmla="*/ 63773 w 991728"/>
              <a:gd name="connsiteY28" fmla="*/ 715236 h 1108448"/>
              <a:gd name="connsiteX29" fmla="*/ 63773 w 991728"/>
              <a:gd name="connsiteY29" fmla="*/ 1080996 h 1108448"/>
              <a:gd name="connsiteX30" fmla="*/ 109492 w 991728"/>
              <a:gd name="connsiteY30" fmla="*/ 1080996 h 1108448"/>
              <a:gd name="connsiteX31" fmla="*/ 109492 w 991728"/>
              <a:gd name="connsiteY31" fmla="*/ 715236 h 1108448"/>
              <a:gd name="connsiteX32" fmla="*/ 451045 w 991728"/>
              <a:gd name="connsiteY32" fmla="*/ 533180 h 1108448"/>
              <a:gd name="connsiteX33" fmla="*/ 144412 w 991728"/>
              <a:gd name="connsiteY33" fmla="*/ 668877 h 1108448"/>
              <a:gd name="connsiteX34" fmla="*/ 857755 w 991728"/>
              <a:gd name="connsiteY34" fmla="*/ 668877 h 1108448"/>
              <a:gd name="connsiteX35" fmla="*/ 565360 w 991728"/>
              <a:gd name="connsiteY35" fmla="*/ 544753 h 1108448"/>
              <a:gd name="connsiteX36" fmla="*/ 559406 w 991728"/>
              <a:gd name="connsiteY36" fmla="*/ 553623 h 1108448"/>
              <a:gd name="connsiteX37" fmla="*/ 515884 w 991728"/>
              <a:gd name="connsiteY37" fmla="*/ 573375 h 1108448"/>
              <a:gd name="connsiteX38" fmla="*/ 451080 w 991728"/>
              <a:gd name="connsiteY38" fmla="*/ 533234 h 1108448"/>
              <a:gd name="connsiteX39" fmla="*/ 332885 w 991728"/>
              <a:gd name="connsiteY39" fmla="*/ 0 h 1108448"/>
              <a:gd name="connsiteX40" fmla="*/ 650174 w 991728"/>
              <a:gd name="connsiteY40" fmla="*/ 0 h 1108448"/>
              <a:gd name="connsiteX41" fmla="*/ 596725 w 991728"/>
              <a:gd name="connsiteY41" fmla="*/ 213796 h 1108448"/>
              <a:gd name="connsiteX42" fmla="*/ 579116 w 991728"/>
              <a:gd name="connsiteY42" fmla="*/ 213796 h 1108448"/>
              <a:gd name="connsiteX43" fmla="*/ 573483 w 991728"/>
              <a:gd name="connsiteY43" fmla="*/ 241697 h 1108448"/>
              <a:gd name="connsiteX44" fmla="*/ 529781 w 991728"/>
              <a:gd name="connsiteY44" fmla="*/ 285399 h 1108448"/>
              <a:gd name="connsiteX45" fmla="*/ 520769 w 991728"/>
              <a:gd name="connsiteY45" fmla="*/ 287218 h 1108448"/>
              <a:gd name="connsiteX46" fmla="*/ 497854 w 991728"/>
              <a:gd name="connsiteY46" fmla="*/ 337972 h 1108448"/>
              <a:gd name="connsiteX47" fmla="*/ 476423 w 991728"/>
              <a:gd name="connsiteY47" fmla="*/ 416893 h 1108448"/>
              <a:gd name="connsiteX48" fmla="*/ 525409 w 991728"/>
              <a:gd name="connsiteY48" fmla="*/ 489011 h 1108448"/>
              <a:gd name="connsiteX49" fmla="*/ 589363 w 991728"/>
              <a:gd name="connsiteY49" fmla="*/ 416894 h 1108448"/>
              <a:gd name="connsiteX50" fmla="*/ 619298 w 991728"/>
              <a:gd name="connsiteY50" fmla="*/ 427779 h 1108448"/>
              <a:gd name="connsiteX51" fmla="*/ 607668 w 991728"/>
              <a:gd name="connsiteY51" fmla="*/ 461308 h 1108448"/>
              <a:gd name="connsiteX52" fmla="*/ 590420 w 991728"/>
              <a:gd name="connsiteY52" fmla="*/ 505724 h 1108448"/>
              <a:gd name="connsiteX53" fmla="*/ 973534 w 991728"/>
              <a:gd name="connsiteY53" fmla="*/ 668359 h 1108448"/>
              <a:gd name="connsiteX54" fmla="*/ 973314 w 991728"/>
              <a:gd name="connsiteY54" fmla="*/ 668877 h 1108448"/>
              <a:gd name="connsiteX55" fmla="*/ 991728 w 991728"/>
              <a:gd name="connsiteY55" fmla="*/ 668877 h 1108448"/>
              <a:gd name="connsiteX56" fmla="*/ 991728 w 991728"/>
              <a:gd name="connsiteY56" fmla="*/ 1108448 h 1108448"/>
              <a:gd name="connsiteX57" fmla="*/ 0 w 991728"/>
              <a:gd name="connsiteY57" fmla="*/ 1108448 h 1108448"/>
              <a:gd name="connsiteX58" fmla="*/ 0 w 991728"/>
              <a:gd name="connsiteY58" fmla="*/ 668877 h 1108448"/>
              <a:gd name="connsiteX59" fmla="*/ 32094 w 991728"/>
              <a:gd name="connsiteY59" fmla="*/ 668877 h 1108448"/>
              <a:gd name="connsiteX60" fmla="*/ 31986 w 991728"/>
              <a:gd name="connsiteY60" fmla="*/ 668634 h 1108448"/>
              <a:gd name="connsiteX61" fmla="*/ 426013 w 991728"/>
              <a:gd name="connsiteY61" fmla="*/ 494261 h 1108448"/>
              <a:gd name="connsiteX62" fmla="*/ 422951 w 991728"/>
              <a:gd name="connsiteY62" fmla="*/ 489500 h 1108448"/>
              <a:gd name="connsiteX63" fmla="*/ 409748 w 991728"/>
              <a:gd name="connsiteY63" fmla="*/ 437304 h 1108448"/>
              <a:gd name="connsiteX64" fmla="*/ 468556 w 991728"/>
              <a:gd name="connsiteY64" fmla="*/ 294078 h 1108448"/>
              <a:gd name="connsiteX65" fmla="*/ 471513 w 991728"/>
              <a:gd name="connsiteY65" fmla="*/ 289081 h 1108448"/>
              <a:gd name="connsiteX66" fmla="*/ 453276 w 991728"/>
              <a:gd name="connsiteY66" fmla="*/ 285399 h 1108448"/>
              <a:gd name="connsiteX67" fmla="*/ 409574 w 991728"/>
              <a:gd name="connsiteY67" fmla="*/ 241697 h 1108448"/>
              <a:gd name="connsiteX68" fmla="*/ 403941 w 991728"/>
              <a:gd name="connsiteY68" fmla="*/ 213796 h 1108448"/>
              <a:gd name="connsiteX69" fmla="*/ 386334 w 991728"/>
              <a:gd name="connsiteY69" fmla="*/ 213796 h 11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91728" h="1108448">
                <a:moveTo>
                  <a:pt x="869824" y="715236"/>
                </a:moveTo>
                <a:lnTo>
                  <a:pt x="869824" y="1080996"/>
                </a:lnTo>
                <a:lnTo>
                  <a:pt x="915543" y="1080996"/>
                </a:lnTo>
                <a:lnTo>
                  <a:pt x="915543" y="715236"/>
                </a:lnTo>
                <a:close/>
                <a:moveTo>
                  <a:pt x="754673" y="715236"/>
                </a:moveTo>
                <a:lnTo>
                  <a:pt x="754673" y="1080996"/>
                </a:lnTo>
                <a:lnTo>
                  <a:pt x="800392" y="1080996"/>
                </a:lnTo>
                <a:lnTo>
                  <a:pt x="800392" y="715236"/>
                </a:lnTo>
                <a:close/>
                <a:moveTo>
                  <a:pt x="639523" y="715236"/>
                </a:moveTo>
                <a:lnTo>
                  <a:pt x="639523" y="1080996"/>
                </a:lnTo>
                <a:lnTo>
                  <a:pt x="685242" y="1080996"/>
                </a:lnTo>
                <a:lnTo>
                  <a:pt x="685242" y="715236"/>
                </a:lnTo>
                <a:close/>
                <a:moveTo>
                  <a:pt x="524373" y="715236"/>
                </a:moveTo>
                <a:lnTo>
                  <a:pt x="524373" y="1080996"/>
                </a:lnTo>
                <a:lnTo>
                  <a:pt x="570092" y="1080996"/>
                </a:lnTo>
                <a:lnTo>
                  <a:pt x="570092" y="715236"/>
                </a:lnTo>
                <a:close/>
                <a:moveTo>
                  <a:pt x="409223" y="715236"/>
                </a:moveTo>
                <a:lnTo>
                  <a:pt x="409223" y="1080996"/>
                </a:lnTo>
                <a:lnTo>
                  <a:pt x="454942" y="1080996"/>
                </a:lnTo>
                <a:lnTo>
                  <a:pt x="454942" y="715236"/>
                </a:lnTo>
                <a:close/>
                <a:moveTo>
                  <a:pt x="294073" y="715236"/>
                </a:moveTo>
                <a:lnTo>
                  <a:pt x="294073" y="1080996"/>
                </a:lnTo>
                <a:lnTo>
                  <a:pt x="339792" y="1080996"/>
                </a:lnTo>
                <a:lnTo>
                  <a:pt x="339792" y="715236"/>
                </a:lnTo>
                <a:close/>
                <a:moveTo>
                  <a:pt x="178923" y="715236"/>
                </a:moveTo>
                <a:lnTo>
                  <a:pt x="178923" y="1080996"/>
                </a:lnTo>
                <a:lnTo>
                  <a:pt x="224642" y="1080996"/>
                </a:lnTo>
                <a:lnTo>
                  <a:pt x="224642" y="715236"/>
                </a:lnTo>
                <a:close/>
                <a:moveTo>
                  <a:pt x="63773" y="715236"/>
                </a:moveTo>
                <a:lnTo>
                  <a:pt x="63773" y="1080996"/>
                </a:lnTo>
                <a:lnTo>
                  <a:pt x="109492" y="1080996"/>
                </a:lnTo>
                <a:lnTo>
                  <a:pt x="109492" y="715236"/>
                </a:lnTo>
                <a:close/>
                <a:moveTo>
                  <a:pt x="451045" y="533180"/>
                </a:moveTo>
                <a:lnTo>
                  <a:pt x="144412" y="668877"/>
                </a:lnTo>
                <a:lnTo>
                  <a:pt x="857755" y="668877"/>
                </a:lnTo>
                <a:lnTo>
                  <a:pt x="565360" y="544753"/>
                </a:lnTo>
                <a:lnTo>
                  <a:pt x="559406" y="553623"/>
                </a:lnTo>
                <a:cubicBezTo>
                  <a:pt x="547436" y="565310"/>
                  <a:pt x="533120" y="572978"/>
                  <a:pt x="515884" y="573375"/>
                </a:cubicBezTo>
                <a:cubicBezTo>
                  <a:pt x="498422" y="574169"/>
                  <a:pt x="472795" y="558351"/>
                  <a:pt x="451080" y="533234"/>
                </a:cubicBezTo>
                <a:close/>
                <a:moveTo>
                  <a:pt x="332885" y="0"/>
                </a:moveTo>
                <a:lnTo>
                  <a:pt x="650174" y="0"/>
                </a:lnTo>
                <a:lnTo>
                  <a:pt x="596725" y="213796"/>
                </a:lnTo>
                <a:lnTo>
                  <a:pt x="579116" y="213796"/>
                </a:lnTo>
                <a:lnTo>
                  <a:pt x="573483" y="241697"/>
                </a:lnTo>
                <a:cubicBezTo>
                  <a:pt x="565172" y="261347"/>
                  <a:pt x="549430" y="277088"/>
                  <a:pt x="529781" y="285399"/>
                </a:cubicBezTo>
                <a:lnTo>
                  <a:pt x="520769" y="287218"/>
                </a:lnTo>
                <a:lnTo>
                  <a:pt x="497854" y="337972"/>
                </a:lnTo>
                <a:cubicBezTo>
                  <a:pt x="486062" y="368361"/>
                  <a:pt x="477557" y="396709"/>
                  <a:pt x="476423" y="416893"/>
                </a:cubicBezTo>
                <a:cubicBezTo>
                  <a:pt x="474155" y="457261"/>
                  <a:pt x="478238" y="489918"/>
                  <a:pt x="525409" y="489011"/>
                </a:cubicBezTo>
                <a:cubicBezTo>
                  <a:pt x="572580" y="488104"/>
                  <a:pt x="583013" y="433222"/>
                  <a:pt x="589363" y="416894"/>
                </a:cubicBezTo>
                <a:cubicBezTo>
                  <a:pt x="595713" y="400566"/>
                  <a:pt x="631545" y="401699"/>
                  <a:pt x="619298" y="427779"/>
                </a:cubicBezTo>
                <a:cubicBezTo>
                  <a:pt x="616236" y="434299"/>
                  <a:pt x="612551" y="446560"/>
                  <a:pt x="607668" y="461308"/>
                </a:cubicBezTo>
                <a:lnTo>
                  <a:pt x="590420" y="505724"/>
                </a:lnTo>
                <a:lnTo>
                  <a:pt x="973534" y="668359"/>
                </a:lnTo>
                <a:lnTo>
                  <a:pt x="973314" y="668877"/>
                </a:lnTo>
                <a:lnTo>
                  <a:pt x="991728" y="668877"/>
                </a:lnTo>
                <a:lnTo>
                  <a:pt x="991728" y="1108448"/>
                </a:lnTo>
                <a:lnTo>
                  <a:pt x="0" y="1108448"/>
                </a:lnTo>
                <a:lnTo>
                  <a:pt x="0" y="668877"/>
                </a:lnTo>
                <a:lnTo>
                  <a:pt x="32094" y="668877"/>
                </a:lnTo>
                <a:lnTo>
                  <a:pt x="31986" y="668634"/>
                </a:lnTo>
                <a:lnTo>
                  <a:pt x="426013" y="494261"/>
                </a:lnTo>
                <a:lnTo>
                  <a:pt x="422951" y="489500"/>
                </a:lnTo>
                <a:cubicBezTo>
                  <a:pt x="415560" y="473207"/>
                  <a:pt x="410655" y="455504"/>
                  <a:pt x="409748" y="437304"/>
                </a:cubicBezTo>
                <a:cubicBezTo>
                  <a:pt x="407026" y="382706"/>
                  <a:pt x="440024" y="337547"/>
                  <a:pt x="468556" y="294078"/>
                </a:cubicBezTo>
                <a:lnTo>
                  <a:pt x="471513" y="289081"/>
                </a:lnTo>
                <a:lnTo>
                  <a:pt x="453276" y="285399"/>
                </a:lnTo>
                <a:cubicBezTo>
                  <a:pt x="433627" y="277088"/>
                  <a:pt x="417885" y="261347"/>
                  <a:pt x="409574" y="241697"/>
                </a:cubicBezTo>
                <a:lnTo>
                  <a:pt x="403941" y="213796"/>
                </a:lnTo>
                <a:lnTo>
                  <a:pt x="386334" y="213796"/>
                </a:lnTo>
                <a:close/>
              </a:path>
            </a:pathLst>
          </a:cu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cs typeface="Segoe UI" pitchFamily="34" charset="0"/>
            </a:endParaRPr>
          </a:p>
        </p:txBody>
      </p:sp>
      <p:sp>
        <p:nvSpPr>
          <p:cNvPr id="1222" name="Freeform: Shape 1221">
            <a:extLst>
              <a:ext uri="{FF2B5EF4-FFF2-40B4-BE49-F238E27FC236}">
                <a16:creationId xmlns:a16="http://schemas.microsoft.com/office/drawing/2014/main" id="{0559F130-8D2C-433F-B7B9-A7D0263B43DA}"/>
              </a:ext>
            </a:extLst>
          </p:cNvPr>
          <p:cNvSpPr>
            <a:spLocks noChangeAspect="1"/>
          </p:cNvSpPr>
          <p:nvPr/>
        </p:nvSpPr>
        <p:spPr bwMode="auto">
          <a:xfrm rot="5400000">
            <a:off x="3333363" y="1325814"/>
            <a:ext cx="179014" cy="614051"/>
          </a:xfrm>
          <a:custGeom>
            <a:avLst/>
            <a:gdLst>
              <a:gd name="connsiteX0" fmla="*/ 1439060 w 2297175"/>
              <a:gd name="connsiteY0" fmla="*/ 3959634 h 7879706"/>
              <a:gd name="connsiteX1" fmla="*/ 1661769 w 2297175"/>
              <a:gd name="connsiteY1" fmla="*/ 4182343 h 7879706"/>
              <a:gd name="connsiteX2" fmla="*/ 1884478 w 2297175"/>
              <a:gd name="connsiteY2" fmla="*/ 3959634 h 7879706"/>
              <a:gd name="connsiteX3" fmla="*/ 1661769 w 2297175"/>
              <a:gd name="connsiteY3" fmla="*/ 3736925 h 7879706"/>
              <a:gd name="connsiteX4" fmla="*/ 1439060 w 2297175"/>
              <a:gd name="connsiteY4" fmla="*/ 3959634 h 7879706"/>
              <a:gd name="connsiteX5" fmla="*/ 148909 w 2297175"/>
              <a:gd name="connsiteY5" fmla="*/ 1484101 h 7879706"/>
              <a:gd name="connsiteX6" fmla="*/ 148909 w 2297175"/>
              <a:gd name="connsiteY6" fmla="*/ 1239283 h 7879706"/>
              <a:gd name="connsiteX7" fmla="*/ 190766 w 2297175"/>
              <a:gd name="connsiteY7" fmla="*/ 1138231 h 7879706"/>
              <a:gd name="connsiteX8" fmla="*/ 226897 w 2297175"/>
              <a:gd name="connsiteY8" fmla="*/ 1113871 h 7879706"/>
              <a:gd name="connsiteX9" fmla="*/ 214659 w 2297175"/>
              <a:gd name="connsiteY9" fmla="*/ 1058778 h 7879706"/>
              <a:gd name="connsiteX10" fmla="*/ 181366 w 2297175"/>
              <a:gd name="connsiteY10" fmla="*/ 620218 h 7879706"/>
              <a:gd name="connsiteX11" fmla="*/ 295037 w 2297175"/>
              <a:gd name="connsiteY11" fmla="*/ 0 h 7879706"/>
              <a:gd name="connsiteX12" fmla="*/ 408708 w 2297175"/>
              <a:gd name="connsiteY12" fmla="*/ 620218 h 7879706"/>
              <a:gd name="connsiteX13" fmla="*/ 375415 w 2297175"/>
              <a:gd name="connsiteY13" fmla="*/ 1058778 h 7879706"/>
              <a:gd name="connsiteX14" fmla="*/ 367063 w 2297175"/>
              <a:gd name="connsiteY14" fmla="*/ 1096374 h 7879706"/>
              <a:gd name="connsiteX15" fmla="*/ 434726 w 2297175"/>
              <a:gd name="connsiteY15" fmla="*/ 1096374 h 7879706"/>
              <a:gd name="connsiteX16" fmla="*/ 434726 w 2297175"/>
              <a:gd name="connsiteY16" fmla="*/ 1627009 h 7879706"/>
              <a:gd name="connsiteX17" fmla="*/ 364287 w 2297175"/>
              <a:gd name="connsiteY17" fmla="*/ 1627009 h 7879706"/>
              <a:gd name="connsiteX18" fmla="*/ 375415 w 2297175"/>
              <a:gd name="connsiteY18" fmla="*/ 1667944 h 7879706"/>
              <a:gd name="connsiteX19" fmla="*/ 408708 w 2297175"/>
              <a:gd name="connsiteY19" fmla="*/ 2106504 h 7879706"/>
              <a:gd name="connsiteX20" fmla="*/ 295037 w 2297175"/>
              <a:gd name="connsiteY20" fmla="*/ 2726722 h 7879706"/>
              <a:gd name="connsiteX21" fmla="*/ 181366 w 2297175"/>
              <a:gd name="connsiteY21" fmla="*/ 2106504 h 7879706"/>
              <a:gd name="connsiteX22" fmla="*/ 214659 w 2297175"/>
              <a:gd name="connsiteY22" fmla="*/ 1667944 h 7879706"/>
              <a:gd name="connsiteX23" fmla="*/ 229978 w 2297175"/>
              <a:gd name="connsiteY23" fmla="*/ 1611590 h 7879706"/>
              <a:gd name="connsiteX24" fmla="*/ 190766 w 2297175"/>
              <a:gd name="connsiteY24" fmla="*/ 1585153 h 7879706"/>
              <a:gd name="connsiteX25" fmla="*/ 148909 w 2297175"/>
              <a:gd name="connsiteY25" fmla="*/ 1484101 h 7879706"/>
              <a:gd name="connsiteX26" fmla="*/ 148909 w 2297175"/>
              <a:gd name="connsiteY26" fmla="*/ 6691536 h 7879706"/>
              <a:gd name="connsiteX27" fmla="*/ 148909 w 2297175"/>
              <a:gd name="connsiteY27" fmla="*/ 6446717 h 7879706"/>
              <a:gd name="connsiteX28" fmla="*/ 236191 w 2297175"/>
              <a:gd name="connsiteY28" fmla="*/ 6315039 h 7879706"/>
              <a:gd name="connsiteX29" fmla="*/ 242393 w 2297175"/>
              <a:gd name="connsiteY29" fmla="*/ 6313787 h 7879706"/>
              <a:gd name="connsiteX30" fmla="*/ 214659 w 2297175"/>
              <a:gd name="connsiteY30" fmla="*/ 6211762 h 7879706"/>
              <a:gd name="connsiteX31" fmla="*/ 181366 w 2297175"/>
              <a:gd name="connsiteY31" fmla="*/ 5773202 h 7879706"/>
              <a:gd name="connsiteX32" fmla="*/ 295037 w 2297175"/>
              <a:gd name="connsiteY32" fmla="*/ 5152984 h 7879706"/>
              <a:gd name="connsiteX33" fmla="*/ 408708 w 2297175"/>
              <a:gd name="connsiteY33" fmla="*/ 5773202 h 7879706"/>
              <a:gd name="connsiteX34" fmla="*/ 375415 w 2297175"/>
              <a:gd name="connsiteY34" fmla="*/ 6211762 h 7879706"/>
              <a:gd name="connsiteX35" fmla="*/ 350393 w 2297175"/>
              <a:gd name="connsiteY35" fmla="*/ 6303809 h 7879706"/>
              <a:gd name="connsiteX36" fmla="*/ 434726 w 2297175"/>
              <a:gd name="connsiteY36" fmla="*/ 6303809 h 7879706"/>
              <a:gd name="connsiteX37" fmla="*/ 434726 w 2297175"/>
              <a:gd name="connsiteY37" fmla="*/ 6834443 h 7879706"/>
              <a:gd name="connsiteX38" fmla="*/ 377085 w 2297175"/>
              <a:gd name="connsiteY38" fmla="*/ 6834444 h 7879706"/>
              <a:gd name="connsiteX39" fmla="*/ 399775 w 2297175"/>
              <a:gd name="connsiteY39" fmla="*/ 7018071 h 7879706"/>
              <a:gd name="connsiteX40" fmla="*/ 408708 w 2297175"/>
              <a:gd name="connsiteY40" fmla="*/ 7259488 h 7879706"/>
              <a:gd name="connsiteX41" fmla="*/ 295037 w 2297175"/>
              <a:gd name="connsiteY41" fmla="*/ 7879706 h 7879706"/>
              <a:gd name="connsiteX42" fmla="*/ 181366 w 2297175"/>
              <a:gd name="connsiteY42" fmla="*/ 7259488 h 7879706"/>
              <a:gd name="connsiteX43" fmla="*/ 214659 w 2297175"/>
              <a:gd name="connsiteY43" fmla="*/ 6820928 h 7879706"/>
              <a:gd name="connsiteX44" fmla="*/ 217469 w 2297175"/>
              <a:gd name="connsiteY44" fmla="*/ 6810591 h 7879706"/>
              <a:gd name="connsiteX45" fmla="*/ 190766 w 2297175"/>
              <a:gd name="connsiteY45" fmla="*/ 6792587 h 7879706"/>
              <a:gd name="connsiteX46" fmla="*/ 148909 w 2297175"/>
              <a:gd name="connsiteY46" fmla="*/ 6691536 h 7879706"/>
              <a:gd name="connsiteX47" fmla="*/ 0 w 2297175"/>
              <a:gd name="connsiteY47" fmla="*/ 3964177 h 7879706"/>
              <a:gd name="connsiteX48" fmla="*/ 326773 w 2297175"/>
              <a:gd name="connsiteY48" fmla="*/ 2918641 h 7879706"/>
              <a:gd name="connsiteX49" fmla="*/ 581535 w 2297175"/>
              <a:gd name="connsiteY49" fmla="*/ 2918642 h 7879706"/>
              <a:gd name="connsiteX50" fmla="*/ 581535 w 2297175"/>
              <a:gd name="connsiteY50" fmla="*/ 1630415 h 7879706"/>
              <a:gd name="connsiteX51" fmla="*/ 523760 w 2297175"/>
              <a:gd name="connsiteY51" fmla="*/ 1630415 h 7879706"/>
              <a:gd name="connsiteX52" fmla="*/ 523760 w 2297175"/>
              <a:gd name="connsiteY52" fmla="*/ 1108834 h 7879706"/>
              <a:gd name="connsiteX53" fmla="*/ 789078 w 2297175"/>
              <a:gd name="connsiteY53" fmla="*/ 1108834 h 7879706"/>
              <a:gd name="connsiteX54" fmla="*/ 1054396 w 2297175"/>
              <a:gd name="connsiteY54" fmla="*/ 1369625 h 7879706"/>
              <a:gd name="connsiteX55" fmla="*/ 892352 w 2297175"/>
              <a:gd name="connsiteY55" fmla="*/ 1609922 h 7879706"/>
              <a:gd name="connsiteX56" fmla="*/ 802395 w 2297175"/>
              <a:gd name="connsiteY56" fmla="*/ 1627773 h 7879706"/>
              <a:gd name="connsiteX57" fmla="*/ 802394 w 2297175"/>
              <a:gd name="connsiteY57" fmla="*/ 3435202 h 7879706"/>
              <a:gd name="connsiteX58" fmla="*/ 841371 w 2297175"/>
              <a:gd name="connsiteY58" fmla="*/ 3205673 h 7879706"/>
              <a:gd name="connsiteX59" fmla="*/ 904221 w 2297175"/>
              <a:gd name="connsiteY59" fmla="*/ 2964685 h 7879706"/>
              <a:gd name="connsiteX60" fmla="*/ 1096369 w 2297175"/>
              <a:gd name="connsiteY60" fmla="*/ 3030153 h 7879706"/>
              <a:gd name="connsiteX61" fmla="*/ 1121293 w 2297175"/>
              <a:gd name="connsiteY61" fmla="*/ 2970806 h 7879706"/>
              <a:gd name="connsiteX62" fmla="*/ 2115066 w 2297175"/>
              <a:gd name="connsiteY62" fmla="*/ 2379907 h 7879706"/>
              <a:gd name="connsiteX63" fmla="*/ 2115066 w 2297175"/>
              <a:gd name="connsiteY63" fmla="*/ 2616256 h 7879706"/>
              <a:gd name="connsiteX64" fmla="*/ 1332401 w 2297175"/>
              <a:gd name="connsiteY64" fmla="*/ 3278808 h 7879706"/>
              <a:gd name="connsiteX65" fmla="*/ 1429266 w 2297175"/>
              <a:gd name="connsiteY65" fmla="*/ 3460914 h 7879706"/>
              <a:gd name="connsiteX66" fmla="*/ 2053073 w 2297175"/>
              <a:gd name="connsiteY66" fmla="*/ 3945236 h 7879706"/>
              <a:gd name="connsiteX67" fmla="*/ 1464137 w 2297175"/>
              <a:gd name="connsiteY67" fmla="*/ 4406310 h 7879706"/>
              <a:gd name="connsiteX68" fmla="*/ 1359523 w 2297175"/>
              <a:gd name="connsiteY68" fmla="*/ 4809266 h 7879706"/>
              <a:gd name="connsiteX69" fmla="*/ 2068571 w 2297175"/>
              <a:gd name="connsiteY69" fmla="*/ 5305212 h 7879706"/>
              <a:gd name="connsiteX70" fmla="*/ 2053073 w 2297175"/>
              <a:gd name="connsiteY70" fmla="*/ 5537686 h 7879706"/>
              <a:gd name="connsiteX71" fmla="*/ 1154675 w 2297175"/>
              <a:gd name="connsiteY71" fmla="*/ 4934182 h 7879706"/>
              <a:gd name="connsiteX72" fmla="*/ 1139932 w 2297175"/>
              <a:gd name="connsiteY72" fmla="*/ 4901274 h 7879706"/>
              <a:gd name="connsiteX73" fmla="*/ 904221 w 2297175"/>
              <a:gd name="connsiteY73" fmla="*/ 4981585 h 7879706"/>
              <a:gd name="connsiteX74" fmla="*/ 809471 w 2297175"/>
              <a:gd name="connsiteY74" fmla="*/ 4482809 h 7879706"/>
              <a:gd name="connsiteX75" fmla="*/ 802395 w 2297175"/>
              <a:gd name="connsiteY75" fmla="*/ 4415329 h 7879706"/>
              <a:gd name="connsiteX76" fmla="*/ 802394 w 2297175"/>
              <a:gd name="connsiteY76" fmla="*/ 6310977 h 7879706"/>
              <a:gd name="connsiteX77" fmla="*/ 892352 w 2297175"/>
              <a:gd name="connsiteY77" fmla="*/ 6328829 h 7879706"/>
              <a:gd name="connsiteX78" fmla="*/ 1054396 w 2297175"/>
              <a:gd name="connsiteY78" fmla="*/ 6569126 h 7879706"/>
              <a:gd name="connsiteX79" fmla="*/ 789078 w 2297175"/>
              <a:gd name="connsiteY79" fmla="*/ 6829916 h 7879706"/>
              <a:gd name="connsiteX80" fmla="*/ 523760 w 2297175"/>
              <a:gd name="connsiteY80" fmla="*/ 6829916 h 7879706"/>
              <a:gd name="connsiteX81" fmla="*/ 523760 w 2297175"/>
              <a:gd name="connsiteY81" fmla="*/ 6308335 h 7879706"/>
              <a:gd name="connsiteX82" fmla="*/ 581535 w 2297175"/>
              <a:gd name="connsiteY82" fmla="*/ 6308335 h 7879706"/>
              <a:gd name="connsiteX83" fmla="*/ 581535 w 2297175"/>
              <a:gd name="connsiteY83" fmla="*/ 5009713 h 7879706"/>
              <a:gd name="connsiteX84" fmla="*/ 326773 w 2297175"/>
              <a:gd name="connsiteY84" fmla="*/ 5009713 h 7879706"/>
              <a:gd name="connsiteX85" fmla="*/ 0 w 2297175"/>
              <a:gd name="connsiteY85" fmla="*/ 3964177 h 787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297175" h="7879706">
                <a:moveTo>
                  <a:pt x="1439060" y="3959634"/>
                </a:moveTo>
                <a:cubicBezTo>
                  <a:pt x="1439060" y="4082633"/>
                  <a:pt x="1538770" y="4182343"/>
                  <a:pt x="1661769" y="4182343"/>
                </a:cubicBezTo>
                <a:cubicBezTo>
                  <a:pt x="1784768" y="4182343"/>
                  <a:pt x="1884478" y="4082633"/>
                  <a:pt x="1884478" y="3959634"/>
                </a:cubicBezTo>
                <a:cubicBezTo>
                  <a:pt x="1884478" y="3836635"/>
                  <a:pt x="1784768" y="3736925"/>
                  <a:pt x="1661769" y="3736925"/>
                </a:cubicBezTo>
                <a:cubicBezTo>
                  <a:pt x="1538770" y="3736925"/>
                  <a:pt x="1439060" y="3836635"/>
                  <a:pt x="1439060" y="3959634"/>
                </a:cubicBezTo>
                <a:close/>
                <a:moveTo>
                  <a:pt x="148909" y="1484101"/>
                </a:moveTo>
                <a:lnTo>
                  <a:pt x="148909" y="1239283"/>
                </a:lnTo>
                <a:cubicBezTo>
                  <a:pt x="148909" y="1199820"/>
                  <a:pt x="164905" y="1164093"/>
                  <a:pt x="190766" y="1138231"/>
                </a:cubicBezTo>
                <a:lnTo>
                  <a:pt x="226897" y="1113871"/>
                </a:lnTo>
                <a:lnTo>
                  <a:pt x="214659" y="1058778"/>
                </a:lnTo>
                <a:cubicBezTo>
                  <a:pt x="194089" y="946541"/>
                  <a:pt x="181366" y="791486"/>
                  <a:pt x="181366" y="620218"/>
                </a:cubicBezTo>
                <a:cubicBezTo>
                  <a:pt x="181366" y="277681"/>
                  <a:pt x="232258" y="0"/>
                  <a:pt x="295037" y="0"/>
                </a:cubicBezTo>
                <a:cubicBezTo>
                  <a:pt x="357816" y="0"/>
                  <a:pt x="408708" y="277681"/>
                  <a:pt x="408708" y="620218"/>
                </a:cubicBezTo>
                <a:cubicBezTo>
                  <a:pt x="408708" y="791486"/>
                  <a:pt x="395985" y="946541"/>
                  <a:pt x="375415" y="1058778"/>
                </a:cubicBezTo>
                <a:lnTo>
                  <a:pt x="367063" y="1096374"/>
                </a:lnTo>
                <a:lnTo>
                  <a:pt x="434726" y="1096374"/>
                </a:lnTo>
                <a:lnTo>
                  <a:pt x="434726" y="1627009"/>
                </a:lnTo>
                <a:lnTo>
                  <a:pt x="364287" y="1627009"/>
                </a:lnTo>
                <a:lnTo>
                  <a:pt x="375415" y="1667944"/>
                </a:lnTo>
                <a:cubicBezTo>
                  <a:pt x="395985" y="1780181"/>
                  <a:pt x="408708" y="1935236"/>
                  <a:pt x="408708" y="2106504"/>
                </a:cubicBezTo>
                <a:cubicBezTo>
                  <a:pt x="408708" y="2449041"/>
                  <a:pt x="357816" y="2726722"/>
                  <a:pt x="295037" y="2726722"/>
                </a:cubicBezTo>
                <a:cubicBezTo>
                  <a:pt x="232258" y="2726722"/>
                  <a:pt x="181366" y="2449041"/>
                  <a:pt x="181366" y="2106504"/>
                </a:cubicBezTo>
                <a:cubicBezTo>
                  <a:pt x="181366" y="1935236"/>
                  <a:pt x="194089" y="1780181"/>
                  <a:pt x="214659" y="1667944"/>
                </a:cubicBezTo>
                <a:lnTo>
                  <a:pt x="229978" y="1611590"/>
                </a:lnTo>
                <a:lnTo>
                  <a:pt x="190766" y="1585153"/>
                </a:lnTo>
                <a:cubicBezTo>
                  <a:pt x="164905" y="1559291"/>
                  <a:pt x="148909" y="1523564"/>
                  <a:pt x="148909" y="1484101"/>
                </a:cubicBezTo>
                <a:close/>
                <a:moveTo>
                  <a:pt x="148909" y="6691536"/>
                </a:moveTo>
                <a:lnTo>
                  <a:pt x="148909" y="6446717"/>
                </a:lnTo>
                <a:cubicBezTo>
                  <a:pt x="148909" y="6387523"/>
                  <a:pt x="184899" y="6336734"/>
                  <a:pt x="236191" y="6315039"/>
                </a:cubicBezTo>
                <a:lnTo>
                  <a:pt x="242393" y="6313787"/>
                </a:lnTo>
                <a:lnTo>
                  <a:pt x="214659" y="6211762"/>
                </a:lnTo>
                <a:cubicBezTo>
                  <a:pt x="194089" y="6099525"/>
                  <a:pt x="181366" y="5944471"/>
                  <a:pt x="181366" y="5773202"/>
                </a:cubicBezTo>
                <a:cubicBezTo>
                  <a:pt x="181366" y="5430665"/>
                  <a:pt x="232258" y="5152984"/>
                  <a:pt x="295037" y="5152984"/>
                </a:cubicBezTo>
                <a:cubicBezTo>
                  <a:pt x="357816" y="5152984"/>
                  <a:pt x="408708" y="5430665"/>
                  <a:pt x="408708" y="5773202"/>
                </a:cubicBezTo>
                <a:cubicBezTo>
                  <a:pt x="408708" y="5944471"/>
                  <a:pt x="395985" y="6099525"/>
                  <a:pt x="375415" y="6211762"/>
                </a:cubicBezTo>
                <a:lnTo>
                  <a:pt x="350393" y="6303809"/>
                </a:lnTo>
                <a:lnTo>
                  <a:pt x="434726" y="6303809"/>
                </a:lnTo>
                <a:lnTo>
                  <a:pt x="434726" y="6834443"/>
                </a:lnTo>
                <a:lnTo>
                  <a:pt x="377085" y="6834444"/>
                </a:lnTo>
                <a:lnTo>
                  <a:pt x="399775" y="7018071"/>
                </a:lnTo>
                <a:cubicBezTo>
                  <a:pt x="405527" y="7092273"/>
                  <a:pt x="408708" y="7173853"/>
                  <a:pt x="408708" y="7259488"/>
                </a:cubicBezTo>
                <a:cubicBezTo>
                  <a:pt x="408708" y="7602025"/>
                  <a:pt x="357816" y="7879706"/>
                  <a:pt x="295037" y="7879706"/>
                </a:cubicBezTo>
                <a:cubicBezTo>
                  <a:pt x="232258" y="7879706"/>
                  <a:pt x="181366" y="7602025"/>
                  <a:pt x="181366" y="7259488"/>
                </a:cubicBezTo>
                <a:cubicBezTo>
                  <a:pt x="181366" y="7088219"/>
                  <a:pt x="194089" y="6933165"/>
                  <a:pt x="214659" y="6820928"/>
                </a:cubicBezTo>
                <a:lnTo>
                  <a:pt x="217469" y="6810591"/>
                </a:lnTo>
                <a:lnTo>
                  <a:pt x="190766" y="6792587"/>
                </a:lnTo>
                <a:cubicBezTo>
                  <a:pt x="164905" y="6766726"/>
                  <a:pt x="148909" y="6730999"/>
                  <a:pt x="148909" y="6691536"/>
                </a:cubicBezTo>
                <a:close/>
                <a:moveTo>
                  <a:pt x="0" y="3964177"/>
                </a:moveTo>
                <a:cubicBezTo>
                  <a:pt x="0" y="3386743"/>
                  <a:pt x="146301" y="2918641"/>
                  <a:pt x="326773" y="2918641"/>
                </a:cubicBezTo>
                <a:lnTo>
                  <a:pt x="581535" y="2918642"/>
                </a:lnTo>
                <a:lnTo>
                  <a:pt x="581535" y="1630415"/>
                </a:lnTo>
                <a:lnTo>
                  <a:pt x="523760" y="1630415"/>
                </a:lnTo>
                <a:lnTo>
                  <a:pt x="523760" y="1108834"/>
                </a:lnTo>
                <a:lnTo>
                  <a:pt x="789078" y="1108834"/>
                </a:lnTo>
                <a:cubicBezTo>
                  <a:pt x="935609" y="1108834"/>
                  <a:pt x="1054396" y="1225594"/>
                  <a:pt x="1054396" y="1369625"/>
                </a:cubicBezTo>
                <a:cubicBezTo>
                  <a:pt x="1054396" y="1477648"/>
                  <a:pt x="987578" y="1570332"/>
                  <a:pt x="892352" y="1609922"/>
                </a:cubicBezTo>
                <a:lnTo>
                  <a:pt x="802395" y="1627773"/>
                </a:lnTo>
                <a:lnTo>
                  <a:pt x="802394" y="3435202"/>
                </a:lnTo>
                <a:lnTo>
                  <a:pt x="841371" y="3205673"/>
                </a:lnTo>
                <a:cubicBezTo>
                  <a:pt x="858823" y="3123861"/>
                  <a:pt x="879701" y="3043395"/>
                  <a:pt x="904221" y="2964685"/>
                </a:cubicBezTo>
                <a:lnTo>
                  <a:pt x="1096369" y="3030153"/>
                </a:lnTo>
                <a:lnTo>
                  <a:pt x="1121293" y="2970806"/>
                </a:lnTo>
                <a:cubicBezTo>
                  <a:pt x="1360220" y="2487845"/>
                  <a:pt x="1798078" y="2440286"/>
                  <a:pt x="2115066" y="2379907"/>
                </a:cubicBezTo>
                <a:cubicBezTo>
                  <a:pt x="2332043" y="2346327"/>
                  <a:pt x="2382412" y="2618839"/>
                  <a:pt x="2115066" y="2616256"/>
                </a:cubicBezTo>
                <a:cubicBezTo>
                  <a:pt x="1725025" y="2618838"/>
                  <a:pt x="1509340" y="2943012"/>
                  <a:pt x="1332401" y="3278808"/>
                </a:cubicBezTo>
                <a:cubicBezTo>
                  <a:pt x="1260076" y="3393755"/>
                  <a:pt x="1365981" y="3442832"/>
                  <a:pt x="1429266" y="3460914"/>
                </a:cubicBezTo>
                <a:cubicBezTo>
                  <a:pt x="1530650" y="3456393"/>
                  <a:pt x="2062761" y="3458331"/>
                  <a:pt x="2053073" y="3945236"/>
                </a:cubicBezTo>
                <a:cubicBezTo>
                  <a:pt x="2043385" y="4432141"/>
                  <a:pt x="1525485" y="4413413"/>
                  <a:pt x="1464137" y="4406310"/>
                </a:cubicBezTo>
                <a:cubicBezTo>
                  <a:pt x="1243287" y="4459264"/>
                  <a:pt x="1309154" y="4647825"/>
                  <a:pt x="1359523" y="4809266"/>
                </a:cubicBezTo>
                <a:cubicBezTo>
                  <a:pt x="1510631" y="5133439"/>
                  <a:pt x="1781853" y="5244510"/>
                  <a:pt x="2068571" y="5305212"/>
                </a:cubicBezTo>
                <a:cubicBezTo>
                  <a:pt x="2350124" y="5309086"/>
                  <a:pt x="2306212" y="5580307"/>
                  <a:pt x="2053073" y="5537686"/>
                </a:cubicBezTo>
                <a:cubicBezTo>
                  <a:pt x="1863946" y="5525700"/>
                  <a:pt x="1418430" y="5443512"/>
                  <a:pt x="1154675" y="4934182"/>
                </a:cubicBezTo>
                <a:lnTo>
                  <a:pt x="1139932" y="4901274"/>
                </a:lnTo>
                <a:lnTo>
                  <a:pt x="904221" y="4981585"/>
                </a:lnTo>
                <a:cubicBezTo>
                  <a:pt x="864420" y="4820291"/>
                  <a:pt x="832259" y="4652942"/>
                  <a:pt x="809471" y="4482809"/>
                </a:cubicBezTo>
                <a:lnTo>
                  <a:pt x="802395" y="4415329"/>
                </a:lnTo>
                <a:lnTo>
                  <a:pt x="802394" y="6310977"/>
                </a:lnTo>
                <a:lnTo>
                  <a:pt x="892352" y="6328829"/>
                </a:lnTo>
                <a:cubicBezTo>
                  <a:pt x="987578" y="6368419"/>
                  <a:pt x="1054396" y="6461103"/>
                  <a:pt x="1054396" y="6569126"/>
                </a:cubicBezTo>
                <a:cubicBezTo>
                  <a:pt x="1054396" y="6713157"/>
                  <a:pt x="935609" y="6829916"/>
                  <a:pt x="789078" y="6829916"/>
                </a:cubicBezTo>
                <a:lnTo>
                  <a:pt x="523760" y="6829916"/>
                </a:lnTo>
                <a:lnTo>
                  <a:pt x="523760" y="6308335"/>
                </a:lnTo>
                <a:lnTo>
                  <a:pt x="581535" y="6308335"/>
                </a:lnTo>
                <a:lnTo>
                  <a:pt x="581535" y="5009713"/>
                </a:lnTo>
                <a:lnTo>
                  <a:pt x="326773" y="5009713"/>
                </a:lnTo>
                <a:cubicBezTo>
                  <a:pt x="146301" y="5009713"/>
                  <a:pt x="0" y="4541611"/>
                  <a:pt x="0" y="3964177"/>
                </a:cubicBezTo>
                <a:close/>
              </a:path>
            </a:pathLst>
          </a:cu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cs typeface="Segoe UI" pitchFamily="34" charset="0"/>
            </a:endParaRPr>
          </a:p>
        </p:txBody>
      </p:sp>
      <p:grpSp>
        <p:nvGrpSpPr>
          <p:cNvPr id="1223" name="Group 1222">
            <a:extLst>
              <a:ext uri="{FF2B5EF4-FFF2-40B4-BE49-F238E27FC236}">
                <a16:creationId xmlns:a16="http://schemas.microsoft.com/office/drawing/2014/main" id="{C00C1155-8E57-469E-A980-20787417C1C3}"/>
              </a:ext>
            </a:extLst>
          </p:cNvPr>
          <p:cNvGrpSpPr>
            <a:grpSpLocks noChangeAspect="1"/>
          </p:cNvGrpSpPr>
          <p:nvPr/>
        </p:nvGrpSpPr>
        <p:grpSpPr>
          <a:xfrm>
            <a:off x="4307851" y="1732761"/>
            <a:ext cx="218448" cy="234918"/>
            <a:chOff x="10401129" y="5431042"/>
            <a:chExt cx="736600" cy="731838"/>
          </a:xfrm>
          <a:solidFill>
            <a:schemeClr val="tx1">
              <a:lumMod val="65000"/>
              <a:lumOff val="35000"/>
            </a:schemeClr>
          </a:solidFill>
        </p:grpSpPr>
        <p:sp>
          <p:nvSpPr>
            <p:cNvPr id="1224" name="Freeform 48">
              <a:extLst>
                <a:ext uri="{FF2B5EF4-FFF2-40B4-BE49-F238E27FC236}">
                  <a16:creationId xmlns:a16="http://schemas.microsoft.com/office/drawing/2014/main" id="{43D3CB53-D25F-4B91-BA44-7806B64F2733}"/>
                </a:ext>
              </a:extLst>
            </p:cNvPr>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700" spc="-49">
                <a:solidFill>
                  <a:schemeClr val="tx1">
                    <a:lumMod val="65000"/>
                    <a:lumOff val="35000"/>
                  </a:schemeClr>
                </a:solidFill>
                <a:ea typeface="Segoe UI" pitchFamily="34" charset="0"/>
                <a:cs typeface="Segoe UI" pitchFamily="34" charset="0"/>
              </a:endParaRPr>
            </a:p>
          </p:txBody>
        </p:sp>
        <p:sp>
          <p:nvSpPr>
            <p:cNvPr id="1225" name="Freeform 49">
              <a:extLst>
                <a:ext uri="{FF2B5EF4-FFF2-40B4-BE49-F238E27FC236}">
                  <a16:creationId xmlns:a16="http://schemas.microsoft.com/office/drawing/2014/main" id="{E0A404AA-0CD5-4828-8C78-9D5A5FD4A2CF}"/>
                </a:ext>
              </a:extLst>
            </p:cNvPr>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700" spc="-49">
                <a:solidFill>
                  <a:schemeClr val="tx1">
                    <a:lumMod val="65000"/>
                    <a:lumOff val="35000"/>
                  </a:schemeClr>
                </a:solidFill>
                <a:ea typeface="Segoe UI" pitchFamily="34" charset="0"/>
                <a:cs typeface="Segoe UI" pitchFamily="34" charset="0"/>
              </a:endParaRPr>
            </a:p>
          </p:txBody>
        </p:sp>
        <p:sp>
          <p:nvSpPr>
            <p:cNvPr id="1226" name="Freeform 50">
              <a:extLst>
                <a:ext uri="{FF2B5EF4-FFF2-40B4-BE49-F238E27FC236}">
                  <a16:creationId xmlns:a16="http://schemas.microsoft.com/office/drawing/2014/main" id="{CBAF8A25-8CB0-41AD-85E9-9A53E3E159E0}"/>
                </a:ext>
              </a:extLst>
            </p:cNvPr>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89642"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700" spc="-49">
                <a:solidFill>
                  <a:schemeClr val="tx1">
                    <a:lumMod val="65000"/>
                    <a:lumOff val="35000"/>
                  </a:schemeClr>
                </a:solidFill>
                <a:ea typeface="Segoe UI" pitchFamily="34" charset="0"/>
                <a:cs typeface="Segoe UI" pitchFamily="34" charset="0"/>
              </a:endParaRPr>
            </a:p>
          </p:txBody>
        </p:sp>
      </p:grpSp>
      <p:sp>
        <p:nvSpPr>
          <p:cNvPr id="1227" name="car" title="Icon of a car">
            <a:extLst>
              <a:ext uri="{FF2B5EF4-FFF2-40B4-BE49-F238E27FC236}">
                <a16:creationId xmlns:a16="http://schemas.microsoft.com/office/drawing/2014/main" id="{529AF2C8-D475-420A-88DD-C33C5E92D5F4}"/>
              </a:ext>
            </a:extLst>
          </p:cNvPr>
          <p:cNvSpPr>
            <a:spLocks noChangeAspect="1" noEditPoints="1"/>
          </p:cNvSpPr>
          <p:nvPr/>
        </p:nvSpPr>
        <p:spPr bwMode="auto">
          <a:xfrm>
            <a:off x="2389664" y="2039049"/>
            <a:ext cx="294602" cy="225748"/>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Truck" title="Icon of a truck with a storage trailer">
            <a:extLst>
              <a:ext uri="{FF2B5EF4-FFF2-40B4-BE49-F238E27FC236}">
                <a16:creationId xmlns:a16="http://schemas.microsoft.com/office/drawing/2014/main" id="{1F8CE238-7E3A-457D-B15F-29A90127C9AE}"/>
              </a:ext>
            </a:extLst>
          </p:cNvPr>
          <p:cNvSpPr>
            <a:spLocks noChangeAspect="1" noEditPoints="1"/>
          </p:cNvSpPr>
          <p:nvPr/>
        </p:nvSpPr>
        <p:spPr bwMode="auto">
          <a:xfrm>
            <a:off x="2793903" y="1733877"/>
            <a:ext cx="458270" cy="209740"/>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29" name="Airplane_E709" title="Icon of an airplane">
            <a:extLst>
              <a:ext uri="{FF2B5EF4-FFF2-40B4-BE49-F238E27FC236}">
                <a16:creationId xmlns:a16="http://schemas.microsoft.com/office/drawing/2014/main" id="{A85A8370-5472-4A75-A3C6-B84F963D3C2F}"/>
              </a:ext>
            </a:extLst>
          </p:cNvPr>
          <p:cNvSpPr>
            <a:spLocks noChangeAspect="1"/>
          </p:cNvSpPr>
          <p:nvPr/>
        </p:nvSpPr>
        <p:spPr bwMode="auto">
          <a:xfrm>
            <a:off x="4016598" y="1511039"/>
            <a:ext cx="258448" cy="26186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31" name="Train_E7C0" title="Icon of passenger train">
            <a:extLst>
              <a:ext uri="{FF2B5EF4-FFF2-40B4-BE49-F238E27FC236}">
                <a16:creationId xmlns:a16="http://schemas.microsoft.com/office/drawing/2014/main" id="{0B62A655-B683-4F4B-B3DD-123951611D54}"/>
              </a:ext>
            </a:extLst>
          </p:cNvPr>
          <p:cNvSpPr>
            <a:spLocks noChangeAspect="1" noEditPoints="1"/>
          </p:cNvSpPr>
          <p:nvPr/>
        </p:nvSpPr>
        <p:spPr bwMode="auto">
          <a:xfrm>
            <a:off x="4032135" y="2012817"/>
            <a:ext cx="202493" cy="261868"/>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32" name="Bicycle" title="Icon of a bicycle">
            <a:extLst>
              <a:ext uri="{FF2B5EF4-FFF2-40B4-BE49-F238E27FC236}">
                <a16:creationId xmlns:a16="http://schemas.microsoft.com/office/drawing/2014/main" id="{7617CB49-1077-443C-9880-E2773034D67B}"/>
              </a:ext>
            </a:extLst>
          </p:cNvPr>
          <p:cNvSpPr>
            <a:spLocks noChangeAspect="1" noEditPoints="1"/>
          </p:cNvSpPr>
          <p:nvPr/>
        </p:nvSpPr>
        <p:spPr bwMode="auto">
          <a:xfrm>
            <a:off x="2351265" y="1532498"/>
            <a:ext cx="360069" cy="211919"/>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33" name="camera_4" title="Icon of a security camera">
            <a:extLst>
              <a:ext uri="{FF2B5EF4-FFF2-40B4-BE49-F238E27FC236}">
                <a16:creationId xmlns:a16="http://schemas.microsoft.com/office/drawing/2014/main" id="{7877D59B-A8D6-4DA7-9AA8-31334B982B8A}"/>
              </a:ext>
            </a:extLst>
          </p:cNvPr>
          <p:cNvSpPr>
            <a:spLocks noChangeAspect="1" noEditPoints="1"/>
          </p:cNvSpPr>
          <p:nvPr/>
        </p:nvSpPr>
        <p:spPr bwMode="auto">
          <a:xfrm>
            <a:off x="3620405" y="2222885"/>
            <a:ext cx="296030" cy="238062"/>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4" name="scanner_2" title="Icon of a barcode scanner">
            <a:extLst>
              <a:ext uri="{FF2B5EF4-FFF2-40B4-BE49-F238E27FC236}">
                <a16:creationId xmlns:a16="http://schemas.microsoft.com/office/drawing/2014/main" id="{8823CCC0-543C-44AB-B976-B3ACAA144C54}"/>
              </a:ext>
            </a:extLst>
          </p:cNvPr>
          <p:cNvSpPr>
            <a:spLocks noChangeAspect="1" noEditPoints="1"/>
          </p:cNvSpPr>
          <p:nvPr/>
        </p:nvSpPr>
        <p:spPr bwMode="auto">
          <a:xfrm>
            <a:off x="4028561" y="2413470"/>
            <a:ext cx="219783" cy="261868"/>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2700" cap="sq">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5" name="bus" title="Icon of a bus">
            <a:extLst>
              <a:ext uri="{FF2B5EF4-FFF2-40B4-BE49-F238E27FC236}">
                <a16:creationId xmlns:a16="http://schemas.microsoft.com/office/drawing/2014/main" id="{5049F3A4-CE6C-4593-87E1-8D3475C05880}"/>
              </a:ext>
            </a:extLst>
          </p:cNvPr>
          <p:cNvSpPr>
            <a:spLocks noChangeAspect="1" noEditPoints="1"/>
          </p:cNvSpPr>
          <p:nvPr/>
        </p:nvSpPr>
        <p:spPr bwMode="auto">
          <a:xfrm>
            <a:off x="3255957" y="2003362"/>
            <a:ext cx="261869" cy="261868"/>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orklift" title="Icon of a forklift carrying boxes">
            <a:extLst>
              <a:ext uri="{FF2B5EF4-FFF2-40B4-BE49-F238E27FC236}">
                <a16:creationId xmlns:a16="http://schemas.microsoft.com/office/drawing/2014/main" id="{40100A2F-286F-431B-BF65-C7DB2C1E4D65}"/>
              </a:ext>
            </a:extLst>
          </p:cNvPr>
          <p:cNvSpPr>
            <a:spLocks noChangeAspect="1" noEditPoints="1"/>
          </p:cNvSpPr>
          <p:nvPr/>
        </p:nvSpPr>
        <p:spPr bwMode="auto">
          <a:xfrm>
            <a:off x="3665784" y="1692023"/>
            <a:ext cx="282891" cy="26186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7" name="Manufacturing_E99C" title="Icon of a robotic arm">
            <a:extLst>
              <a:ext uri="{FF2B5EF4-FFF2-40B4-BE49-F238E27FC236}">
                <a16:creationId xmlns:a16="http://schemas.microsoft.com/office/drawing/2014/main" id="{1D91E7B1-C9C3-456A-A2CE-8A987476FC67}"/>
              </a:ext>
            </a:extLst>
          </p:cNvPr>
          <p:cNvSpPr>
            <a:spLocks noChangeAspect="1" noEditPoints="1"/>
          </p:cNvSpPr>
          <p:nvPr/>
        </p:nvSpPr>
        <p:spPr bwMode="auto">
          <a:xfrm>
            <a:off x="3284791" y="2830037"/>
            <a:ext cx="267884" cy="26186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8" name="Hospital_E91D" title="Icon of a first-aid box">
            <a:extLst>
              <a:ext uri="{FF2B5EF4-FFF2-40B4-BE49-F238E27FC236}">
                <a16:creationId xmlns:a16="http://schemas.microsoft.com/office/drawing/2014/main" id="{96A55E68-ECB8-4956-9B8F-8D1C4B4CE967}"/>
              </a:ext>
            </a:extLst>
          </p:cNvPr>
          <p:cNvSpPr>
            <a:spLocks noChangeAspect="1" noEditPoints="1"/>
          </p:cNvSpPr>
          <p:nvPr/>
        </p:nvSpPr>
        <p:spPr bwMode="auto">
          <a:xfrm>
            <a:off x="4010828" y="2820323"/>
            <a:ext cx="302072" cy="261868"/>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9" name="ShoppingCart_E7BF" title="Icon of a shopping cart">
            <a:extLst>
              <a:ext uri="{FF2B5EF4-FFF2-40B4-BE49-F238E27FC236}">
                <a16:creationId xmlns:a16="http://schemas.microsoft.com/office/drawing/2014/main" id="{D11E0E03-3107-4ADA-BA4B-5D7A3E0B9784}"/>
              </a:ext>
            </a:extLst>
          </p:cNvPr>
          <p:cNvSpPr>
            <a:spLocks noChangeAspect="1" noEditPoints="1"/>
          </p:cNvSpPr>
          <p:nvPr/>
        </p:nvSpPr>
        <p:spPr bwMode="auto">
          <a:xfrm>
            <a:off x="3616991" y="2662045"/>
            <a:ext cx="277487" cy="235961"/>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41" name="Mailbox_F007" title="Icon of a mailbox ">
            <a:extLst>
              <a:ext uri="{FF2B5EF4-FFF2-40B4-BE49-F238E27FC236}">
                <a16:creationId xmlns:a16="http://schemas.microsoft.com/office/drawing/2014/main" id="{F3E3AD8A-D0C4-474E-9712-5AF9E0AB5F97}"/>
              </a:ext>
            </a:extLst>
          </p:cNvPr>
          <p:cNvSpPr>
            <a:spLocks noChangeAspect="1" noEditPoints="1"/>
          </p:cNvSpPr>
          <p:nvPr/>
        </p:nvSpPr>
        <p:spPr bwMode="auto">
          <a:xfrm>
            <a:off x="2857724" y="2179692"/>
            <a:ext cx="281732" cy="261868"/>
          </a:xfrm>
          <a:custGeom>
            <a:avLst/>
            <a:gdLst>
              <a:gd name="T0" fmla="*/ 3513 w 3513"/>
              <a:gd name="T1" fmla="*/ 3263 h 3263"/>
              <a:gd name="T2" fmla="*/ 2258 w 3513"/>
              <a:gd name="T3" fmla="*/ 3263 h 3263"/>
              <a:gd name="T4" fmla="*/ 2258 w 3513"/>
              <a:gd name="T5" fmla="*/ 1381 h 3263"/>
              <a:gd name="T6" fmla="*/ 2886 w 3513"/>
              <a:gd name="T7" fmla="*/ 753 h 3263"/>
              <a:gd name="T8" fmla="*/ 2886 w 3513"/>
              <a:gd name="T9" fmla="*/ 753 h 3263"/>
              <a:gd name="T10" fmla="*/ 3513 w 3513"/>
              <a:gd name="T11" fmla="*/ 1381 h 3263"/>
              <a:gd name="T12" fmla="*/ 3513 w 3513"/>
              <a:gd name="T13" fmla="*/ 3263 h 3263"/>
              <a:gd name="T14" fmla="*/ 2886 w 3513"/>
              <a:gd name="T15" fmla="*/ 753 h 3263"/>
              <a:gd name="T16" fmla="*/ 627 w 3513"/>
              <a:gd name="T17" fmla="*/ 753 h 3263"/>
              <a:gd name="T18" fmla="*/ 0 w 3513"/>
              <a:gd name="T19" fmla="*/ 1381 h 3263"/>
              <a:gd name="T20" fmla="*/ 0 w 3513"/>
              <a:gd name="T21" fmla="*/ 3263 h 3263"/>
              <a:gd name="T22" fmla="*/ 2886 w 3513"/>
              <a:gd name="T23" fmla="*/ 3263 h 3263"/>
              <a:gd name="T24" fmla="*/ 1505 w 3513"/>
              <a:gd name="T25" fmla="*/ 1883 h 3263"/>
              <a:gd name="T26" fmla="*/ 1505 w 3513"/>
              <a:gd name="T27" fmla="*/ 0 h 3263"/>
              <a:gd name="T28" fmla="*/ 752 w 3513"/>
              <a:gd name="T29" fmla="*/ 0 h 3263"/>
              <a:gd name="T30" fmla="*/ 752 w 3513"/>
              <a:gd name="T31" fmla="*/ 251 h 3263"/>
              <a:gd name="T32" fmla="*/ 1505 w 3513"/>
              <a:gd name="T33" fmla="*/ 251 h 3263"/>
              <a:gd name="T34" fmla="*/ 2635 w 3513"/>
              <a:gd name="T35" fmla="*/ 1506 h 3263"/>
              <a:gd name="T36" fmla="*/ 3137 w 3513"/>
              <a:gd name="T37" fmla="*/ 1506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3" h="3263">
                <a:moveTo>
                  <a:pt x="3513" y="3263"/>
                </a:move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lnTo>
                  <a:pt x="3513" y="3263"/>
                </a:lnTo>
                <a:close/>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2635" y="1506"/>
                </a:moveTo>
                <a:cubicBezTo>
                  <a:pt x="3137" y="1506"/>
                  <a:pt x="3137" y="1506"/>
                  <a:pt x="3137" y="1506"/>
                </a:cubicBezTo>
              </a:path>
            </a:pathLst>
          </a:custGeom>
          <a:noFill/>
          <a:ln w="12700" cap="flat">
            <a:solidFill>
              <a:schemeClr val="tx1">
                <a:lumMod val="65000"/>
                <a:lumOff val="3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2" name="HoloLens_EC94" title="Icon of Microsoft HoloLens">
            <a:extLst>
              <a:ext uri="{FF2B5EF4-FFF2-40B4-BE49-F238E27FC236}">
                <a16:creationId xmlns:a16="http://schemas.microsoft.com/office/drawing/2014/main" id="{CE094847-6540-46B1-982C-1A5BB4F1F5A1}"/>
              </a:ext>
            </a:extLst>
          </p:cNvPr>
          <p:cNvSpPr>
            <a:spLocks noChangeAspect="1" noEditPoints="1"/>
          </p:cNvSpPr>
          <p:nvPr/>
        </p:nvSpPr>
        <p:spPr bwMode="auto">
          <a:xfrm>
            <a:off x="4327138" y="2287460"/>
            <a:ext cx="294602" cy="157365"/>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people_24" title="Icon of a person with a shovel digging">
            <a:extLst>
              <a:ext uri="{FF2B5EF4-FFF2-40B4-BE49-F238E27FC236}">
                <a16:creationId xmlns:a16="http://schemas.microsoft.com/office/drawing/2014/main" id="{4133AA6F-0088-47E2-8356-9D2BBBDABE4E}"/>
              </a:ext>
            </a:extLst>
          </p:cNvPr>
          <p:cNvSpPr>
            <a:spLocks noChangeAspect="1" noEditPoints="1"/>
          </p:cNvSpPr>
          <p:nvPr/>
        </p:nvSpPr>
        <p:spPr bwMode="auto">
          <a:xfrm>
            <a:off x="5246591" y="1603449"/>
            <a:ext cx="319036" cy="302281"/>
          </a:xfrm>
          <a:custGeom>
            <a:avLst/>
            <a:gdLst>
              <a:gd name="T0" fmla="*/ 190 w 333"/>
              <a:gd name="T1" fmla="*/ 66 h 316"/>
              <a:gd name="T2" fmla="*/ 213 w 333"/>
              <a:gd name="T3" fmla="*/ 178 h 316"/>
              <a:gd name="T4" fmla="*/ 197 w 333"/>
              <a:gd name="T5" fmla="*/ 203 h 316"/>
              <a:gd name="T6" fmla="*/ 197 w 333"/>
              <a:gd name="T7" fmla="*/ 203 h 316"/>
              <a:gd name="T8" fmla="*/ 172 w 333"/>
              <a:gd name="T9" fmla="*/ 186 h 316"/>
              <a:gd name="T10" fmla="*/ 161 w 333"/>
              <a:gd name="T11" fmla="*/ 134 h 316"/>
              <a:gd name="T12" fmla="*/ 161 w 333"/>
              <a:gd name="T13" fmla="*/ 134 h 316"/>
              <a:gd name="T14" fmla="*/ 161 w 333"/>
              <a:gd name="T15" fmla="*/ 169 h 316"/>
              <a:gd name="T16" fmla="*/ 180 w 333"/>
              <a:gd name="T17" fmla="*/ 228 h 316"/>
              <a:gd name="T18" fmla="*/ 180 w 333"/>
              <a:gd name="T19" fmla="*/ 294 h 316"/>
              <a:gd name="T20" fmla="*/ 157 w 333"/>
              <a:gd name="T21" fmla="*/ 316 h 316"/>
              <a:gd name="T22" fmla="*/ 157 w 333"/>
              <a:gd name="T23" fmla="*/ 316 h 316"/>
              <a:gd name="T24" fmla="*/ 134 w 333"/>
              <a:gd name="T25" fmla="*/ 294 h 316"/>
              <a:gd name="T26" fmla="*/ 134 w 333"/>
              <a:gd name="T27" fmla="*/ 235 h 316"/>
              <a:gd name="T28" fmla="*/ 115 w 333"/>
              <a:gd name="T29" fmla="*/ 199 h 316"/>
              <a:gd name="T30" fmla="*/ 113 w 333"/>
              <a:gd name="T31" fmla="*/ 198 h 316"/>
              <a:gd name="T32" fmla="*/ 112 w 333"/>
              <a:gd name="T33" fmla="*/ 198 h 316"/>
              <a:gd name="T34" fmla="*/ 111 w 333"/>
              <a:gd name="T35" fmla="*/ 201 h 316"/>
              <a:gd name="T36" fmla="*/ 111 w 333"/>
              <a:gd name="T37" fmla="*/ 250 h 316"/>
              <a:gd name="T38" fmla="*/ 61 w 333"/>
              <a:gd name="T39" fmla="*/ 300 h 316"/>
              <a:gd name="T40" fmla="*/ 27 w 333"/>
              <a:gd name="T41" fmla="*/ 300 h 316"/>
              <a:gd name="T42" fmla="*/ 27 w 333"/>
              <a:gd name="T43" fmla="*/ 300 h 316"/>
              <a:gd name="T44" fmla="*/ 27 w 333"/>
              <a:gd name="T45" fmla="*/ 266 h 316"/>
              <a:gd name="T46" fmla="*/ 67 w 333"/>
              <a:gd name="T47" fmla="*/ 227 h 316"/>
              <a:gd name="T48" fmla="*/ 67 w 333"/>
              <a:gd name="T49" fmla="*/ 126 h 316"/>
              <a:gd name="T50" fmla="*/ 204 w 333"/>
              <a:gd name="T51" fmla="*/ 35 h 316"/>
              <a:gd name="T52" fmla="*/ 204 w 333"/>
              <a:gd name="T53" fmla="*/ 35 h 316"/>
              <a:gd name="T54" fmla="*/ 168 w 333"/>
              <a:gd name="T55" fmla="*/ 0 h 316"/>
              <a:gd name="T56" fmla="*/ 168 w 333"/>
              <a:gd name="T57" fmla="*/ 0 h 316"/>
              <a:gd name="T58" fmla="*/ 133 w 333"/>
              <a:gd name="T59" fmla="*/ 35 h 316"/>
              <a:gd name="T60" fmla="*/ 133 w 333"/>
              <a:gd name="T61" fmla="*/ 35 h 316"/>
              <a:gd name="T62" fmla="*/ 168 w 333"/>
              <a:gd name="T63" fmla="*/ 71 h 316"/>
              <a:gd name="T64" fmla="*/ 168 w 333"/>
              <a:gd name="T65" fmla="*/ 71 h 316"/>
              <a:gd name="T66" fmla="*/ 204 w 333"/>
              <a:gd name="T67" fmla="*/ 35 h 316"/>
              <a:gd name="T68" fmla="*/ 131 w 333"/>
              <a:gd name="T69" fmla="*/ 45 h 316"/>
              <a:gd name="T70" fmla="*/ 115 w 333"/>
              <a:gd name="T71" fmla="*/ 45 h 316"/>
              <a:gd name="T72" fmla="*/ 21 w 333"/>
              <a:gd name="T73" fmla="*/ 72 h 316"/>
              <a:gd name="T74" fmla="*/ 21 w 333"/>
              <a:gd name="T75" fmla="*/ 72 h 316"/>
              <a:gd name="T76" fmla="*/ 21 w 333"/>
              <a:gd name="T77" fmla="*/ 125 h 316"/>
              <a:gd name="T78" fmla="*/ 44 w 333"/>
              <a:gd name="T79" fmla="*/ 148 h 316"/>
              <a:gd name="T80" fmla="*/ 44 w 333"/>
              <a:gd name="T81" fmla="*/ 148 h 316"/>
              <a:gd name="T82" fmla="*/ 67 w 333"/>
              <a:gd name="T83" fmla="*/ 125 h 316"/>
              <a:gd name="T84" fmla="*/ 67 w 333"/>
              <a:gd name="T85" fmla="*/ 120 h 316"/>
              <a:gd name="T86" fmla="*/ 67 w 333"/>
              <a:gd name="T87" fmla="*/ 108 h 316"/>
              <a:gd name="T88" fmla="*/ 102 w 333"/>
              <a:gd name="T89" fmla="*/ 98 h 316"/>
              <a:gd name="T90" fmla="*/ 81 w 333"/>
              <a:gd name="T91" fmla="*/ 104 h 316"/>
              <a:gd name="T92" fmla="*/ 252 w 333"/>
              <a:gd name="T93" fmla="*/ 274 h 316"/>
              <a:gd name="T94" fmla="*/ 232 w 333"/>
              <a:gd name="T95" fmla="*/ 316 h 316"/>
              <a:gd name="T96" fmla="*/ 333 w 333"/>
              <a:gd name="T97" fmla="*/ 316 h 316"/>
              <a:gd name="T98" fmla="*/ 283 w 333"/>
              <a:gd name="T99" fmla="*/ 215 h 316"/>
              <a:gd name="T100" fmla="*/ 252 w 333"/>
              <a:gd name="T101" fmla="*/ 274 h 316"/>
              <a:gd name="T102" fmla="*/ 0 w 333"/>
              <a:gd name="T103" fmla="*/ 24 h 316"/>
              <a:gd name="T104" fmla="*/ 42 w 333"/>
              <a:gd name="T105" fmla="*/ 6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 h="316">
                <a:moveTo>
                  <a:pt x="190" y="66"/>
                </a:moveTo>
                <a:cubicBezTo>
                  <a:pt x="213" y="178"/>
                  <a:pt x="213" y="178"/>
                  <a:pt x="213" y="178"/>
                </a:cubicBezTo>
                <a:cubicBezTo>
                  <a:pt x="216" y="189"/>
                  <a:pt x="208" y="200"/>
                  <a:pt x="197" y="203"/>
                </a:cubicBezTo>
                <a:cubicBezTo>
                  <a:pt x="197" y="203"/>
                  <a:pt x="197" y="203"/>
                  <a:pt x="197" y="203"/>
                </a:cubicBezTo>
                <a:cubicBezTo>
                  <a:pt x="186" y="205"/>
                  <a:pt x="175" y="198"/>
                  <a:pt x="172" y="186"/>
                </a:cubicBezTo>
                <a:cubicBezTo>
                  <a:pt x="161" y="134"/>
                  <a:pt x="161" y="134"/>
                  <a:pt x="161" y="134"/>
                </a:cubicBezTo>
                <a:cubicBezTo>
                  <a:pt x="161" y="134"/>
                  <a:pt x="161" y="134"/>
                  <a:pt x="161" y="134"/>
                </a:cubicBezTo>
                <a:cubicBezTo>
                  <a:pt x="161" y="169"/>
                  <a:pt x="161" y="169"/>
                  <a:pt x="161" y="169"/>
                </a:cubicBezTo>
                <a:cubicBezTo>
                  <a:pt x="180" y="228"/>
                  <a:pt x="180" y="228"/>
                  <a:pt x="180" y="228"/>
                </a:cubicBezTo>
                <a:cubicBezTo>
                  <a:pt x="180" y="294"/>
                  <a:pt x="180" y="294"/>
                  <a:pt x="180" y="294"/>
                </a:cubicBezTo>
                <a:cubicBezTo>
                  <a:pt x="180" y="306"/>
                  <a:pt x="170" y="316"/>
                  <a:pt x="157" y="316"/>
                </a:cubicBezTo>
                <a:cubicBezTo>
                  <a:pt x="157" y="316"/>
                  <a:pt x="157" y="316"/>
                  <a:pt x="157" y="316"/>
                </a:cubicBezTo>
                <a:cubicBezTo>
                  <a:pt x="145" y="316"/>
                  <a:pt x="134" y="306"/>
                  <a:pt x="134" y="294"/>
                </a:cubicBezTo>
                <a:cubicBezTo>
                  <a:pt x="134" y="235"/>
                  <a:pt x="134" y="235"/>
                  <a:pt x="134" y="235"/>
                </a:cubicBezTo>
                <a:cubicBezTo>
                  <a:pt x="115" y="199"/>
                  <a:pt x="115" y="199"/>
                  <a:pt x="115" y="199"/>
                </a:cubicBezTo>
                <a:cubicBezTo>
                  <a:pt x="115" y="198"/>
                  <a:pt x="113" y="197"/>
                  <a:pt x="113" y="198"/>
                </a:cubicBezTo>
                <a:cubicBezTo>
                  <a:pt x="112" y="198"/>
                  <a:pt x="112" y="198"/>
                  <a:pt x="112" y="198"/>
                </a:cubicBezTo>
                <a:cubicBezTo>
                  <a:pt x="111" y="199"/>
                  <a:pt x="111" y="201"/>
                  <a:pt x="111" y="201"/>
                </a:cubicBezTo>
                <a:cubicBezTo>
                  <a:pt x="111" y="250"/>
                  <a:pt x="111" y="250"/>
                  <a:pt x="111" y="250"/>
                </a:cubicBezTo>
                <a:cubicBezTo>
                  <a:pt x="61" y="300"/>
                  <a:pt x="61" y="300"/>
                  <a:pt x="61" y="300"/>
                </a:cubicBezTo>
                <a:cubicBezTo>
                  <a:pt x="52" y="309"/>
                  <a:pt x="37" y="309"/>
                  <a:pt x="27" y="300"/>
                </a:cubicBezTo>
                <a:cubicBezTo>
                  <a:pt x="27" y="300"/>
                  <a:pt x="27" y="300"/>
                  <a:pt x="27" y="300"/>
                </a:cubicBezTo>
                <a:cubicBezTo>
                  <a:pt x="18" y="290"/>
                  <a:pt x="18" y="275"/>
                  <a:pt x="27" y="266"/>
                </a:cubicBezTo>
                <a:cubicBezTo>
                  <a:pt x="67" y="227"/>
                  <a:pt x="67" y="227"/>
                  <a:pt x="67" y="227"/>
                </a:cubicBezTo>
                <a:cubicBezTo>
                  <a:pt x="67" y="126"/>
                  <a:pt x="67" y="126"/>
                  <a:pt x="67" y="126"/>
                </a:cubicBezTo>
                <a:moveTo>
                  <a:pt x="204" y="35"/>
                </a:moveTo>
                <a:cubicBezTo>
                  <a:pt x="204" y="35"/>
                  <a:pt x="204" y="35"/>
                  <a:pt x="204" y="35"/>
                </a:cubicBezTo>
                <a:cubicBezTo>
                  <a:pt x="204" y="16"/>
                  <a:pt x="188" y="0"/>
                  <a:pt x="168" y="0"/>
                </a:cubicBezTo>
                <a:cubicBezTo>
                  <a:pt x="168" y="0"/>
                  <a:pt x="168" y="0"/>
                  <a:pt x="168" y="0"/>
                </a:cubicBezTo>
                <a:cubicBezTo>
                  <a:pt x="149" y="0"/>
                  <a:pt x="133" y="16"/>
                  <a:pt x="133" y="35"/>
                </a:cubicBezTo>
                <a:cubicBezTo>
                  <a:pt x="133" y="35"/>
                  <a:pt x="133" y="35"/>
                  <a:pt x="133" y="35"/>
                </a:cubicBezTo>
                <a:cubicBezTo>
                  <a:pt x="133" y="55"/>
                  <a:pt x="149" y="71"/>
                  <a:pt x="168" y="71"/>
                </a:cubicBezTo>
                <a:cubicBezTo>
                  <a:pt x="168" y="71"/>
                  <a:pt x="168" y="71"/>
                  <a:pt x="168" y="71"/>
                </a:cubicBezTo>
                <a:cubicBezTo>
                  <a:pt x="188" y="71"/>
                  <a:pt x="204" y="55"/>
                  <a:pt x="204" y="35"/>
                </a:cubicBezTo>
                <a:close/>
                <a:moveTo>
                  <a:pt x="131" y="45"/>
                </a:moveTo>
                <a:cubicBezTo>
                  <a:pt x="115" y="45"/>
                  <a:pt x="115" y="45"/>
                  <a:pt x="115" y="45"/>
                </a:cubicBezTo>
                <a:cubicBezTo>
                  <a:pt x="21" y="72"/>
                  <a:pt x="21" y="72"/>
                  <a:pt x="21" y="72"/>
                </a:cubicBezTo>
                <a:cubicBezTo>
                  <a:pt x="21" y="72"/>
                  <a:pt x="21" y="72"/>
                  <a:pt x="21" y="72"/>
                </a:cubicBezTo>
                <a:cubicBezTo>
                  <a:pt x="21" y="125"/>
                  <a:pt x="21" y="125"/>
                  <a:pt x="21" y="125"/>
                </a:cubicBezTo>
                <a:cubicBezTo>
                  <a:pt x="21" y="137"/>
                  <a:pt x="31" y="148"/>
                  <a:pt x="44" y="148"/>
                </a:cubicBezTo>
                <a:cubicBezTo>
                  <a:pt x="44" y="148"/>
                  <a:pt x="44" y="148"/>
                  <a:pt x="44" y="148"/>
                </a:cubicBezTo>
                <a:cubicBezTo>
                  <a:pt x="56" y="148"/>
                  <a:pt x="67" y="137"/>
                  <a:pt x="67" y="125"/>
                </a:cubicBezTo>
                <a:cubicBezTo>
                  <a:pt x="67" y="120"/>
                  <a:pt x="67" y="120"/>
                  <a:pt x="67" y="120"/>
                </a:cubicBezTo>
                <a:cubicBezTo>
                  <a:pt x="67" y="108"/>
                  <a:pt x="67" y="108"/>
                  <a:pt x="67" y="108"/>
                </a:cubicBezTo>
                <a:cubicBezTo>
                  <a:pt x="102" y="98"/>
                  <a:pt x="102" y="98"/>
                  <a:pt x="102" y="98"/>
                </a:cubicBezTo>
                <a:moveTo>
                  <a:pt x="81" y="104"/>
                </a:moveTo>
                <a:cubicBezTo>
                  <a:pt x="252" y="274"/>
                  <a:pt x="252" y="274"/>
                  <a:pt x="252" y="274"/>
                </a:cubicBezTo>
                <a:cubicBezTo>
                  <a:pt x="232" y="316"/>
                  <a:pt x="232" y="316"/>
                  <a:pt x="232" y="316"/>
                </a:cubicBezTo>
                <a:cubicBezTo>
                  <a:pt x="333" y="316"/>
                  <a:pt x="333" y="316"/>
                  <a:pt x="333" y="316"/>
                </a:cubicBezTo>
                <a:cubicBezTo>
                  <a:pt x="283" y="215"/>
                  <a:pt x="283" y="215"/>
                  <a:pt x="283" y="215"/>
                </a:cubicBezTo>
                <a:cubicBezTo>
                  <a:pt x="252" y="274"/>
                  <a:pt x="252" y="274"/>
                  <a:pt x="252" y="274"/>
                </a:cubicBezTo>
                <a:moveTo>
                  <a:pt x="0" y="24"/>
                </a:moveTo>
                <a:cubicBezTo>
                  <a:pt x="42" y="66"/>
                  <a:pt x="42" y="66"/>
                  <a:pt x="42" y="66"/>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5" name="Accessibility" title="Icon of a person in a wheelchair">
            <a:extLst>
              <a:ext uri="{FF2B5EF4-FFF2-40B4-BE49-F238E27FC236}">
                <a16:creationId xmlns:a16="http://schemas.microsoft.com/office/drawing/2014/main" id="{56D05176-2F70-4F8A-B956-E9E40946A738}"/>
              </a:ext>
            </a:extLst>
          </p:cNvPr>
          <p:cNvSpPr>
            <a:spLocks noChangeAspect="1" noEditPoints="1"/>
          </p:cNvSpPr>
          <p:nvPr/>
        </p:nvSpPr>
        <p:spPr bwMode="auto">
          <a:xfrm>
            <a:off x="5653612" y="1884544"/>
            <a:ext cx="259923" cy="302281"/>
          </a:xfrm>
          <a:custGeom>
            <a:avLst/>
            <a:gdLst>
              <a:gd name="T0" fmla="*/ 284 w 304"/>
              <a:gd name="T1" fmla="*/ 35 h 354"/>
              <a:gd name="T2" fmla="*/ 248 w 304"/>
              <a:gd name="T3" fmla="*/ 71 h 354"/>
              <a:gd name="T4" fmla="*/ 213 w 304"/>
              <a:gd name="T5" fmla="*/ 35 h 354"/>
              <a:gd name="T6" fmla="*/ 248 w 304"/>
              <a:gd name="T7" fmla="*/ 0 h 354"/>
              <a:gd name="T8" fmla="*/ 284 w 304"/>
              <a:gd name="T9" fmla="*/ 35 h 354"/>
              <a:gd name="T10" fmla="*/ 213 w 304"/>
              <a:gd name="T11" fmla="*/ 248 h 354"/>
              <a:gd name="T12" fmla="*/ 107 w 304"/>
              <a:gd name="T13" fmla="*/ 142 h 354"/>
              <a:gd name="T14" fmla="*/ 0 w 304"/>
              <a:gd name="T15" fmla="*/ 248 h 354"/>
              <a:gd name="T16" fmla="*/ 107 w 304"/>
              <a:gd name="T17" fmla="*/ 354 h 354"/>
              <a:gd name="T18" fmla="*/ 213 w 304"/>
              <a:gd name="T19" fmla="*/ 248 h 354"/>
              <a:gd name="T20" fmla="*/ 205 w 304"/>
              <a:gd name="T21" fmla="*/ 207 h 354"/>
              <a:gd name="T22" fmla="*/ 261 w 304"/>
              <a:gd name="T23" fmla="*/ 207 h 354"/>
              <a:gd name="T24" fmla="*/ 242 w 304"/>
              <a:gd name="T25" fmla="*/ 303 h 354"/>
              <a:gd name="T26" fmla="*/ 260 w 304"/>
              <a:gd name="T27" fmla="*/ 325 h 354"/>
              <a:gd name="T28" fmla="*/ 260 w 304"/>
              <a:gd name="T29" fmla="*/ 325 h 354"/>
              <a:gd name="T30" fmla="*/ 278 w 304"/>
              <a:gd name="T31" fmla="*/ 310 h 354"/>
              <a:gd name="T32" fmla="*/ 301 w 304"/>
              <a:gd name="T33" fmla="*/ 192 h 354"/>
              <a:gd name="T34" fmla="*/ 284 w 304"/>
              <a:gd name="T35" fmla="*/ 171 h 354"/>
              <a:gd name="T36" fmla="*/ 180 w 304"/>
              <a:gd name="T37" fmla="*/ 171 h 354"/>
              <a:gd name="T38" fmla="*/ 181 w 304"/>
              <a:gd name="T39" fmla="*/ 172 h 354"/>
              <a:gd name="T40" fmla="*/ 219 w 304"/>
              <a:gd name="T41" fmla="*/ 123 h 354"/>
              <a:gd name="T42" fmla="*/ 210 w 304"/>
              <a:gd name="T43" fmla="*/ 63 h 354"/>
              <a:gd name="T44" fmla="*/ 129 w 304"/>
              <a:gd name="T45" fmla="*/ 9 h 354"/>
              <a:gd name="T46" fmla="*/ 99 w 304"/>
              <a:gd name="T47" fmla="*/ 14 h 354"/>
              <a:gd name="T48" fmla="*/ 61 w 304"/>
              <a:gd name="T49" fmla="*/ 62 h 354"/>
              <a:gd name="T50" fmla="*/ 65 w 304"/>
              <a:gd name="T51" fmla="*/ 89 h 354"/>
              <a:gd name="T52" fmla="*/ 65 w 304"/>
              <a:gd name="T53" fmla="*/ 89 h 354"/>
              <a:gd name="T54" fmla="*/ 90 w 304"/>
              <a:gd name="T55" fmla="*/ 85 h 354"/>
              <a:gd name="T56" fmla="*/ 120 w 304"/>
              <a:gd name="T57" fmla="*/ 46 h 354"/>
              <a:gd name="T58" fmla="*/ 155 w 304"/>
              <a:gd name="T59" fmla="*/ 70 h 354"/>
              <a:gd name="T60" fmla="*/ 99 w 304"/>
              <a:gd name="T61" fmla="*/ 14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4" h="354">
                <a:moveTo>
                  <a:pt x="284" y="35"/>
                </a:moveTo>
                <a:cubicBezTo>
                  <a:pt x="284" y="55"/>
                  <a:pt x="268" y="71"/>
                  <a:pt x="248" y="71"/>
                </a:cubicBezTo>
                <a:cubicBezTo>
                  <a:pt x="229" y="71"/>
                  <a:pt x="213" y="55"/>
                  <a:pt x="213" y="35"/>
                </a:cubicBezTo>
                <a:cubicBezTo>
                  <a:pt x="213" y="16"/>
                  <a:pt x="229" y="0"/>
                  <a:pt x="248" y="0"/>
                </a:cubicBezTo>
                <a:cubicBezTo>
                  <a:pt x="268" y="0"/>
                  <a:pt x="284" y="16"/>
                  <a:pt x="284" y="35"/>
                </a:cubicBezTo>
                <a:close/>
                <a:moveTo>
                  <a:pt x="213" y="248"/>
                </a:moveTo>
                <a:cubicBezTo>
                  <a:pt x="213" y="189"/>
                  <a:pt x="165" y="142"/>
                  <a:pt x="107" y="142"/>
                </a:cubicBezTo>
                <a:cubicBezTo>
                  <a:pt x="48" y="142"/>
                  <a:pt x="0" y="189"/>
                  <a:pt x="0" y="248"/>
                </a:cubicBezTo>
                <a:cubicBezTo>
                  <a:pt x="0" y="306"/>
                  <a:pt x="48" y="354"/>
                  <a:pt x="107" y="354"/>
                </a:cubicBezTo>
                <a:cubicBezTo>
                  <a:pt x="165" y="354"/>
                  <a:pt x="213" y="306"/>
                  <a:pt x="213" y="248"/>
                </a:cubicBezTo>
                <a:close/>
                <a:moveTo>
                  <a:pt x="205" y="207"/>
                </a:moveTo>
                <a:cubicBezTo>
                  <a:pt x="261" y="207"/>
                  <a:pt x="261" y="207"/>
                  <a:pt x="261" y="207"/>
                </a:cubicBezTo>
                <a:cubicBezTo>
                  <a:pt x="242" y="303"/>
                  <a:pt x="242" y="303"/>
                  <a:pt x="242" y="303"/>
                </a:cubicBezTo>
                <a:cubicBezTo>
                  <a:pt x="240" y="314"/>
                  <a:pt x="248" y="325"/>
                  <a:pt x="260" y="325"/>
                </a:cubicBezTo>
                <a:cubicBezTo>
                  <a:pt x="260" y="325"/>
                  <a:pt x="260" y="325"/>
                  <a:pt x="260" y="325"/>
                </a:cubicBezTo>
                <a:cubicBezTo>
                  <a:pt x="269" y="325"/>
                  <a:pt x="276" y="319"/>
                  <a:pt x="278" y="310"/>
                </a:cubicBezTo>
                <a:cubicBezTo>
                  <a:pt x="301" y="192"/>
                  <a:pt x="301" y="192"/>
                  <a:pt x="301" y="192"/>
                </a:cubicBezTo>
                <a:cubicBezTo>
                  <a:pt x="304" y="181"/>
                  <a:pt x="295" y="171"/>
                  <a:pt x="284" y="171"/>
                </a:cubicBezTo>
                <a:cubicBezTo>
                  <a:pt x="180" y="171"/>
                  <a:pt x="180" y="171"/>
                  <a:pt x="180" y="171"/>
                </a:cubicBezTo>
                <a:moveTo>
                  <a:pt x="181" y="172"/>
                </a:moveTo>
                <a:cubicBezTo>
                  <a:pt x="219" y="123"/>
                  <a:pt x="219" y="123"/>
                  <a:pt x="219" y="123"/>
                </a:cubicBezTo>
                <a:cubicBezTo>
                  <a:pt x="234" y="104"/>
                  <a:pt x="230" y="76"/>
                  <a:pt x="210" y="63"/>
                </a:cubicBezTo>
                <a:cubicBezTo>
                  <a:pt x="129" y="9"/>
                  <a:pt x="129" y="9"/>
                  <a:pt x="129" y="9"/>
                </a:cubicBezTo>
                <a:cubicBezTo>
                  <a:pt x="120" y="3"/>
                  <a:pt x="106" y="5"/>
                  <a:pt x="99" y="14"/>
                </a:cubicBezTo>
                <a:cubicBezTo>
                  <a:pt x="61" y="62"/>
                  <a:pt x="61" y="62"/>
                  <a:pt x="61" y="62"/>
                </a:cubicBezTo>
                <a:cubicBezTo>
                  <a:pt x="55" y="71"/>
                  <a:pt x="57" y="83"/>
                  <a:pt x="65" y="89"/>
                </a:cubicBezTo>
                <a:cubicBezTo>
                  <a:pt x="65" y="89"/>
                  <a:pt x="65" y="89"/>
                  <a:pt x="65" y="89"/>
                </a:cubicBezTo>
                <a:cubicBezTo>
                  <a:pt x="73" y="94"/>
                  <a:pt x="84" y="92"/>
                  <a:pt x="90" y="85"/>
                </a:cubicBezTo>
                <a:cubicBezTo>
                  <a:pt x="120" y="46"/>
                  <a:pt x="120" y="46"/>
                  <a:pt x="120" y="46"/>
                </a:cubicBezTo>
                <a:cubicBezTo>
                  <a:pt x="155" y="70"/>
                  <a:pt x="155" y="70"/>
                  <a:pt x="155" y="70"/>
                </a:cubicBezTo>
                <a:cubicBezTo>
                  <a:pt x="99" y="142"/>
                  <a:pt x="99" y="142"/>
                  <a:pt x="99" y="142"/>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6" name="people_15" title="Icon of a person behind a podium">
            <a:extLst>
              <a:ext uri="{FF2B5EF4-FFF2-40B4-BE49-F238E27FC236}">
                <a16:creationId xmlns:a16="http://schemas.microsoft.com/office/drawing/2014/main" id="{0E2C812B-B6D3-4F02-8F66-1998352713A5}"/>
              </a:ext>
            </a:extLst>
          </p:cNvPr>
          <p:cNvSpPr>
            <a:spLocks noChangeAspect="1" noEditPoints="1"/>
          </p:cNvSpPr>
          <p:nvPr/>
        </p:nvSpPr>
        <p:spPr bwMode="auto">
          <a:xfrm>
            <a:off x="5351543" y="2023954"/>
            <a:ext cx="248215" cy="302281"/>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9" name="people_19" title="Icon of a person standing on a circle">
            <a:extLst>
              <a:ext uri="{FF2B5EF4-FFF2-40B4-BE49-F238E27FC236}">
                <a16:creationId xmlns:a16="http://schemas.microsoft.com/office/drawing/2014/main" id="{C15B790C-92CA-4FBB-BD0A-9A3D5AF3B5A3}"/>
              </a:ext>
            </a:extLst>
          </p:cNvPr>
          <p:cNvSpPr>
            <a:spLocks noChangeAspect="1" noEditPoints="1"/>
          </p:cNvSpPr>
          <p:nvPr/>
        </p:nvSpPr>
        <p:spPr bwMode="auto">
          <a:xfrm>
            <a:off x="5940049" y="1990126"/>
            <a:ext cx="262717" cy="340066"/>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0" name="people_25" title="Icon of a person climbing a rock formation">
            <a:extLst>
              <a:ext uri="{FF2B5EF4-FFF2-40B4-BE49-F238E27FC236}">
                <a16:creationId xmlns:a16="http://schemas.microsoft.com/office/drawing/2014/main" id="{66ACC937-0EDE-4B6E-8C2E-15E85524321C}"/>
              </a:ext>
            </a:extLst>
          </p:cNvPr>
          <p:cNvSpPr>
            <a:spLocks noChangeAspect="1" noEditPoints="1"/>
          </p:cNvSpPr>
          <p:nvPr/>
        </p:nvSpPr>
        <p:spPr bwMode="auto">
          <a:xfrm>
            <a:off x="6007594" y="1583621"/>
            <a:ext cx="325423" cy="302281"/>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1" name="Telemarketer_E7B9" title="Icon of a person wearing a headset">
            <a:extLst>
              <a:ext uri="{FF2B5EF4-FFF2-40B4-BE49-F238E27FC236}">
                <a16:creationId xmlns:a16="http://schemas.microsoft.com/office/drawing/2014/main" id="{C2DC37A8-9FB9-47AA-A2C5-56546591692A}"/>
              </a:ext>
            </a:extLst>
          </p:cNvPr>
          <p:cNvSpPr>
            <a:spLocks noChangeAspect="1" noEditPoints="1"/>
          </p:cNvSpPr>
          <p:nvPr/>
        </p:nvSpPr>
        <p:spPr bwMode="auto">
          <a:xfrm>
            <a:off x="5687935" y="1545677"/>
            <a:ext cx="173115" cy="20646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2" name="watch" title="Icon of a smart watch">
            <a:extLst>
              <a:ext uri="{FF2B5EF4-FFF2-40B4-BE49-F238E27FC236}">
                <a16:creationId xmlns:a16="http://schemas.microsoft.com/office/drawing/2014/main" id="{88AEB0D0-8578-48E7-8DC6-FA063977B7B1}"/>
              </a:ext>
            </a:extLst>
          </p:cNvPr>
          <p:cNvSpPr>
            <a:spLocks noChangeAspect="1" noEditPoints="1"/>
          </p:cNvSpPr>
          <p:nvPr/>
        </p:nvSpPr>
        <p:spPr bwMode="auto">
          <a:xfrm>
            <a:off x="4639816" y="1559542"/>
            <a:ext cx="148041" cy="249819"/>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253" name="CellPhone_E8EA" title="Icon of a cellphone">
            <a:extLst>
              <a:ext uri="{FF2B5EF4-FFF2-40B4-BE49-F238E27FC236}">
                <a16:creationId xmlns:a16="http://schemas.microsoft.com/office/drawing/2014/main" id="{21DA9E38-D59D-45F9-9267-D494FAAD4A7B}"/>
              </a:ext>
            </a:extLst>
          </p:cNvPr>
          <p:cNvSpPr>
            <a:spLocks noChangeAspect="1" noEditPoints="1"/>
          </p:cNvSpPr>
          <p:nvPr/>
        </p:nvSpPr>
        <p:spPr bwMode="auto">
          <a:xfrm>
            <a:off x="4649756" y="1978319"/>
            <a:ext cx="149915" cy="24981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9" title="Icon of a heart with a heartbeat monitor line through the middle">
            <a:extLst>
              <a:ext uri="{FF2B5EF4-FFF2-40B4-BE49-F238E27FC236}">
                <a16:creationId xmlns:a16="http://schemas.microsoft.com/office/drawing/2014/main" id="{1D91B252-BC35-4A35-A308-425B2F448923}"/>
              </a:ext>
            </a:extLst>
          </p:cNvPr>
          <p:cNvSpPr>
            <a:spLocks noChangeAspect="1"/>
          </p:cNvSpPr>
          <p:nvPr/>
        </p:nvSpPr>
        <p:spPr bwMode="auto">
          <a:xfrm>
            <a:off x="5752672" y="5118879"/>
            <a:ext cx="268186" cy="22710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55" name="graph_9" title="Icon of a line chart with connected circles at varying points">
            <a:extLst>
              <a:ext uri="{FF2B5EF4-FFF2-40B4-BE49-F238E27FC236}">
                <a16:creationId xmlns:a16="http://schemas.microsoft.com/office/drawing/2014/main" id="{D3D08743-B2BE-4BC2-864D-D17821B2ABBD}"/>
              </a:ext>
            </a:extLst>
          </p:cNvPr>
          <p:cNvSpPr>
            <a:spLocks noChangeAspect="1" noEditPoints="1"/>
          </p:cNvSpPr>
          <p:nvPr/>
        </p:nvSpPr>
        <p:spPr bwMode="auto">
          <a:xfrm>
            <a:off x="5392501" y="5096168"/>
            <a:ext cx="276855" cy="249819"/>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256" name="Compare_F057" title="Icon of a counterweight scale">
            <a:extLst>
              <a:ext uri="{FF2B5EF4-FFF2-40B4-BE49-F238E27FC236}">
                <a16:creationId xmlns:a16="http://schemas.microsoft.com/office/drawing/2014/main" id="{C66A3FB0-5E4B-40D4-B2D7-0C76B0ACCBFA}"/>
              </a:ext>
            </a:extLst>
          </p:cNvPr>
          <p:cNvSpPr>
            <a:spLocks noChangeAspect="1" noEditPoints="1"/>
          </p:cNvSpPr>
          <p:nvPr/>
        </p:nvSpPr>
        <p:spPr bwMode="auto">
          <a:xfrm>
            <a:off x="6169135" y="5104181"/>
            <a:ext cx="241923" cy="249819"/>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57" name="location_3" title="Icon of a map with a pin in it">
            <a:extLst>
              <a:ext uri="{FF2B5EF4-FFF2-40B4-BE49-F238E27FC236}">
                <a16:creationId xmlns:a16="http://schemas.microsoft.com/office/drawing/2014/main" id="{7804BFB2-2090-417D-9567-D3588B2C8396}"/>
              </a:ext>
            </a:extLst>
          </p:cNvPr>
          <p:cNvSpPr>
            <a:spLocks noChangeAspect="1" noEditPoints="1"/>
          </p:cNvSpPr>
          <p:nvPr/>
        </p:nvSpPr>
        <p:spPr bwMode="auto">
          <a:xfrm>
            <a:off x="6576798" y="1833983"/>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25" name="Group 24">
            <a:extLst>
              <a:ext uri="{FF2B5EF4-FFF2-40B4-BE49-F238E27FC236}">
                <a16:creationId xmlns:a16="http://schemas.microsoft.com/office/drawing/2014/main" id="{F57E8C06-80B7-4126-917B-8C1F5E4200DB}"/>
              </a:ext>
            </a:extLst>
          </p:cNvPr>
          <p:cNvGrpSpPr/>
          <p:nvPr/>
        </p:nvGrpSpPr>
        <p:grpSpPr>
          <a:xfrm>
            <a:off x="2698813" y="5846762"/>
            <a:ext cx="1348409" cy="318558"/>
            <a:chOff x="2282149" y="6019315"/>
            <a:chExt cx="1948501" cy="460329"/>
          </a:xfrm>
        </p:grpSpPr>
        <p:sp>
          <p:nvSpPr>
            <p:cNvPr id="1258" name="money_2" title="Icon of a dollar sign with an arrow around it pointing clockwise">
              <a:extLst>
                <a:ext uri="{FF2B5EF4-FFF2-40B4-BE49-F238E27FC236}">
                  <a16:creationId xmlns:a16="http://schemas.microsoft.com/office/drawing/2014/main" id="{C1B520BF-21F8-4E2C-9BD9-A7F89793378C}"/>
                </a:ext>
              </a:extLst>
            </p:cNvPr>
            <p:cNvSpPr>
              <a:spLocks noChangeAspect="1" noEditPoints="1"/>
            </p:cNvSpPr>
            <p:nvPr/>
          </p:nvSpPr>
          <p:spPr bwMode="auto">
            <a:xfrm>
              <a:off x="2282149" y="6019315"/>
              <a:ext cx="436588" cy="460329"/>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1259" name="binary" title="Icon of binary code, ones and zeros">
              <a:extLst>
                <a:ext uri="{FF2B5EF4-FFF2-40B4-BE49-F238E27FC236}">
                  <a16:creationId xmlns:a16="http://schemas.microsoft.com/office/drawing/2014/main" id="{CE22B37C-CC15-47D2-9B92-A113D69C057A}"/>
                </a:ext>
              </a:extLst>
            </p:cNvPr>
            <p:cNvSpPr>
              <a:spLocks noChangeAspect="1" noEditPoints="1"/>
            </p:cNvSpPr>
            <p:nvPr/>
          </p:nvSpPr>
          <p:spPr bwMode="auto">
            <a:xfrm>
              <a:off x="2844895" y="609760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0" name="Financial_E7BB" title="Icon of a chart made of vertical lines with a line tracing the top of each, turning into an arrow pointing up">
              <a:extLst>
                <a:ext uri="{FF2B5EF4-FFF2-40B4-BE49-F238E27FC236}">
                  <a16:creationId xmlns:a16="http://schemas.microsoft.com/office/drawing/2014/main" id="{75C3BAD1-30DF-4B2F-B8B2-B73FA91EA935}"/>
                </a:ext>
              </a:extLst>
            </p:cNvPr>
            <p:cNvSpPr>
              <a:spLocks noChangeAspect="1" noEditPoints="1"/>
            </p:cNvSpPr>
            <p:nvPr/>
          </p:nvSpPr>
          <p:spPr bwMode="auto">
            <a:xfrm>
              <a:off x="3341727" y="6068974"/>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61" name="graph_4" title="Icon of a pie chart">
              <a:extLst>
                <a:ext uri="{FF2B5EF4-FFF2-40B4-BE49-F238E27FC236}">
                  <a16:creationId xmlns:a16="http://schemas.microsoft.com/office/drawing/2014/main" id="{85BB9304-ACD3-49AD-A924-A0EEE5BC8B39}"/>
                </a:ext>
              </a:extLst>
            </p:cNvPr>
            <p:cNvSpPr>
              <a:spLocks noChangeAspect="1" noEditPoints="1"/>
            </p:cNvSpPr>
            <p:nvPr/>
          </p:nvSpPr>
          <p:spPr bwMode="auto">
            <a:xfrm>
              <a:off x="3863373" y="6078660"/>
              <a:ext cx="367277" cy="36576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Tree>
    <p:extLst>
      <p:ext uri="{BB962C8B-B14F-4D97-AF65-F5344CB8AC3E}">
        <p14:creationId xmlns:p14="http://schemas.microsoft.com/office/powerpoint/2010/main" val="173859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8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4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4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24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4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5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5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5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5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5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25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8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8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9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96"/>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9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9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2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2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9"/>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3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3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33"/>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96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966"/>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96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70"/>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97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976"/>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981"/>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983"/>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86"/>
                                        </p:tgtEl>
                                        <p:attrNameLst>
                                          <p:attrName>style.visibility</p:attrName>
                                        </p:attrNameLst>
                                      </p:cBhvr>
                                      <p:to>
                                        <p:strVal val="visible"/>
                                      </p:to>
                                    </p:set>
                                  </p:childTnLst>
                                </p:cTn>
                              </p:par>
                            </p:childTnLst>
                          </p:cTn>
                        </p:par>
                        <p:par>
                          <p:cTn id="191" fill="hold">
                            <p:stCondLst>
                              <p:cond delay="0"/>
                            </p:stCondLst>
                            <p:childTnLst>
                              <p:par>
                                <p:cTn id="192" presetID="1" presetClass="entr" presetSubtype="0" fill="hold" grpId="0" nodeType="afterEffect">
                                  <p:stCondLst>
                                    <p:cond delay="0"/>
                                  </p:stCondLst>
                                  <p:childTnLst>
                                    <p:set>
                                      <p:cBhvr>
                                        <p:cTn id="193" dur="1" fill="hold">
                                          <p:stCondLst>
                                            <p:cond delay="0"/>
                                          </p:stCondLst>
                                        </p:cTn>
                                        <p:tgtEl>
                                          <p:spTgt spid="13"/>
                                        </p:tgtEl>
                                        <p:attrNameLst>
                                          <p:attrName>style.visibility</p:attrName>
                                        </p:attrNameLst>
                                      </p:cBhvr>
                                      <p:to>
                                        <p:strVal val="visible"/>
                                      </p:to>
                                    </p:set>
                                  </p:childTnLst>
                                </p:cTn>
                              </p:par>
                            </p:childTnLst>
                          </p:cTn>
                        </p:par>
                        <p:par>
                          <p:cTn id="194" fill="hold">
                            <p:stCondLst>
                              <p:cond delay="0"/>
                            </p:stCondLst>
                            <p:childTnLst>
                              <p:par>
                                <p:cTn id="195" presetID="1" presetClass="entr" presetSubtype="0" fill="hold" grpId="0" nodeType="afterEffect">
                                  <p:stCondLst>
                                    <p:cond delay="0"/>
                                  </p:stCondLst>
                                  <p:childTnLst>
                                    <p:set>
                                      <p:cBhvr>
                                        <p:cTn id="196" dur="1" fill="hold">
                                          <p:stCondLst>
                                            <p:cond delay="0"/>
                                          </p:stCondLst>
                                        </p:cTn>
                                        <p:tgtEl>
                                          <p:spTgt spid="87"/>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5" grpId="0"/>
      <p:bldP spid="16" grpId="0"/>
      <p:bldP spid="17" grpId="0"/>
      <p:bldP spid="26" grpId="0"/>
      <p:bldP spid="27" grpId="0"/>
      <p:bldP spid="30" grpId="0"/>
      <p:bldP spid="72" grpId="0"/>
      <p:bldP spid="73" grpId="0"/>
      <p:bldP spid="77" grpId="0"/>
      <p:bldP spid="8" grpId="0"/>
      <p:bldP spid="95" grpId="0"/>
      <p:bldP spid="97" grpId="0"/>
      <p:bldP spid="99" grpId="0"/>
      <p:bldP spid="101" grpId="0"/>
      <p:bldP spid="107" grpId="0"/>
      <p:bldP spid="108" grpId="0"/>
      <p:bldP spid="109" grpId="0"/>
      <p:bldP spid="110" grpId="0"/>
      <p:bldP spid="111" grpId="0"/>
      <p:bldP spid="112" grpId="0"/>
      <p:bldP spid="113" grpId="0"/>
      <p:bldP spid="120" grpId="0"/>
      <p:bldP spid="121" grpId="0"/>
      <p:bldP spid="122" grpId="0"/>
      <p:bldP spid="123" grpId="0"/>
      <p:bldP spid="124" grpId="0"/>
      <p:bldP spid="125" grpId="0"/>
      <p:bldP spid="127" grpId="0"/>
      <p:bldP spid="128" grpId="0"/>
      <p:bldP spid="129" grpId="0"/>
      <p:bldP spid="131" grpId="0"/>
      <p:bldP spid="132" grpId="0"/>
      <p:bldP spid="133" grpId="0"/>
      <p:bldP spid="13" grpId="0"/>
      <p:bldP spid="86" grpId="0"/>
      <p:bldP spid="87" grpId="0"/>
      <p:bldP spid="965" grpId="0" animBg="1"/>
      <p:bldP spid="966" grpId="0" animBg="1"/>
      <p:bldP spid="968" grpId="0" animBg="1"/>
      <p:bldP spid="970" grpId="0" animBg="1"/>
      <p:bldP spid="973" grpId="0" animBg="1"/>
      <p:bldP spid="983" grpId="0" animBg="1"/>
      <p:bldP spid="1240" grpId="0" animBg="1"/>
      <p:bldP spid="1183" grpId="0" animBg="1"/>
      <p:bldP spid="1221" grpId="0" animBg="1"/>
      <p:bldP spid="1222" grpId="0" animBg="1"/>
      <p:bldP spid="1227" grpId="0" animBg="1"/>
      <p:bldP spid="1228" grpId="0" animBg="1"/>
      <p:bldP spid="1229" grpId="0" animBg="1"/>
      <p:bldP spid="1231" grpId="0" animBg="1"/>
      <p:bldP spid="1232" grpId="0" animBg="1"/>
      <p:bldP spid="1233" grpId="0" animBg="1"/>
      <p:bldP spid="1234" grpId="0" animBg="1"/>
      <p:bldP spid="1235" grpId="0" animBg="1"/>
      <p:bldP spid="1236" grpId="0" animBg="1"/>
      <p:bldP spid="1237" grpId="0" animBg="1"/>
      <p:bldP spid="1238" grpId="0" animBg="1"/>
      <p:bldP spid="1239" grpId="0" animBg="1"/>
      <p:bldP spid="1241" grpId="0" animBg="1"/>
      <p:bldP spid="1242" grpId="0" animBg="1"/>
      <p:bldP spid="1244" grpId="0" animBg="1"/>
      <p:bldP spid="1245" grpId="0" animBg="1"/>
      <p:bldP spid="1246" grpId="0" animBg="1"/>
      <p:bldP spid="1249" grpId="0" animBg="1"/>
      <p:bldP spid="1250" grpId="0" animBg="1"/>
      <p:bldP spid="1251" grpId="0" animBg="1"/>
      <p:bldP spid="1252" grpId="0" animBg="1"/>
      <p:bldP spid="1253" grpId="0" animBg="1"/>
      <p:bldP spid="1254" grpId="0" animBg="1"/>
      <p:bldP spid="1255" grpId="0" animBg="1"/>
      <p:bldP spid="1256" grpId="0" animBg="1"/>
      <p:bldP spid="12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519249" y="1322961"/>
          <a:ext cx="11151918" cy="2065090"/>
        </p:xfrm>
        <a:graphic>
          <a:graphicData uri="http://schemas.openxmlformats.org/drawingml/2006/table">
            <a:tbl>
              <a:tblPr>
                <a:tableStyleId>{5C22544A-7EE6-4342-B048-85BDC9FD1C3A}</a:tableStyleId>
              </a:tblPr>
              <a:tblGrid>
                <a:gridCol w="5575959">
                  <a:extLst>
                    <a:ext uri="{9D8B030D-6E8A-4147-A177-3AD203B41FA5}">
                      <a16:colId xmlns:a16="http://schemas.microsoft.com/office/drawing/2014/main" val="2385209893"/>
                    </a:ext>
                  </a:extLst>
                </a:gridCol>
                <a:gridCol w="5575959">
                  <a:extLst>
                    <a:ext uri="{9D8B030D-6E8A-4147-A177-3AD203B41FA5}">
                      <a16:colId xmlns:a16="http://schemas.microsoft.com/office/drawing/2014/main" val="2148645866"/>
                    </a:ext>
                  </a:extLst>
                </a:gridCol>
              </a:tblGrid>
              <a:tr h="66157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kern="1200" noProof="0" dirty="0">
                          <a:solidFill>
                            <a:srgbClr val="0097CC"/>
                          </a:solidFill>
                          <a:latin typeface="+mj-lt"/>
                          <a:ea typeface="Segoe UI" pitchFamily="34" charset="0"/>
                          <a:cs typeface="Segoe UI" pitchFamily="34" charset="0"/>
                        </a:rPr>
                        <a:t>Market</a:t>
                      </a:r>
                      <a:r>
                        <a:rPr lang="en-US" sz="4000" kern="1200" baseline="0" noProof="0" dirty="0">
                          <a:solidFill>
                            <a:srgbClr val="0097CC"/>
                          </a:solidFill>
                          <a:latin typeface="+mj-lt"/>
                          <a:ea typeface="Segoe UI" pitchFamily="34" charset="0"/>
                          <a:cs typeface="Segoe UI" pitchFamily="34" charset="0"/>
                        </a:rPr>
                        <a:t> </a:t>
                      </a:r>
                      <a:r>
                        <a:rPr lang="en-US" sz="4000" kern="1200" noProof="0" dirty="0">
                          <a:solidFill>
                            <a:srgbClr val="0097CC"/>
                          </a:solidFill>
                          <a:latin typeface="+mj-lt"/>
                          <a:ea typeface="Segoe UI" pitchFamily="34" charset="0"/>
                          <a:cs typeface="Segoe UI" pitchFamily="34" charset="0"/>
                        </a:rPr>
                        <a:t>Forces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extLst>
                  <a:ext uri="{0D108BD9-81ED-4DB2-BD59-A6C34878D82A}">
                    <a16:rowId xmlns:a16="http://schemas.microsoft.com/office/drawing/2014/main" val="1762700148"/>
                  </a:ext>
                </a:extLst>
              </a:tr>
              <a:tr h="682025">
                <a:tc>
                  <a:txBody>
                    <a:bodyPr/>
                    <a:lstStyle/>
                    <a:p>
                      <a:pPr marL="1081088"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Sustainability initiatives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81088"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Workplace trends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684740"/>
                  </a:ext>
                </a:extLst>
              </a:tr>
              <a:tr h="682025">
                <a:tc>
                  <a:txBody>
                    <a:bodyPr/>
                    <a:lstStyle/>
                    <a:p>
                      <a:pPr marL="1081088"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Pressure to minimize costs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81088"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Lease accounting rules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4390135"/>
                  </a:ext>
                </a:extLst>
              </a:tr>
            </a:tbl>
          </a:graphicData>
        </a:graphic>
      </p:graphicFrame>
      <p:graphicFrame>
        <p:nvGraphicFramePr>
          <p:cNvPr id="3" name="Table 2"/>
          <p:cNvGraphicFramePr>
            <a:graphicFrameLocks noGrp="1"/>
          </p:cNvGraphicFramePr>
          <p:nvPr>
            <p:extLst/>
          </p:nvPr>
        </p:nvGraphicFramePr>
        <p:xfrm>
          <a:off x="4326362" y="3630685"/>
          <a:ext cx="3530600" cy="2747115"/>
        </p:xfrm>
        <a:graphic>
          <a:graphicData uri="http://schemas.openxmlformats.org/drawingml/2006/table">
            <a:tbl>
              <a:tblPr>
                <a:tableStyleId>{5C22544A-7EE6-4342-B048-85BDC9FD1C3A}</a:tableStyleId>
              </a:tblPr>
              <a:tblGrid>
                <a:gridCol w="3530600">
                  <a:extLst>
                    <a:ext uri="{9D8B030D-6E8A-4147-A177-3AD203B41FA5}">
                      <a16:colId xmlns:a16="http://schemas.microsoft.com/office/drawing/2014/main" val="2385209893"/>
                    </a:ext>
                  </a:extLst>
                </a:gridCol>
              </a:tblGrid>
              <a:tr h="682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kern="1200" noProof="0" dirty="0">
                          <a:solidFill>
                            <a:srgbClr val="0097CC"/>
                          </a:solidFill>
                          <a:latin typeface="+mj-lt"/>
                          <a:ea typeface="Segoe UI" pitchFamily="34" charset="0"/>
                          <a:cs typeface="Segoe UI" pitchFamily="34" charset="0"/>
                        </a:rPr>
                        <a:t>Scenarios</a:t>
                      </a:r>
                      <a:endParaRPr lang="en-US" sz="3600" kern="1200" noProof="0" dirty="0">
                        <a:solidFill>
                          <a:srgbClr val="0097CC"/>
                        </a:solidFill>
                        <a:latin typeface="+mj-lt"/>
                        <a:ea typeface="Segoe UI" pitchFamily="34" charset="0"/>
                        <a:cs typeface="Segoe UI"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62700148"/>
                  </a:ext>
                </a:extLst>
              </a:tr>
              <a:tr h="682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Energy</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684740"/>
                  </a:ext>
                </a:extLst>
              </a:tr>
              <a:tr h="682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Space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4390135"/>
                  </a:ext>
                </a:extLst>
              </a:tr>
              <a:tr h="682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Productivity</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5528101"/>
                  </a:ext>
                </a:extLst>
              </a:tr>
            </a:tbl>
          </a:graphicData>
        </a:graphic>
      </p:graphicFrame>
      <p:graphicFrame>
        <p:nvGraphicFramePr>
          <p:cNvPr id="4" name="Table 3"/>
          <p:cNvGraphicFramePr>
            <a:graphicFrameLocks noGrp="1"/>
          </p:cNvGraphicFramePr>
          <p:nvPr>
            <p:extLst/>
          </p:nvPr>
        </p:nvGraphicFramePr>
        <p:xfrm>
          <a:off x="519249" y="3630685"/>
          <a:ext cx="3530600" cy="2747115"/>
        </p:xfrm>
        <a:graphic>
          <a:graphicData uri="http://schemas.openxmlformats.org/drawingml/2006/table">
            <a:tbl>
              <a:tblPr>
                <a:tableStyleId>{5C22544A-7EE6-4342-B048-85BDC9FD1C3A}</a:tableStyleId>
              </a:tblPr>
              <a:tblGrid>
                <a:gridCol w="3530600">
                  <a:extLst>
                    <a:ext uri="{9D8B030D-6E8A-4147-A177-3AD203B41FA5}">
                      <a16:colId xmlns:a16="http://schemas.microsoft.com/office/drawing/2014/main" val="2422403811"/>
                    </a:ext>
                  </a:extLst>
                </a:gridCol>
              </a:tblGrid>
              <a:tr h="682025">
                <a:tc>
                  <a:txBody>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lang="en-US" sz="4000" kern="1200" noProof="0" dirty="0">
                          <a:solidFill>
                            <a:srgbClr val="0097CC"/>
                          </a:solidFill>
                          <a:latin typeface="+mj-lt"/>
                          <a:ea typeface="Segoe UI" pitchFamily="34" charset="0"/>
                          <a:cs typeface="Segoe UI" pitchFamily="34" charset="0"/>
                        </a:rPr>
                        <a:t>Audiences</a:t>
                      </a:r>
                      <a:endParaRPr lang="en-US" sz="2800" kern="1200" noProof="0" dirty="0">
                        <a:solidFill>
                          <a:srgbClr val="0097CC"/>
                        </a:solidFill>
                        <a:latin typeface="+mj-lt"/>
                        <a:ea typeface="Segoe UI" pitchFamily="34" charset="0"/>
                        <a:cs typeface="Segoe UI"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62700148"/>
                  </a:ext>
                </a:extLst>
              </a:tr>
              <a:tr h="682025">
                <a:tc>
                  <a:txBody>
                    <a:bodyPr/>
                    <a:lstStyle/>
                    <a:p>
                      <a:pPr algn="ct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Owners </a:t>
                      </a:r>
                      <a:endParaRPr kumimoji="0" lang="en-US" sz="2400" b="0" i="0" u="none" strike="noStrike" kern="1200" cap="none" spc="0" normalizeH="0" baseline="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684740"/>
                  </a:ext>
                </a:extLst>
              </a:tr>
              <a:tr h="682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Operators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4390135"/>
                  </a:ext>
                </a:extLst>
              </a:tr>
              <a:tr h="682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Occupants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5528101"/>
                  </a:ext>
                </a:extLst>
              </a:tr>
            </a:tbl>
          </a:graphicData>
        </a:graphic>
      </p:graphicFrame>
      <p:graphicFrame>
        <p:nvGraphicFramePr>
          <p:cNvPr id="5" name="Table 4"/>
          <p:cNvGraphicFramePr>
            <a:graphicFrameLocks noGrp="1"/>
          </p:cNvGraphicFramePr>
          <p:nvPr>
            <p:extLst/>
          </p:nvPr>
        </p:nvGraphicFramePr>
        <p:xfrm>
          <a:off x="8140566" y="3630685"/>
          <a:ext cx="3530600" cy="2747115"/>
        </p:xfrm>
        <a:graphic>
          <a:graphicData uri="http://schemas.openxmlformats.org/drawingml/2006/table">
            <a:tbl>
              <a:tblPr>
                <a:tableStyleId>{5C22544A-7EE6-4342-B048-85BDC9FD1C3A}</a:tableStyleId>
              </a:tblPr>
              <a:tblGrid>
                <a:gridCol w="3530600">
                  <a:extLst>
                    <a:ext uri="{9D8B030D-6E8A-4147-A177-3AD203B41FA5}">
                      <a16:colId xmlns:a16="http://schemas.microsoft.com/office/drawing/2014/main" val="1328392585"/>
                    </a:ext>
                  </a:extLst>
                </a:gridCol>
              </a:tblGrid>
              <a:tr h="682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kern="1200" noProof="0" dirty="0">
                          <a:solidFill>
                            <a:srgbClr val="0097CC"/>
                          </a:solidFill>
                          <a:latin typeface="+mj-lt"/>
                          <a:ea typeface="Segoe UI" pitchFamily="34" charset="0"/>
                          <a:cs typeface="Segoe UI" pitchFamily="34" charset="0"/>
                        </a:rPr>
                        <a:t>Partners</a:t>
                      </a:r>
                      <a:endParaRPr lang="en-US" sz="3600" kern="1200" noProof="0" dirty="0">
                        <a:solidFill>
                          <a:srgbClr val="0097CC"/>
                        </a:solidFill>
                        <a:latin typeface="+mj-lt"/>
                        <a:ea typeface="Segoe UI" pitchFamily="34" charset="0"/>
                        <a:cs typeface="Segoe UI"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62700148"/>
                  </a:ext>
                </a:extLst>
              </a:tr>
              <a:tr h="682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Building Infrastructure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684740"/>
                  </a:ext>
                </a:extLst>
              </a:tr>
              <a:tr h="682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Facility Management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4390135"/>
                  </a:ext>
                </a:extLst>
              </a:tr>
              <a:tr h="682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dirty="0">
                          <a:ln>
                            <a:noFill/>
                          </a:ln>
                          <a:solidFill>
                            <a:schemeClr val="tx1">
                              <a:lumMod val="65000"/>
                              <a:lumOff val="35000"/>
                            </a:schemeClr>
                          </a:solidFill>
                          <a:effectLst/>
                          <a:uLnTx/>
                          <a:uFillTx/>
                          <a:latin typeface="Segoe UI" panose="020B0502040204020203" pitchFamily="34" charset="0"/>
                          <a:ea typeface="+mn-ea"/>
                          <a:cs typeface="Segoe UI" panose="020B0502040204020203" pitchFamily="34" charset="0"/>
                        </a:rPr>
                        <a:t>Workplace Experience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5528101"/>
                  </a:ext>
                </a:extLst>
              </a:tr>
            </a:tbl>
          </a:graphicData>
        </a:graphic>
      </p:graphicFrame>
      <p:sp>
        <p:nvSpPr>
          <p:cNvPr id="7" name="Title 6"/>
          <p:cNvSpPr>
            <a:spLocks noGrp="1"/>
          </p:cNvSpPr>
          <p:nvPr>
            <p:ph type="title"/>
          </p:nvPr>
        </p:nvSpPr>
        <p:spPr/>
        <p:txBody>
          <a:bodyPr/>
          <a:lstStyle/>
          <a:p>
            <a:r>
              <a:rPr lang="en-US" dirty="0"/>
              <a:t>GROWING INTEREST IN SMART SPACES</a:t>
            </a:r>
            <a:endParaRPr lang="en-US" dirty="0">
              <a:solidFill>
                <a:schemeClr val="bg1">
                  <a:lumMod val="75000"/>
                </a:schemeClr>
              </a:solidFill>
            </a:endParaRPr>
          </a:p>
        </p:txBody>
      </p:sp>
      <p:pic>
        <p:nvPicPr>
          <p:cNvPr id="8" name="Picture 42" descr="Image result for sustainability  icon B&amp;W 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4389" y="2139990"/>
            <a:ext cx="391564" cy="391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6" descr="interface, commerce, stack, stacked, Commercial, coin, Money, Coins, Stacks Icon"/>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0120" y="2842067"/>
            <a:ext cx="353668" cy="3536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0" descr="Image result for up trend icon B&amp;W PN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7556" y="2788851"/>
            <a:ext cx="409815" cy="409815"/>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Image result for relaxed workspace icon 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95749" y="2099058"/>
            <a:ext cx="473428" cy="473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34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DF2C54BA-652F-4BAB-B74E-801322BD44A9}"/>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2" name="think-cell Slide" r:id="rId6" imgW="425" imgH="424" progId="TCLayout.ActiveDocument.1">
                  <p:embed/>
                </p:oleObj>
              </mc:Choice>
              <mc:Fallback>
                <p:oleObj name="think-cell Slide" r:id="rId6" imgW="425" imgH="424" progId="TCLayout.ActiveDocument.1">
                  <p:embed/>
                  <p:pic>
                    <p:nvPicPr>
                      <p:cNvPr id="9" name="Object 8" hidden="1">
                        <a:extLst>
                          <a:ext uri="{FF2B5EF4-FFF2-40B4-BE49-F238E27FC236}">
                            <a16:creationId xmlns:a16="http://schemas.microsoft.com/office/drawing/2014/main" id="{DF2C54BA-652F-4BAB-B74E-801322BD44A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AD97887F-A76F-4B2E-99DA-D7D10C1F9428}"/>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endParaRPr lang="en-US" sz="4400" dirty="0">
              <a:gradFill>
                <a:gsLst>
                  <a:gs pos="0">
                    <a:srgbClr val="FFFFFF"/>
                  </a:gs>
                  <a:gs pos="100000">
                    <a:srgbClr val="FFFFFF"/>
                  </a:gs>
                </a:gsLst>
                <a:lin ang="5400000" scaled="0"/>
              </a:gradFill>
              <a:latin typeface="Segoe UI Light" panose="020B0502040204020203" pitchFamily="34" charset="0"/>
              <a:cs typeface="Arial" panose="020B0604020202020204" pitchFamily="34" charset="0"/>
              <a:sym typeface="Segoe UI Light" panose="020B0502040204020203" pitchFamily="34" charset="0"/>
            </a:endParaRPr>
          </a:p>
        </p:txBody>
      </p:sp>
      <p:sp>
        <p:nvSpPr>
          <p:cNvPr id="2" name="Title 1"/>
          <p:cNvSpPr>
            <a:spLocks noGrp="1"/>
          </p:cNvSpPr>
          <p:nvPr>
            <p:ph type="title"/>
          </p:nvPr>
        </p:nvSpPr>
        <p:spPr/>
        <p:txBody>
          <a:bodyPr/>
          <a:lstStyle/>
          <a:p>
            <a:r>
              <a:rPr lang="en-US" dirty="0"/>
              <a:t>Example Smart Space Ontology</a:t>
            </a:r>
          </a:p>
        </p:txBody>
      </p:sp>
      <p:pic>
        <p:nvPicPr>
          <p:cNvPr id="7" name="Picture 6"/>
          <p:cNvPicPr>
            <a:picLocks noChangeAspect="1"/>
          </p:cNvPicPr>
          <p:nvPr/>
        </p:nvPicPr>
        <p:blipFill rotWithShape="1">
          <a:blip r:embed="rId8" cstate="screen">
            <a:extLst>
              <a:ext uri="{28A0092B-C50C-407E-A947-70E740481C1C}">
                <a14:useLocalDpi xmlns:a14="http://schemas.microsoft.com/office/drawing/2010/main"/>
              </a:ext>
            </a:extLst>
          </a:blip>
          <a:srcRect l="-15404" t="4928" r="-11174" b="-2148"/>
          <a:stretch/>
        </p:blipFill>
        <p:spPr>
          <a:xfrm>
            <a:off x="499872" y="1238251"/>
            <a:ext cx="11192256" cy="5184336"/>
          </a:xfrm>
          <a:prstGeom prst="rect">
            <a:avLst/>
          </a:prstGeom>
          <a:ln w="6350">
            <a:solidFill>
              <a:schemeClr val="bg1">
                <a:lumMod val="75000"/>
              </a:schemeClr>
            </a:solidFill>
          </a:ln>
        </p:spPr>
      </p:pic>
    </p:spTree>
    <p:extLst>
      <p:ext uri="{BB962C8B-B14F-4D97-AF65-F5344CB8AC3E}">
        <p14:creationId xmlns:p14="http://schemas.microsoft.com/office/powerpoint/2010/main" val="113423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05A1-4D36-4DFF-AD51-B722EBCBD7F0}"/>
              </a:ext>
            </a:extLst>
          </p:cNvPr>
          <p:cNvSpPr>
            <a:spLocks noGrp="1"/>
          </p:cNvSpPr>
          <p:nvPr>
            <p:ph type="title"/>
          </p:nvPr>
        </p:nvSpPr>
        <p:spPr/>
        <p:txBody>
          <a:bodyPr/>
          <a:lstStyle/>
          <a:p>
            <a:endParaRPr lang="en-AU"/>
          </a:p>
        </p:txBody>
      </p:sp>
      <p:pic>
        <p:nvPicPr>
          <p:cNvPr id="3" name="Willow selects Microsoft to host digital twin platform">
            <a:hlinkClick r:id="" action="ppaction://media"/>
            <a:extLst>
              <a:ext uri="{FF2B5EF4-FFF2-40B4-BE49-F238E27FC236}">
                <a16:creationId xmlns:a16="http://schemas.microsoft.com/office/drawing/2014/main" id="{ABB0EA29-CD6A-4681-956C-2EB467DE24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59870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E025973B-E64A-49BD-BA39-28A3E779679B}"/>
              </a:ext>
            </a:extLst>
          </p:cNvPr>
          <p:cNvGrpSpPr/>
          <p:nvPr/>
        </p:nvGrpSpPr>
        <p:grpSpPr>
          <a:xfrm>
            <a:off x="140873" y="3442679"/>
            <a:ext cx="5826973" cy="3203759"/>
            <a:chOff x="140873" y="3442679"/>
            <a:chExt cx="5826973" cy="3203759"/>
          </a:xfrm>
        </p:grpSpPr>
        <p:pic>
          <p:nvPicPr>
            <p:cNvPr id="3" name="Picture 2">
              <a:extLst>
                <a:ext uri="{FF2B5EF4-FFF2-40B4-BE49-F238E27FC236}">
                  <a16:creationId xmlns:a16="http://schemas.microsoft.com/office/drawing/2014/main" id="{5E7896E1-C733-431C-B257-937F996756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996"/>
            <a:stretch/>
          </p:blipFill>
          <p:spPr>
            <a:xfrm>
              <a:off x="2022727" y="5382934"/>
              <a:ext cx="893496" cy="680723"/>
            </a:xfrm>
            <a:prstGeom prst="rect">
              <a:avLst/>
            </a:prstGeom>
          </p:spPr>
        </p:pic>
        <p:pic>
          <p:nvPicPr>
            <p:cNvPr id="4" name="Picture 3">
              <a:extLst>
                <a:ext uri="{FF2B5EF4-FFF2-40B4-BE49-F238E27FC236}">
                  <a16:creationId xmlns:a16="http://schemas.microsoft.com/office/drawing/2014/main" id="{925A6202-0E3A-4F0E-91F0-BDE76F930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3891" y="5937835"/>
              <a:ext cx="743004" cy="708603"/>
            </a:xfrm>
            <a:prstGeom prst="rect">
              <a:avLst/>
            </a:prstGeom>
          </p:spPr>
        </p:pic>
        <p:pic>
          <p:nvPicPr>
            <p:cNvPr id="5" name="Picture 4">
              <a:extLst>
                <a:ext uri="{FF2B5EF4-FFF2-40B4-BE49-F238E27FC236}">
                  <a16:creationId xmlns:a16="http://schemas.microsoft.com/office/drawing/2014/main" id="{BF7CF412-B644-4C24-9BB5-D2AE862211B4}"/>
                </a:ext>
              </a:extLst>
            </p:cNvPr>
            <p:cNvPicPr>
              <a:picLocks noChangeAspect="1"/>
            </p:cNvPicPr>
            <p:nvPr/>
          </p:nvPicPr>
          <p:blipFill rotWithShape="1">
            <a:blip r:embed="rId5">
              <a:extLst>
                <a:ext uri="{28A0092B-C50C-407E-A947-70E740481C1C}">
                  <a14:useLocalDpi xmlns:a14="http://schemas.microsoft.com/office/drawing/2010/main" val="0"/>
                </a:ext>
              </a:extLst>
            </a:blip>
            <a:srcRect l="6867" t="22191" r="15128" b="6750"/>
            <a:stretch/>
          </p:blipFill>
          <p:spPr>
            <a:xfrm rot="1880282">
              <a:off x="2033761" y="4648631"/>
              <a:ext cx="1408544" cy="784056"/>
            </a:xfrm>
            <a:prstGeom prst="rect">
              <a:avLst/>
            </a:prstGeom>
          </p:spPr>
        </p:pic>
        <p:pic>
          <p:nvPicPr>
            <p:cNvPr id="6" name="Picture 5">
              <a:extLst>
                <a:ext uri="{FF2B5EF4-FFF2-40B4-BE49-F238E27FC236}">
                  <a16:creationId xmlns:a16="http://schemas.microsoft.com/office/drawing/2014/main" id="{9B403E52-3D1C-4928-A746-62F3AA7455A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12" t="21496" r="-912" b="22077"/>
            <a:stretch/>
          </p:blipFill>
          <p:spPr>
            <a:xfrm>
              <a:off x="3266993" y="4428388"/>
              <a:ext cx="736958" cy="398359"/>
            </a:xfrm>
            <a:prstGeom prst="rect">
              <a:avLst/>
            </a:prstGeom>
          </p:spPr>
        </p:pic>
        <p:pic>
          <p:nvPicPr>
            <p:cNvPr id="7" name="Picture 6">
              <a:extLst>
                <a:ext uri="{FF2B5EF4-FFF2-40B4-BE49-F238E27FC236}">
                  <a16:creationId xmlns:a16="http://schemas.microsoft.com/office/drawing/2014/main" id="{EA5F96FE-927D-457F-8008-5E8973475F4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306"/>
            <a:stretch/>
          </p:blipFill>
          <p:spPr>
            <a:xfrm>
              <a:off x="4390973" y="4243103"/>
              <a:ext cx="1118353" cy="793621"/>
            </a:xfrm>
            <a:prstGeom prst="rect">
              <a:avLst/>
            </a:prstGeom>
          </p:spPr>
        </p:pic>
        <p:pic>
          <p:nvPicPr>
            <p:cNvPr id="20" name="Picture 19">
              <a:extLst>
                <a:ext uri="{FF2B5EF4-FFF2-40B4-BE49-F238E27FC236}">
                  <a16:creationId xmlns:a16="http://schemas.microsoft.com/office/drawing/2014/main" id="{C0EBFFF9-6E1D-4F72-84BC-10C7C9FAE22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873" y="5644971"/>
              <a:ext cx="1248320" cy="899622"/>
            </a:xfrm>
            <a:prstGeom prst="rect">
              <a:avLst/>
            </a:prstGeom>
          </p:spPr>
        </p:pic>
        <p:pic>
          <p:nvPicPr>
            <p:cNvPr id="21" name="Picture 20">
              <a:extLst>
                <a:ext uri="{FF2B5EF4-FFF2-40B4-BE49-F238E27FC236}">
                  <a16:creationId xmlns:a16="http://schemas.microsoft.com/office/drawing/2014/main" id="{1C6AB774-C89A-4663-B511-10BF39C2C6F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42590" y="6098322"/>
              <a:ext cx="836124" cy="464293"/>
            </a:xfrm>
            <a:prstGeom prst="rect">
              <a:avLst/>
            </a:prstGeom>
          </p:spPr>
        </p:pic>
        <p:pic>
          <p:nvPicPr>
            <p:cNvPr id="23" name="Picture 22">
              <a:extLst>
                <a:ext uri="{FF2B5EF4-FFF2-40B4-BE49-F238E27FC236}">
                  <a16:creationId xmlns:a16="http://schemas.microsoft.com/office/drawing/2014/main" id="{DF50CA07-BF21-4AE3-A9E4-D467F6107D9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32109"/>
            <a:stretch/>
          </p:blipFill>
          <p:spPr>
            <a:xfrm>
              <a:off x="5407407" y="4592511"/>
              <a:ext cx="544996" cy="832934"/>
            </a:xfrm>
            <a:prstGeom prst="rect">
              <a:avLst/>
            </a:prstGeom>
          </p:spPr>
        </p:pic>
        <p:pic>
          <p:nvPicPr>
            <p:cNvPr id="24" name="Picture 23">
              <a:extLst>
                <a:ext uri="{FF2B5EF4-FFF2-40B4-BE49-F238E27FC236}">
                  <a16:creationId xmlns:a16="http://schemas.microsoft.com/office/drawing/2014/main" id="{EAD65F02-86C1-4AC2-98E4-4A9CC938FE2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14298" y="6219075"/>
              <a:ext cx="259558" cy="362274"/>
            </a:xfrm>
            <a:prstGeom prst="rect">
              <a:avLst/>
            </a:prstGeom>
          </p:spPr>
        </p:pic>
        <p:pic>
          <p:nvPicPr>
            <p:cNvPr id="30" name="Picture 29">
              <a:extLst>
                <a:ext uri="{FF2B5EF4-FFF2-40B4-BE49-F238E27FC236}">
                  <a16:creationId xmlns:a16="http://schemas.microsoft.com/office/drawing/2014/main" id="{F1DD4CE2-EFED-483E-BADE-A98104CDFFC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49633" y="6071476"/>
              <a:ext cx="864157" cy="551884"/>
            </a:xfrm>
            <a:prstGeom prst="rect">
              <a:avLst/>
            </a:prstGeom>
          </p:spPr>
        </p:pic>
        <p:pic>
          <p:nvPicPr>
            <p:cNvPr id="31" name="Picture 30">
              <a:extLst>
                <a:ext uri="{FF2B5EF4-FFF2-40B4-BE49-F238E27FC236}">
                  <a16:creationId xmlns:a16="http://schemas.microsoft.com/office/drawing/2014/main" id="{829BAB7F-6663-4044-B214-88E1D81299A2}"/>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20007" b="20924"/>
            <a:stretch/>
          </p:blipFill>
          <p:spPr>
            <a:xfrm>
              <a:off x="1340036" y="5926270"/>
              <a:ext cx="893872" cy="505809"/>
            </a:xfrm>
            <a:prstGeom prst="rect">
              <a:avLst/>
            </a:prstGeom>
          </p:spPr>
        </p:pic>
        <p:pic>
          <p:nvPicPr>
            <p:cNvPr id="32" name="Picture 31">
              <a:extLst>
                <a:ext uri="{FF2B5EF4-FFF2-40B4-BE49-F238E27FC236}">
                  <a16:creationId xmlns:a16="http://schemas.microsoft.com/office/drawing/2014/main" id="{92AF9A93-30CE-44B3-9D1C-74A18EC413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2147" y="4592198"/>
              <a:ext cx="1240794" cy="1188630"/>
            </a:xfrm>
            <a:prstGeom prst="rect">
              <a:avLst/>
            </a:prstGeom>
          </p:spPr>
        </p:pic>
        <p:pic>
          <p:nvPicPr>
            <p:cNvPr id="33" name="Picture 32">
              <a:extLst>
                <a:ext uri="{FF2B5EF4-FFF2-40B4-BE49-F238E27FC236}">
                  <a16:creationId xmlns:a16="http://schemas.microsoft.com/office/drawing/2014/main" id="{A77500AC-3AC0-4A57-ACF1-14A403D62E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67486" y="3944714"/>
              <a:ext cx="872259" cy="1736287"/>
            </a:xfrm>
            <a:prstGeom prst="rect">
              <a:avLst/>
            </a:prstGeom>
          </p:spPr>
        </p:pic>
        <p:pic>
          <p:nvPicPr>
            <p:cNvPr id="37" name="Picture 36">
              <a:extLst>
                <a:ext uri="{FF2B5EF4-FFF2-40B4-BE49-F238E27FC236}">
                  <a16:creationId xmlns:a16="http://schemas.microsoft.com/office/drawing/2014/main" id="{5E2EF6EF-2A98-4B4E-B47B-DF67BAFF0D6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626010" y="3866254"/>
              <a:ext cx="856946" cy="657389"/>
            </a:xfrm>
            <a:prstGeom prst="rect">
              <a:avLst/>
            </a:prstGeom>
          </p:spPr>
        </p:pic>
        <p:pic>
          <p:nvPicPr>
            <p:cNvPr id="38" name="Picture 37">
              <a:extLst>
                <a:ext uri="{FF2B5EF4-FFF2-40B4-BE49-F238E27FC236}">
                  <a16:creationId xmlns:a16="http://schemas.microsoft.com/office/drawing/2014/main" id="{49D560E3-35F5-474E-8C7F-259DD8D44A3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076860" y="5881327"/>
              <a:ext cx="716079" cy="571645"/>
            </a:xfrm>
            <a:prstGeom prst="rect">
              <a:avLst/>
            </a:prstGeom>
          </p:spPr>
        </p:pic>
        <p:pic>
          <p:nvPicPr>
            <p:cNvPr id="39" name="Picture 38">
              <a:extLst>
                <a:ext uri="{FF2B5EF4-FFF2-40B4-BE49-F238E27FC236}">
                  <a16:creationId xmlns:a16="http://schemas.microsoft.com/office/drawing/2014/main" id="{B1B7B1ED-D95A-431D-A38F-38D74C159D73}"/>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3025" r="11899"/>
            <a:stretch/>
          </p:blipFill>
          <p:spPr>
            <a:xfrm>
              <a:off x="2535509" y="3588534"/>
              <a:ext cx="853208" cy="1088679"/>
            </a:xfrm>
            <a:prstGeom prst="rect">
              <a:avLst/>
            </a:prstGeom>
          </p:spPr>
        </p:pic>
        <p:pic>
          <p:nvPicPr>
            <p:cNvPr id="40" name="Picture 39">
              <a:extLst>
                <a:ext uri="{FF2B5EF4-FFF2-40B4-BE49-F238E27FC236}">
                  <a16:creationId xmlns:a16="http://schemas.microsoft.com/office/drawing/2014/main" id="{965649D6-BC48-4548-938D-6D4C4C712539}"/>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10104" r="10946"/>
            <a:stretch/>
          </p:blipFill>
          <p:spPr>
            <a:xfrm>
              <a:off x="5143972" y="3510956"/>
              <a:ext cx="823874" cy="1051985"/>
            </a:xfrm>
            <a:prstGeom prst="rect">
              <a:avLst/>
            </a:prstGeom>
          </p:spPr>
        </p:pic>
        <p:pic>
          <p:nvPicPr>
            <p:cNvPr id="41" name="Picture 40">
              <a:extLst>
                <a:ext uri="{FF2B5EF4-FFF2-40B4-BE49-F238E27FC236}">
                  <a16:creationId xmlns:a16="http://schemas.microsoft.com/office/drawing/2014/main" id="{983FDF9F-B87D-47E5-816C-313D2870367C}"/>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13236"/>
            <a:stretch/>
          </p:blipFill>
          <p:spPr>
            <a:xfrm>
              <a:off x="1225807" y="4054424"/>
              <a:ext cx="451252" cy="561859"/>
            </a:xfrm>
            <a:prstGeom prst="rect">
              <a:avLst/>
            </a:prstGeom>
          </p:spPr>
        </p:pic>
        <p:pic>
          <p:nvPicPr>
            <p:cNvPr id="42" name="Picture 41">
              <a:extLst>
                <a:ext uri="{FF2B5EF4-FFF2-40B4-BE49-F238E27FC236}">
                  <a16:creationId xmlns:a16="http://schemas.microsoft.com/office/drawing/2014/main" id="{719F7612-1FDA-4A9D-B507-ADCA227871DC}"/>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10295" r="8356"/>
            <a:stretch/>
          </p:blipFill>
          <p:spPr>
            <a:xfrm>
              <a:off x="3194319" y="4895898"/>
              <a:ext cx="735343" cy="865947"/>
            </a:xfrm>
            <a:prstGeom prst="rect">
              <a:avLst/>
            </a:prstGeom>
          </p:spPr>
        </p:pic>
        <p:pic>
          <p:nvPicPr>
            <p:cNvPr id="43" name="Picture 42">
              <a:extLst>
                <a:ext uri="{FF2B5EF4-FFF2-40B4-BE49-F238E27FC236}">
                  <a16:creationId xmlns:a16="http://schemas.microsoft.com/office/drawing/2014/main" id="{0B624626-2486-4879-A377-1D685FC53BA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32659" y="5714854"/>
              <a:ext cx="558313" cy="346883"/>
            </a:xfrm>
            <a:prstGeom prst="rect">
              <a:avLst/>
            </a:prstGeom>
          </p:spPr>
        </p:pic>
        <p:pic>
          <p:nvPicPr>
            <p:cNvPr id="48" name="Picture 47">
              <a:extLst>
                <a:ext uri="{FF2B5EF4-FFF2-40B4-BE49-F238E27FC236}">
                  <a16:creationId xmlns:a16="http://schemas.microsoft.com/office/drawing/2014/main" id="{2483C87E-8730-4B6A-A0F7-9E00DA15206E}"/>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b="6765"/>
            <a:stretch/>
          </p:blipFill>
          <p:spPr>
            <a:xfrm>
              <a:off x="4580272" y="5306621"/>
              <a:ext cx="689830" cy="909202"/>
            </a:xfrm>
            <a:prstGeom prst="rect">
              <a:avLst/>
            </a:prstGeom>
          </p:spPr>
        </p:pic>
        <p:pic>
          <p:nvPicPr>
            <p:cNvPr id="49" name="Picture 48">
              <a:extLst>
                <a:ext uri="{FF2B5EF4-FFF2-40B4-BE49-F238E27FC236}">
                  <a16:creationId xmlns:a16="http://schemas.microsoft.com/office/drawing/2014/main" id="{8A95DE2D-4E82-411E-9F9F-3D6988843142}"/>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23744" y="4704895"/>
              <a:ext cx="1511226" cy="961358"/>
            </a:xfrm>
            <a:prstGeom prst="rect">
              <a:avLst/>
            </a:prstGeom>
          </p:spPr>
        </p:pic>
        <p:pic>
          <p:nvPicPr>
            <p:cNvPr id="51" name="Picture 50">
              <a:extLst>
                <a:ext uri="{FF2B5EF4-FFF2-40B4-BE49-F238E27FC236}">
                  <a16:creationId xmlns:a16="http://schemas.microsoft.com/office/drawing/2014/main" id="{89D411DC-9837-4182-8D9D-4D995653678B}"/>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28537" r="23525"/>
            <a:stretch/>
          </p:blipFill>
          <p:spPr>
            <a:xfrm>
              <a:off x="4546985" y="3750129"/>
              <a:ext cx="605357" cy="576942"/>
            </a:xfrm>
            <a:prstGeom prst="rect">
              <a:avLst/>
            </a:prstGeom>
          </p:spPr>
        </p:pic>
        <p:pic>
          <p:nvPicPr>
            <p:cNvPr id="53" name="Picture 52">
              <a:extLst>
                <a:ext uri="{FF2B5EF4-FFF2-40B4-BE49-F238E27FC236}">
                  <a16:creationId xmlns:a16="http://schemas.microsoft.com/office/drawing/2014/main" id="{41EAC065-5AAA-48AE-84CA-23109BD560EC}"/>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731039" y="3773051"/>
              <a:ext cx="782884" cy="1229254"/>
            </a:xfrm>
            <a:prstGeom prst="rect">
              <a:avLst/>
            </a:prstGeom>
          </p:spPr>
        </p:pic>
        <p:pic>
          <p:nvPicPr>
            <p:cNvPr id="54" name="Picture 53">
              <a:extLst>
                <a:ext uri="{FF2B5EF4-FFF2-40B4-BE49-F238E27FC236}">
                  <a16:creationId xmlns:a16="http://schemas.microsoft.com/office/drawing/2014/main" id="{34EAE5EB-6153-4A46-ACD2-23900805DBA1}"/>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t="20490" r="26472" b="20944"/>
            <a:stretch/>
          </p:blipFill>
          <p:spPr>
            <a:xfrm>
              <a:off x="5203623" y="5382934"/>
              <a:ext cx="759352" cy="595285"/>
            </a:xfrm>
            <a:prstGeom prst="rect">
              <a:avLst/>
            </a:prstGeom>
          </p:spPr>
        </p:pic>
        <p:sp>
          <p:nvSpPr>
            <p:cNvPr id="55" name="Rectangle 54">
              <a:extLst>
                <a:ext uri="{FF2B5EF4-FFF2-40B4-BE49-F238E27FC236}">
                  <a16:creationId xmlns:a16="http://schemas.microsoft.com/office/drawing/2014/main" id="{BF70BD83-6F82-450B-923C-E0AF65EFBB77}"/>
                </a:ext>
              </a:extLst>
            </p:cNvPr>
            <p:cNvSpPr/>
            <p:nvPr/>
          </p:nvSpPr>
          <p:spPr>
            <a:xfrm>
              <a:off x="355482" y="3442679"/>
              <a:ext cx="5532971" cy="374846"/>
            </a:xfrm>
            <a:prstGeom prst="rect">
              <a:avLst/>
            </a:prstGeom>
          </p:spPr>
          <p:txBody>
            <a:bodyPr wrap="square">
              <a:spAutoFit/>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endParaRPr>
            </a:p>
          </p:txBody>
        </p:sp>
      </p:grpSp>
      <p:grpSp>
        <p:nvGrpSpPr>
          <p:cNvPr id="114" name="Group 113">
            <a:extLst>
              <a:ext uri="{FF2B5EF4-FFF2-40B4-BE49-F238E27FC236}">
                <a16:creationId xmlns:a16="http://schemas.microsoft.com/office/drawing/2014/main" id="{9816A7AA-CFBD-41CB-A51D-D5497BC4036D}"/>
              </a:ext>
            </a:extLst>
          </p:cNvPr>
          <p:cNvGrpSpPr/>
          <p:nvPr/>
        </p:nvGrpSpPr>
        <p:grpSpPr>
          <a:xfrm>
            <a:off x="6839443" y="1198797"/>
            <a:ext cx="4870609" cy="5868152"/>
            <a:chOff x="6738779" y="598125"/>
            <a:chExt cx="4870609" cy="5868152"/>
          </a:xfrm>
        </p:grpSpPr>
        <p:sp>
          <p:nvSpPr>
            <p:cNvPr id="63" name="Rectangle: Single Corner Snipped 24">
              <a:extLst>
                <a:ext uri="{FF2B5EF4-FFF2-40B4-BE49-F238E27FC236}">
                  <a16:creationId xmlns:a16="http://schemas.microsoft.com/office/drawing/2014/main" id="{C7798080-27B3-46D4-8A85-297A09186B34}"/>
                </a:ext>
              </a:extLst>
            </p:cNvPr>
            <p:cNvSpPr/>
            <p:nvPr/>
          </p:nvSpPr>
          <p:spPr>
            <a:xfrm>
              <a:off x="6738779" y="2589337"/>
              <a:ext cx="2563634" cy="1445717"/>
            </a:xfrm>
            <a:prstGeom prst="rect">
              <a:avLst/>
            </a:prstGeom>
          </p:spPr>
          <p:txBody>
            <a:bodyPr wrap="square">
              <a:spAutoFit/>
            </a:bodyPr>
            <a:lstStyle/>
            <a:p>
              <a:pPr marL="0" marR="0" lvl="0" indent="0" defTabSz="932418" eaLnBrk="1" fontAlgn="auto" latinLnBrk="0" hangingPunct="1">
                <a:lnSpc>
                  <a:spcPct val="100000"/>
                </a:lnSpc>
                <a:spcBef>
                  <a:spcPts val="0"/>
                </a:spcBef>
                <a:spcAft>
                  <a:spcPts val="20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A new </a:t>
              </a: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Azure Sphere class of MCUs, </a:t>
              </a: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from silicon partners, </a:t>
              </a:r>
              <a:b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b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with built-in Microsoft security technology provide connectivity and a dependable </a:t>
              </a: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hardware </a:t>
              </a:r>
              <a:b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b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root of trust</a:t>
              </a:r>
              <a:endParaRPr kumimoji="0" lang="en-US" sz="1200" b="0" i="0" u="none" strike="noStrike" kern="0" cap="none" spc="0" normalizeH="0" baseline="0" noProof="0">
                <a:ln>
                  <a:noFill/>
                </a:ln>
                <a:gradFill>
                  <a:gsLst>
                    <a:gs pos="0">
                      <a:srgbClr val="000000"/>
                    </a:gs>
                    <a:gs pos="100000">
                      <a:srgbClr val="000000"/>
                    </a:gs>
                  </a:gsLst>
                  <a:lin ang="5400000" scaled="0"/>
                </a:gradFill>
                <a:effectLst/>
                <a:uLnTx/>
                <a:uFillTx/>
                <a:ea typeface="Calibri" panose="020F0502020204030204" pitchFamily="34" charset="0"/>
                <a:cs typeface="Segoe UI" panose="020B0502040204020203" pitchFamily="34" charset="0"/>
              </a:endParaRPr>
            </a:p>
            <a:p>
              <a:pPr marL="0" marR="0" lvl="0" indent="0" algn="r" defTabSz="932418" eaLnBrk="1" fontAlgn="auto" latinLnBrk="0" hangingPunct="1">
                <a:lnSpc>
                  <a:spcPct val="100000"/>
                </a:lnSpc>
                <a:spcBef>
                  <a:spcPts val="0"/>
                </a:spcBef>
                <a:spcAft>
                  <a:spcPts val="200"/>
                </a:spcAft>
                <a:buClrTx/>
                <a:buSzTx/>
                <a:buFontTx/>
                <a:buNone/>
                <a:tabLst/>
                <a:defRPr/>
              </a:pPr>
              <a:endParaRPr kumimoji="0" lang="en-US" sz="1428" b="0" i="0" u="none" strike="noStrike" kern="0" cap="none" spc="0" normalizeH="0" baseline="0" noProof="0">
                <a:ln>
                  <a:noFill/>
                </a:ln>
                <a:solidFill>
                  <a:srgbClr val="000000">
                    <a:lumMod val="50000"/>
                    <a:lumOff val="50000"/>
                  </a:srgbClr>
                </a:solidFill>
                <a:effectLst/>
                <a:uLnTx/>
                <a:uFillTx/>
                <a:ea typeface="Calibri" panose="020F0502020204030204"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C426454A-AF91-4D43-9BA7-C88FB864A077}"/>
                </a:ext>
              </a:extLst>
            </p:cNvPr>
            <p:cNvSpPr/>
            <p:nvPr/>
          </p:nvSpPr>
          <p:spPr>
            <a:xfrm>
              <a:off x="8668701" y="5005171"/>
              <a:ext cx="2940687" cy="1461106"/>
            </a:xfrm>
            <a:prstGeom prst="rect">
              <a:avLst/>
            </a:prstGeom>
          </p:spPr>
          <p:txBody>
            <a:bodyPr wrap="square" tIns="0">
              <a:spAutoFit/>
            </a:bodyPr>
            <a:lstStyle/>
            <a:p>
              <a:pPr marL="0" marR="0" lvl="0" indent="0" defTabSz="932418" eaLnBrk="1" fontAlgn="auto" latinLnBrk="0" hangingPunct="1">
                <a:lnSpc>
                  <a:spcPct val="100000"/>
                </a:lnSpc>
                <a:spcBef>
                  <a:spcPts val="0"/>
                </a:spcBef>
                <a:spcAft>
                  <a:spcPts val="200"/>
                </a:spcAft>
                <a:buClrTx/>
                <a:buSzTx/>
                <a:buFontTx/>
                <a:buNone/>
                <a:tabLst/>
                <a:defRPr/>
              </a:pPr>
              <a:r>
                <a:rPr kumimoji="0" lang="en-IN"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The</a:t>
              </a:r>
              <a:r>
                <a:rPr kumimoji="0" lang="en-IN" sz="1400" b="0" i="0" u="none" strike="noStrike" kern="0" cap="none" spc="0" normalizeH="0" baseline="0" noProof="0">
                  <a:ln>
                    <a:noFill/>
                  </a:ln>
                  <a:solidFill>
                    <a:srgbClr val="000000">
                      <a:lumMod val="50000"/>
                      <a:lumOff val="50000"/>
                    </a:srgbClr>
                  </a:solidFill>
                  <a:effectLst/>
                  <a:uLnTx/>
                  <a:uFillTx/>
                  <a:ea typeface="Calibri" panose="020F0502020204030204" pitchFamily="34" charset="0"/>
                  <a:cs typeface="Segoe UI" panose="020B0502040204020203" pitchFamily="34" charset="0"/>
                </a:rPr>
                <a:t> </a:t>
              </a:r>
              <a:r>
                <a:rPr kumimoji="0" lang="en-IN"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Azure Sphere Security Service </a:t>
              </a:r>
              <a:r>
                <a:rPr kumimoji="0" lang="en-IN"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guards every Azure Sphere device; it </a:t>
              </a:r>
              <a:r>
                <a:rPr kumimoji="0" lang="en-IN"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brokers trust </a:t>
              </a:r>
              <a:r>
                <a:rPr kumimoji="0" lang="en-IN"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for device-to-device </a:t>
              </a:r>
              <a:br>
                <a:rPr kumimoji="0" lang="en-IN"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br>
              <a:r>
                <a:rPr kumimoji="0" lang="en-IN"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and device-to-cloud communication, </a:t>
              </a:r>
              <a:r>
                <a:rPr kumimoji="0" lang="en-IN"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detects emerging threats, </a:t>
              </a:r>
              <a:r>
                <a:rPr kumimoji="0" lang="en-IN"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and</a:t>
              </a:r>
              <a:r>
                <a:rPr kumimoji="0" lang="en-IN" sz="1400" b="0" i="0" u="none" strike="noStrike" kern="0" cap="none" spc="0" normalizeH="0" baseline="0" noProof="0">
                  <a:ln>
                    <a:noFill/>
                  </a:ln>
                  <a:solidFill>
                    <a:srgbClr val="000000">
                      <a:lumMod val="50000"/>
                      <a:lumOff val="50000"/>
                    </a:srgbClr>
                  </a:solidFill>
                  <a:effectLst/>
                  <a:uLnTx/>
                  <a:uFillTx/>
                  <a:ea typeface="Calibri" panose="020F0502020204030204" pitchFamily="34" charset="0"/>
                  <a:cs typeface="Segoe UI" panose="020B0502040204020203" pitchFamily="34" charset="0"/>
                </a:rPr>
                <a:t> </a:t>
              </a:r>
              <a:br>
                <a:rPr kumimoji="0" lang="en-IN" sz="1400" b="0" i="0" u="none" strike="noStrike" kern="0" cap="none" spc="0" normalizeH="0" baseline="0" noProof="0">
                  <a:ln>
                    <a:noFill/>
                  </a:ln>
                  <a:solidFill>
                    <a:srgbClr val="000000">
                      <a:lumMod val="50000"/>
                      <a:lumOff val="50000"/>
                    </a:srgbClr>
                  </a:solidFill>
                  <a:effectLst/>
                  <a:uLnTx/>
                  <a:uFillTx/>
                  <a:ea typeface="Calibri" panose="020F0502020204030204" pitchFamily="34" charset="0"/>
                  <a:cs typeface="Segoe UI" panose="020B0502040204020203" pitchFamily="34" charset="0"/>
                </a:rPr>
              </a:br>
              <a:r>
                <a:rPr kumimoji="0" lang="en-IN"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renews device security</a:t>
              </a:r>
              <a:endParaRPr kumimoji="0" lang="en-US"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endParaRPr>
            </a:p>
            <a:p>
              <a:pPr marL="0" marR="0" lvl="0" indent="0" defTabSz="932418" eaLnBrk="1" fontAlgn="auto" latinLnBrk="0" hangingPunct="1">
                <a:lnSpc>
                  <a:spcPct val="100000"/>
                </a:lnSpc>
                <a:spcBef>
                  <a:spcPts val="0"/>
                </a:spcBef>
                <a:spcAft>
                  <a:spcPts val="200"/>
                </a:spcAft>
                <a:buClrTx/>
                <a:buSzTx/>
                <a:buFontTx/>
                <a:buNone/>
                <a:tabLst/>
                <a:defRPr/>
              </a:pPr>
              <a:endParaRPr kumimoji="0" lang="en-US" sz="1428" b="0" i="0" u="none" strike="noStrike" kern="0" cap="none" spc="0" normalizeH="0" baseline="0" noProof="0">
                <a:ln>
                  <a:noFill/>
                </a:ln>
                <a:solidFill>
                  <a:srgbClr val="000000">
                    <a:lumMod val="50000"/>
                    <a:lumOff val="50000"/>
                  </a:srgbClr>
                </a:solidFill>
                <a:effectLst/>
                <a:uLnTx/>
                <a:uFillTx/>
                <a:ea typeface="Calibri" panose="020F0502020204030204" pitchFamily="34" charset="0"/>
                <a:cs typeface="Segoe UI" panose="020B0502040204020203" pitchFamily="34" charset="0"/>
              </a:endParaRPr>
            </a:p>
          </p:txBody>
        </p:sp>
        <p:grpSp>
          <p:nvGrpSpPr>
            <p:cNvPr id="65" name="Group 64">
              <a:extLst>
                <a:ext uri="{FF2B5EF4-FFF2-40B4-BE49-F238E27FC236}">
                  <a16:creationId xmlns:a16="http://schemas.microsoft.com/office/drawing/2014/main" id="{5FFA8898-57AA-45A1-B651-6CAD3600746A}"/>
                </a:ext>
              </a:extLst>
            </p:cNvPr>
            <p:cNvGrpSpPr/>
            <p:nvPr/>
          </p:nvGrpSpPr>
          <p:grpSpPr>
            <a:xfrm>
              <a:off x="6738779" y="1692269"/>
              <a:ext cx="764276" cy="764276"/>
              <a:chOff x="6618643" y="1471808"/>
              <a:chExt cx="764276" cy="764276"/>
            </a:xfrm>
          </p:grpSpPr>
          <p:sp>
            <p:nvSpPr>
              <p:cNvPr id="102" name="Oval 101">
                <a:extLst>
                  <a:ext uri="{FF2B5EF4-FFF2-40B4-BE49-F238E27FC236}">
                    <a16:creationId xmlns:a16="http://schemas.microsoft.com/office/drawing/2014/main" id="{DD6E9A49-AA48-474B-BDBA-431D115751FF}"/>
                  </a:ext>
                </a:extLst>
              </p:cNvPr>
              <p:cNvSpPr/>
              <p:nvPr/>
            </p:nvSpPr>
            <p:spPr bwMode="auto">
              <a:xfrm>
                <a:off x="6618643" y="1471808"/>
                <a:ext cx="764276" cy="76427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4">
                <a:extLst>
                  <a:ext uri="{FF2B5EF4-FFF2-40B4-BE49-F238E27FC236}">
                    <a16:creationId xmlns:a16="http://schemas.microsoft.com/office/drawing/2014/main" id="{E2DEDAC8-CB50-4E22-94E5-84EA32F5B50A}"/>
                  </a:ext>
                </a:extLst>
              </p:cNvPr>
              <p:cNvGrpSpPr>
                <a:grpSpLocks noChangeAspect="1"/>
              </p:cNvGrpSpPr>
              <p:nvPr/>
            </p:nvGrpSpPr>
            <p:grpSpPr bwMode="auto">
              <a:xfrm>
                <a:off x="6778394" y="1631560"/>
                <a:ext cx="444774" cy="444772"/>
                <a:chOff x="2584" y="2298"/>
                <a:chExt cx="608" cy="608"/>
              </a:xfrm>
            </p:grpSpPr>
            <p:sp>
              <p:nvSpPr>
                <p:cNvPr id="104" name="AutoShape 13">
                  <a:extLst>
                    <a:ext uri="{FF2B5EF4-FFF2-40B4-BE49-F238E27FC236}">
                      <a16:creationId xmlns:a16="http://schemas.microsoft.com/office/drawing/2014/main" id="{4E84B3FC-E389-4D18-83F0-9CD35B7C73D8}"/>
                    </a:ext>
                  </a:extLst>
                </p:cNvPr>
                <p:cNvSpPr>
                  <a:spLocks noChangeAspect="1" noChangeArrowheads="1" noTextEdit="1"/>
                </p:cNvSpPr>
                <p:nvPr/>
              </p:nvSpPr>
              <p:spPr bwMode="auto">
                <a:xfrm>
                  <a:off x="2584" y="2298"/>
                  <a:ext cx="608"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105" name="Freeform 15">
                  <a:extLst>
                    <a:ext uri="{FF2B5EF4-FFF2-40B4-BE49-F238E27FC236}">
                      <a16:creationId xmlns:a16="http://schemas.microsoft.com/office/drawing/2014/main" id="{9792BB0F-07ED-47F3-8F0B-3DE152098DFA}"/>
                    </a:ext>
                  </a:extLst>
                </p:cNvPr>
                <p:cNvSpPr>
                  <a:spLocks/>
                </p:cNvSpPr>
                <p:nvPr/>
              </p:nvSpPr>
              <p:spPr bwMode="auto">
                <a:xfrm>
                  <a:off x="2707" y="2419"/>
                  <a:ext cx="369" cy="370"/>
                </a:xfrm>
                <a:custGeom>
                  <a:avLst/>
                  <a:gdLst>
                    <a:gd name="T0" fmla="*/ 0 w 612"/>
                    <a:gd name="T1" fmla="*/ 612 h 612"/>
                    <a:gd name="T2" fmla="*/ 0 w 612"/>
                    <a:gd name="T3" fmla="*/ 612 h 612"/>
                    <a:gd name="T4" fmla="*/ 612 w 612"/>
                    <a:gd name="T5" fmla="*/ 612 h 612"/>
                    <a:gd name="T6" fmla="*/ 612 w 612"/>
                    <a:gd name="T7" fmla="*/ 0 h 612"/>
                    <a:gd name="T8" fmla="*/ 0 w 612"/>
                    <a:gd name="T9" fmla="*/ 0 h 612"/>
                    <a:gd name="T10" fmla="*/ 0 w 612"/>
                    <a:gd name="T11" fmla="*/ 612 h 612"/>
                  </a:gdLst>
                  <a:ahLst/>
                  <a:cxnLst>
                    <a:cxn ang="0">
                      <a:pos x="T0" y="T1"/>
                    </a:cxn>
                    <a:cxn ang="0">
                      <a:pos x="T2" y="T3"/>
                    </a:cxn>
                    <a:cxn ang="0">
                      <a:pos x="T4" y="T5"/>
                    </a:cxn>
                    <a:cxn ang="0">
                      <a:pos x="T6" y="T7"/>
                    </a:cxn>
                    <a:cxn ang="0">
                      <a:pos x="T8" y="T9"/>
                    </a:cxn>
                    <a:cxn ang="0">
                      <a:pos x="T10" y="T11"/>
                    </a:cxn>
                  </a:cxnLst>
                  <a:rect l="0" t="0" r="r" b="b"/>
                  <a:pathLst>
                    <a:path w="612" h="612">
                      <a:moveTo>
                        <a:pt x="0" y="612"/>
                      </a:moveTo>
                      <a:lnTo>
                        <a:pt x="0" y="612"/>
                      </a:lnTo>
                      <a:lnTo>
                        <a:pt x="612" y="612"/>
                      </a:lnTo>
                      <a:lnTo>
                        <a:pt x="612" y="0"/>
                      </a:lnTo>
                      <a:lnTo>
                        <a:pt x="0" y="0"/>
                      </a:lnTo>
                      <a:lnTo>
                        <a:pt x="0" y="612"/>
                      </a:lnTo>
                      <a:close/>
                    </a:path>
                  </a:pathLst>
                </a:custGeom>
                <a:no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106" name="Freeform 16">
                  <a:extLst>
                    <a:ext uri="{FF2B5EF4-FFF2-40B4-BE49-F238E27FC236}">
                      <a16:creationId xmlns:a16="http://schemas.microsoft.com/office/drawing/2014/main" id="{4297914F-4E8D-4E24-B707-25C134961568}"/>
                    </a:ext>
                  </a:extLst>
                </p:cNvPr>
                <p:cNvSpPr>
                  <a:spLocks/>
                </p:cNvSpPr>
                <p:nvPr/>
              </p:nvSpPr>
              <p:spPr bwMode="auto">
                <a:xfrm>
                  <a:off x="2707" y="2419"/>
                  <a:ext cx="369" cy="370"/>
                </a:xfrm>
                <a:custGeom>
                  <a:avLst/>
                  <a:gdLst>
                    <a:gd name="T0" fmla="*/ 0 w 612"/>
                    <a:gd name="T1" fmla="*/ 612 h 612"/>
                    <a:gd name="T2" fmla="*/ 0 w 612"/>
                    <a:gd name="T3" fmla="*/ 612 h 612"/>
                    <a:gd name="T4" fmla="*/ 612 w 612"/>
                    <a:gd name="T5" fmla="*/ 612 h 612"/>
                    <a:gd name="T6" fmla="*/ 612 w 612"/>
                    <a:gd name="T7" fmla="*/ 0 h 612"/>
                    <a:gd name="T8" fmla="*/ 0 w 612"/>
                    <a:gd name="T9" fmla="*/ 0 h 612"/>
                    <a:gd name="T10" fmla="*/ 0 w 612"/>
                    <a:gd name="T11" fmla="*/ 612 h 612"/>
                  </a:gdLst>
                  <a:ahLst/>
                  <a:cxnLst>
                    <a:cxn ang="0">
                      <a:pos x="T0" y="T1"/>
                    </a:cxn>
                    <a:cxn ang="0">
                      <a:pos x="T2" y="T3"/>
                    </a:cxn>
                    <a:cxn ang="0">
                      <a:pos x="T4" y="T5"/>
                    </a:cxn>
                    <a:cxn ang="0">
                      <a:pos x="T6" y="T7"/>
                    </a:cxn>
                    <a:cxn ang="0">
                      <a:pos x="T8" y="T9"/>
                    </a:cxn>
                    <a:cxn ang="0">
                      <a:pos x="T10" y="T11"/>
                    </a:cxn>
                  </a:cxnLst>
                  <a:rect l="0" t="0" r="r" b="b"/>
                  <a:pathLst>
                    <a:path w="612" h="612">
                      <a:moveTo>
                        <a:pt x="0" y="612"/>
                      </a:moveTo>
                      <a:lnTo>
                        <a:pt x="0" y="612"/>
                      </a:lnTo>
                      <a:lnTo>
                        <a:pt x="612" y="612"/>
                      </a:lnTo>
                      <a:lnTo>
                        <a:pt x="612" y="0"/>
                      </a:lnTo>
                      <a:lnTo>
                        <a:pt x="0" y="0"/>
                      </a:lnTo>
                      <a:lnTo>
                        <a:pt x="0" y="612"/>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7" name="Freeform 17">
                  <a:extLst>
                    <a:ext uri="{FF2B5EF4-FFF2-40B4-BE49-F238E27FC236}">
                      <a16:creationId xmlns:a16="http://schemas.microsoft.com/office/drawing/2014/main" id="{3FE6106D-CB1C-446E-9D27-280FADBCCAC2}"/>
                    </a:ext>
                  </a:extLst>
                </p:cNvPr>
                <p:cNvSpPr>
                  <a:spLocks/>
                </p:cNvSpPr>
                <p:nvPr/>
              </p:nvSpPr>
              <p:spPr bwMode="auto">
                <a:xfrm>
                  <a:off x="2707" y="2734"/>
                  <a:ext cx="55" cy="55"/>
                </a:xfrm>
                <a:custGeom>
                  <a:avLst/>
                  <a:gdLst>
                    <a:gd name="T0" fmla="*/ 0 w 91"/>
                    <a:gd name="T1" fmla="*/ 91 h 91"/>
                    <a:gd name="T2" fmla="*/ 0 w 91"/>
                    <a:gd name="T3" fmla="*/ 91 h 91"/>
                    <a:gd name="T4" fmla="*/ 91 w 91"/>
                    <a:gd name="T5" fmla="*/ 91 h 91"/>
                    <a:gd name="T6" fmla="*/ 91 w 91"/>
                    <a:gd name="T7" fmla="*/ 0 h 91"/>
                    <a:gd name="T8" fmla="*/ 0 w 91"/>
                    <a:gd name="T9" fmla="*/ 0 h 91"/>
                    <a:gd name="T10" fmla="*/ 0 w 91"/>
                    <a:gd name="T11" fmla="*/ 91 h 91"/>
                  </a:gdLst>
                  <a:ahLst/>
                  <a:cxnLst>
                    <a:cxn ang="0">
                      <a:pos x="T0" y="T1"/>
                    </a:cxn>
                    <a:cxn ang="0">
                      <a:pos x="T2" y="T3"/>
                    </a:cxn>
                    <a:cxn ang="0">
                      <a:pos x="T4" y="T5"/>
                    </a:cxn>
                    <a:cxn ang="0">
                      <a:pos x="T6" y="T7"/>
                    </a:cxn>
                    <a:cxn ang="0">
                      <a:pos x="T8" y="T9"/>
                    </a:cxn>
                    <a:cxn ang="0">
                      <a:pos x="T10" y="T11"/>
                    </a:cxn>
                  </a:cxnLst>
                  <a:rect l="0" t="0" r="r" b="b"/>
                  <a:pathLst>
                    <a:path w="91" h="91">
                      <a:moveTo>
                        <a:pt x="0" y="91"/>
                      </a:moveTo>
                      <a:lnTo>
                        <a:pt x="0" y="91"/>
                      </a:lnTo>
                      <a:lnTo>
                        <a:pt x="91" y="91"/>
                      </a:lnTo>
                      <a:lnTo>
                        <a:pt x="91" y="0"/>
                      </a:lnTo>
                      <a:lnTo>
                        <a:pt x="0" y="0"/>
                      </a:lnTo>
                      <a:lnTo>
                        <a:pt x="0" y="91"/>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8" name="Freeform 18">
                  <a:extLst>
                    <a:ext uri="{FF2B5EF4-FFF2-40B4-BE49-F238E27FC236}">
                      <a16:creationId xmlns:a16="http://schemas.microsoft.com/office/drawing/2014/main" id="{777EB696-0B25-42C3-9BFB-73F9E672DA8A}"/>
                    </a:ext>
                  </a:extLst>
                </p:cNvPr>
                <p:cNvSpPr>
                  <a:spLocks/>
                </p:cNvSpPr>
                <p:nvPr/>
              </p:nvSpPr>
              <p:spPr bwMode="auto">
                <a:xfrm>
                  <a:off x="2707" y="2419"/>
                  <a:ext cx="55" cy="54"/>
                </a:xfrm>
                <a:custGeom>
                  <a:avLst/>
                  <a:gdLst>
                    <a:gd name="T0" fmla="*/ 0 w 91"/>
                    <a:gd name="T1" fmla="*/ 91 h 91"/>
                    <a:gd name="T2" fmla="*/ 0 w 91"/>
                    <a:gd name="T3" fmla="*/ 91 h 91"/>
                    <a:gd name="T4" fmla="*/ 91 w 91"/>
                    <a:gd name="T5" fmla="*/ 91 h 91"/>
                    <a:gd name="T6" fmla="*/ 91 w 91"/>
                    <a:gd name="T7" fmla="*/ 0 h 91"/>
                    <a:gd name="T8" fmla="*/ 0 w 91"/>
                    <a:gd name="T9" fmla="*/ 0 h 91"/>
                    <a:gd name="T10" fmla="*/ 0 w 91"/>
                    <a:gd name="T11" fmla="*/ 91 h 91"/>
                  </a:gdLst>
                  <a:ahLst/>
                  <a:cxnLst>
                    <a:cxn ang="0">
                      <a:pos x="T0" y="T1"/>
                    </a:cxn>
                    <a:cxn ang="0">
                      <a:pos x="T2" y="T3"/>
                    </a:cxn>
                    <a:cxn ang="0">
                      <a:pos x="T4" y="T5"/>
                    </a:cxn>
                    <a:cxn ang="0">
                      <a:pos x="T6" y="T7"/>
                    </a:cxn>
                    <a:cxn ang="0">
                      <a:pos x="T8" y="T9"/>
                    </a:cxn>
                    <a:cxn ang="0">
                      <a:pos x="T10" y="T11"/>
                    </a:cxn>
                  </a:cxnLst>
                  <a:rect l="0" t="0" r="r" b="b"/>
                  <a:pathLst>
                    <a:path w="91" h="91">
                      <a:moveTo>
                        <a:pt x="0" y="91"/>
                      </a:moveTo>
                      <a:lnTo>
                        <a:pt x="0" y="91"/>
                      </a:lnTo>
                      <a:lnTo>
                        <a:pt x="91" y="91"/>
                      </a:lnTo>
                      <a:lnTo>
                        <a:pt x="91" y="0"/>
                      </a:lnTo>
                      <a:lnTo>
                        <a:pt x="0" y="0"/>
                      </a:lnTo>
                      <a:lnTo>
                        <a:pt x="0" y="91"/>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9" name="Freeform 19">
                  <a:extLst>
                    <a:ext uri="{FF2B5EF4-FFF2-40B4-BE49-F238E27FC236}">
                      <a16:creationId xmlns:a16="http://schemas.microsoft.com/office/drawing/2014/main" id="{80D6E3A7-2056-4704-AD47-35594F1487D4}"/>
                    </a:ext>
                  </a:extLst>
                </p:cNvPr>
                <p:cNvSpPr>
                  <a:spLocks/>
                </p:cNvSpPr>
                <p:nvPr/>
              </p:nvSpPr>
              <p:spPr bwMode="auto">
                <a:xfrm>
                  <a:off x="3021" y="2419"/>
                  <a:ext cx="55" cy="55"/>
                </a:xfrm>
                <a:custGeom>
                  <a:avLst/>
                  <a:gdLst>
                    <a:gd name="T0" fmla="*/ 0 w 91"/>
                    <a:gd name="T1" fmla="*/ 91 h 91"/>
                    <a:gd name="T2" fmla="*/ 0 w 91"/>
                    <a:gd name="T3" fmla="*/ 91 h 91"/>
                    <a:gd name="T4" fmla="*/ 91 w 91"/>
                    <a:gd name="T5" fmla="*/ 91 h 91"/>
                    <a:gd name="T6" fmla="*/ 91 w 91"/>
                    <a:gd name="T7" fmla="*/ 0 h 91"/>
                    <a:gd name="T8" fmla="*/ 0 w 91"/>
                    <a:gd name="T9" fmla="*/ 0 h 91"/>
                    <a:gd name="T10" fmla="*/ 0 w 91"/>
                    <a:gd name="T11" fmla="*/ 91 h 91"/>
                  </a:gdLst>
                  <a:ahLst/>
                  <a:cxnLst>
                    <a:cxn ang="0">
                      <a:pos x="T0" y="T1"/>
                    </a:cxn>
                    <a:cxn ang="0">
                      <a:pos x="T2" y="T3"/>
                    </a:cxn>
                    <a:cxn ang="0">
                      <a:pos x="T4" y="T5"/>
                    </a:cxn>
                    <a:cxn ang="0">
                      <a:pos x="T6" y="T7"/>
                    </a:cxn>
                    <a:cxn ang="0">
                      <a:pos x="T8" y="T9"/>
                    </a:cxn>
                    <a:cxn ang="0">
                      <a:pos x="T10" y="T11"/>
                    </a:cxn>
                  </a:cxnLst>
                  <a:rect l="0" t="0" r="r" b="b"/>
                  <a:pathLst>
                    <a:path w="91" h="91">
                      <a:moveTo>
                        <a:pt x="0" y="91"/>
                      </a:moveTo>
                      <a:lnTo>
                        <a:pt x="0" y="91"/>
                      </a:lnTo>
                      <a:lnTo>
                        <a:pt x="91" y="91"/>
                      </a:lnTo>
                      <a:lnTo>
                        <a:pt x="91" y="0"/>
                      </a:lnTo>
                      <a:lnTo>
                        <a:pt x="0" y="0"/>
                      </a:lnTo>
                      <a:lnTo>
                        <a:pt x="0" y="91"/>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0" name="Freeform 20">
                  <a:extLst>
                    <a:ext uri="{FF2B5EF4-FFF2-40B4-BE49-F238E27FC236}">
                      <a16:creationId xmlns:a16="http://schemas.microsoft.com/office/drawing/2014/main" id="{E0A5685F-B369-481E-9D8E-C8871EB4C462}"/>
                    </a:ext>
                  </a:extLst>
                </p:cNvPr>
                <p:cNvSpPr>
                  <a:spLocks/>
                </p:cNvSpPr>
                <p:nvPr/>
              </p:nvSpPr>
              <p:spPr bwMode="auto">
                <a:xfrm>
                  <a:off x="3021" y="2734"/>
                  <a:ext cx="55" cy="55"/>
                </a:xfrm>
                <a:custGeom>
                  <a:avLst/>
                  <a:gdLst>
                    <a:gd name="T0" fmla="*/ 0 w 91"/>
                    <a:gd name="T1" fmla="*/ 90 h 90"/>
                    <a:gd name="T2" fmla="*/ 0 w 91"/>
                    <a:gd name="T3" fmla="*/ 90 h 90"/>
                    <a:gd name="T4" fmla="*/ 91 w 91"/>
                    <a:gd name="T5" fmla="*/ 90 h 90"/>
                    <a:gd name="T6" fmla="*/ 91 w 91"/>
                    <a:gd name="T7" fmla="*/ 0 h 90"/>
                    <a:gd name="T8" fmla="*/ 0 w 91"/>
                    <a:gd name="T9" fmla="*/ 0 h 90"/>
                    <a:gd name="T10" fmla="*/ 0 w 91"/>
                    <a:gd name="T11" fmla="*/ 90 h 90"/>
                  </a:gdLst>
                  <a:ahLst/>
                  <a:cxnLst>
                    <a:cxn ang="0">
                      <a:pos x="T0" y="T1"/>
                    </a:cxn>
                    <a:cxn ang="0">
                      <a:pos x="T2" y="T3"/>
                    </a:cxn>
                    <a:cxn ang="0">
                      <a:pos x="T4" y="T5"/>
                    </a:cxn>
                    <a:cxn ang="0">
                      <a:pos x="T6" y="T7"/>
                    </a:cxn>
                    <a:cxn ang="0">
                      <a:pos x="T8" y="T9"/>
                    </a:cxn>
                    <a:cxn ang="0">
                      <a:pos x="T10" y="T11"/>
                    </a:cxn>
                  </a:cxnLst>
                  <a:rect l="0" t="0" r="r" b="b"/>
                  <a:pathLst>
                    <a:path w="91" h="90">
                      <a:moveTo>
                        <a:pt x="0" y="90"/>
                      </a:moveTo>
                      <a:lnTo>
                        <a:pt x="0" y="90"/>
                      </a:lnTo>
                      <a:lnTo>
                        <a:pt x="91" y="90"/>
                      </a:lnTo>
                      <a:lnTo>
                        <a:pt x="91" y="0"/>
                      </a:lnTo>
                      <a:lnTo>
                        <a:pt x="0" y="0"/>
                      </a:lnTo>
                      <a:lnTo>
                        <a:pt x="0" y="90"/>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1" name="Freeform 21">
                  <a:extLst>
                    <a:ext uri="{FF2B5EF4-FFF2-40B4-BE49-F238E27FC236}">
                      <a16:creationId xmlns:a16="http://schemas.microsoft.com/office/drawing/2014/main" id="{DFC8E2BB-0010-4D0C-8A3E-D41014183146}"/>
                    </a:ext>
                  </a:extLst>
                </p:cNvPr>
                <p:cNvSpPr>
                  <a:spLocks/>
                </p:cNvSpPr>
                <p:nvPr/>
              </p:nvSpPr>
              <p:spPr bwMode="auto">
                <a:xfrm>
                  <a:off x="2595" y="2308"/>
                  <a:ext cx="592" cy="592"/>
                </a:xfrm>
                <a:custGeom>
                  <a:avLst/>
                  <a:gdLst>
                    <a:gd name="T0" fmla="*/ 0 w 980"/>
                    <a:gd name="T1" fmla="*/ 980 h 980"/>
                    <a:gd name="T2" fmla="*/ 0 w 980"/>
                    <a:gd name="T3" fmla="*/ 980 h 980"/>
                    <a:gd name="T4" fmla="*/ 980 w 980"/>
                    <a:gd name="T5" fmla="*/ 980 h 980"/>
                    <a:gd name="T6" fmla="*/ 980 w 980"/>
                    <a:gd name="T7" fmla="*/ 0 h 980"/>
                    <a:gd name="T8" fmla="*/ 0 w 980"/>
                    <a:gd name="T9" fmla="*/ 0 h 980"/>
                    <a:gd name="T10" fmla="*/ 0 w 980"/>
                    <a:gd name="T11" fmla="*/ 980 h 980"/>
                  </a:gdLst>
                  <a:ahLst/>
                  <a:cxnLst>
                    <a:cxn ang="0">
                      <a:pos x="T0" y="T1"/>
                    </a:cxn>
                    <a:cxn ang="0">
                      <a:pos x="T2" y="T3"/>
                    </a:cxn>
                    <a:cxn ang="0">
                      <a:pos x="T4" y="T5"/>
                    </a:cxn>
                    <a:cxn ang="0">
                      <a:pos x="T6" y="T7"/>
                    </a:cxn>
                    <a:cxn ang="0">
                      <a:pos x="T8" y="T9"/>
                    </a:cxn>
                    <a:cxn ang="0">
                      <a:pos x="T10" y="T11"/>
                    </a:cxn>
                  </a:cxnLst>
                  <a:rect l="0" t="0" r="r" b="b"/>
                  <a:pathLst>
                    <a:path w="980" h="980">
                      <a:moveTo>
                        <a:pt x="0" y="980"/>
                      </a:moveTo>
                      <a:lnTo>
                        <a:pt x="0" y="980"/>
                      </a:lnTo>
                      <a:lnTo>
                        <a:pt x="980" y="980"/>
                      </a:lnTo>
                      <a:lnTo>
                        <a:pt x="980" y="0"/>
                      </a:lnTo>
                      <a:lnTo>
                        <a:pt x="0" y="0"/>
                      </a:lnTo>
                      <a:lnTo>
                        <a:pt x="0" y="980"/>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grpSp>
          <p:nvGrpSpPr>
            <p:cNvPr id="113" name="Group 112">
              <a:extLst>
                <a:ext uri="{FF2B5EF4-FFF2-40B4-BE49-F238E27FC236}">
                  <a16:creationId xmlns:a16="http://schemas.microsoft.com/office/drawing/2014/main" id="{30C98074-0BEA-4986-AA0F-A0A0990EE1E0}"/>
                </a:ext>
              </a:extLst>
            </p:cNvPr>
            <p:cNvGrpSpPr/>
            <p:nvPr/>
          </p:nvGrpSpPr>
          <p:grpSpPr>
            <a:xfrm>
              <a:off x="9292128" y="598125"/>
              <a:ext cx="2154787" cy="2072897"/>
              <a:chOff x="9454601" y="598125"/>
              <a:chExt cx="2154787" cy="2072897"/>
            </a:xfrm>
          </p:grpSpPr>
          <p:sp>
            <p:nvSpPr>
              <p:cNvPr id="61" name="Rectangle 60">
                <a:extLst>
                  <a:ext uri="{FF2B5EF4-FFF2-40B4-BE49-F238E27FC236}">
                    <a16:creationId xmlns:a16="http://schemas.microsoft.com/office/drawing/2014/main" id="{270766A6-3C67-4457-890C-DD718F2B2B1B}"/>
                  </a:ext>
                </a:extLst>
              </p:cNvPr>
              <p:cNvSpPr/>
              <p:nvPr/>
            </p:nvSpPr>
            <p:spPr>
              <a:xfrm>
                <a:off x="9454601" y="1455305"/>
                <a:ext cx="2154787" cy="1215717"/>
              </a:xfrm>
              <a:prstGeom prst="rect">
                <a:avLst/>
              </a:prstGeom>
            </p:spPr>
            <p:txBody>
              <a:bodyPr wrap="square" tIns="0">
                <a:spAutoFit/>
              </a:bodyPr>
              <a:lstStyle/>
              <a:p>
                <a:pPr marL="0" marR="0" lvl="0" indent="0" defTabSz="932418" eaLnBrk="1" fontAlgn="auto" latinLnBrk="0" hangingPunct="1">
                  <a:lnSpc>
                    <a:spcPct val="100000"/>
                  </a:lnSpc>
                  <a:spcBef>
                    <a:spcPts val="0"/>
                  </a:spcBef>
                  <a:spcAft>
                    <a:spcPts val="20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A new </a:t>
                </a: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Azure Sphere OS </a:t>
                </a:r>
                <a:b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b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secured by Microsoft </a:t>
                </a:r>
                <a:b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b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for the devices 10-year </a:t>
                </a:r>
                <a:b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b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lifetime to create</a:t>
                </a:r>
                <a:r>
                  <a:rPr kumimoji="0" lang="en-US" sz="1400" b="0" i="0" u="none" strike="noStrike" kern="0" cap="none" spc="0" normalizeH="0" baseline="0" noProof="0">
                    <a:ln>
                      <a:noFill/>
                    </a:ln>
                    <a:solidFill>
                      <a:srgbClr val="000000">
                        <a:lumMod val="50000"/>
                        <a:lumOff val="50000"/>
                      </a:srgbClr>
                    </a:solidFill>
                    <a:effectLst/>
                    <a:uLnTx/>
                    <a:uFillTx/>
                    <a:cs typeface="Segoe UI" panose="020B0502040204020203" pitchFamily="34" charset="0"/>
                  </a:rPr>
                  <a:t> </a:t>
                </a: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a</a:t>
                </a:r>
                <a:r>
                  <a:rPr kumimoji="0" lang="en-US" sz="1400" b="1" i="0" u="none" strike="noStrike" kern="0" cap="none" spc="0" normalizeH="0" baseline="0" noProof="0">
                    <a:ln>
                      <a:noFill/>
                    </a:ln>
                    <a:solidFill>
                      <a:srgbClr val="000000">
                        <a:lumMod val="50000"/>
                        <a:lumOff val="50000"/>
                      </a:srgbClr>
                    </a:solidFill>
                    <a:effectLst/>
                    <a:uLnTx/>
                    <a:uFillTx/>
                    <a:ea typeface="Calibri" panose="020F0502020204030204" pitchFamily="34" charset="0"/>
                    <a:cs typeface="Segoe UI" panose="020B0502040204020203" pitchFamily="34" charset="0"/>
                  </a:rPr>
                  <a:t> </a:t>
                </a: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trustworthy platform </a:t>
                </a:r>
                <a:b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b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cs typeface="Segoe UI" panose="020B0502040204020203" pitchFamily="34" charset="0"/>
                  </a:rPr>
                  <a:t>for new IoT experiences</a:t>
                </a:r>
              </a:p>
            </p:txBody>
          </p:sp>
          <p:grpSp>
            <p:nvGrpSpPr>
              <p:cNvPr id="66" name="Group 65">
                <a:extLst>
                  <a:ext uri="{FF2B5EF4-FFF2-40B4-BE49-F238E27FC236}">
                    <a16:creationId xmlns:a16="http://schemas.microsoft.com/office/drawing/2014/main" id="{D6420D15-0241-4858-BE82-53D662E1E1F5}"/>
                  </a:ext>
                </a:extLst>
              </p:cNvPr>
              <p:cNvGrpSpPr/>
              <p:nvPr/>
            </p:nvGrpSpPr>
            <p:grpSpPr>
              <a:xfrm>
                <a:off x="9454601" y="598125"/>
                <a:ext cx="764276" cy="764276"/>
                <a:chOff x="9576837" y="516677"/>
                <a:chExt cx="764276" cy="764276"/>
              </a:xfrm>
            </p:grpSpPr>
            <p:sp>
              <p:nvSpPr>
                <p:cNvPr id="92" name="Oval 91">
                  <a:extLst>
                    <a:ext uri="{FF2B5EF4-FFF2-40B4-BE49-F238E27FC236}">
                      <a16:creationId xmlns:a16="http://schemas.microsoft.com/office/drawing/2014/main" id="{7E37BE3B-F116-4665-A78A-E6D862CDB82F}"/>
                    </a:ext>
                  </a:extLst>
                </p:cNvPr>
                <p:cNvSpPr/>
                <p:nvPr/>
              </p:nvSpPr>
              <p:spPr bwMode="auto">
                <a:xfrm>
                  <a:off x="9576837" y="516677"/>
                  <a:ext cx="764276" cy="76427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24">
                  <a:extLst>
                    <a:ext uri="{FF2B5EF4-FFF2-40B4-BE49-F238E27FC236}">
                      <a16:creationId xmlns:a16="http://schemas.microsoft.com/office/drawing/2014/main" id="{C5E1D343-E8C2-45B8-AA7C-59F8973AD13A}"/>
                    </a:ext>
                  </a:extLst>
                </p:cNvPr>
                <p:cNvGrpSpPr>
                  <a:grpSpLocks noChangeAspect="1"/>
                </p:cNvGrpSpPr>
                <p:nvPr/>
              </p:nvGrpSpPr>
              <p:grpSpPr bwMode="auto">
                <a:xfrm>
                  <a:off x="9695676" y="635517"/>
                  <a:ext cx="526598" cy="526596"/>
                  <a:chOff x="4104" y="1504"/>
                  <a:chExt cx="674" cy="674"/>
                </a:xfrm>
              </p:grpSpPr>
              <p:sp>
                <p:nvSpPr>
                  <p:cNvPr id="94" name="AutoShape 23">
                    <a:extLst>
                      <a:ext uri="{FF2B5EF4-FFF2-40B4-BE49-F238E27FC236}">
                        <a16:creationId xmlns:a16="http://schemas.microsoft.com/office/drawing/2014/main" id="{D05B6036-3AC6-4FCB-B9E8-9499724E5EA8}"/>
                      </a:ext>
                    </a:extLst>
                  </p:cNvPr>
                  <p:cNvSpPr>
                    <a:spLocks noChangeAspect="1" noChangeArrowheads="1" noTextEdit="1"/>
                  </p:cNvSpPr>
                  <p:nvPr/>
                </p:nvSpPr>
                <p:spPr bwMode="auto">
                  <a:xfrm>
                    <a:off x="4104" y="1504"/>
                    <a:ext cx="674"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95" name="Freeform 25">
                    <a:extLst>
                      <a:ext uri="{FF2B5EF4-FFF2-40B4-BE49-F238E27FC236}">
                        <a16:creationId xmlns:a16="http://schemas.microsoft.com/office/drawing/2014/main" id="{01500850-DB84-405D-930B-AF1DA84AC2B6}"/>
                      </a:ext>
                    </a:extLst>
                  </p:cNvPr>
                  <p:cNvSpPr>
                    <a:spLocks/>
                  </p:cNvSpPr>
                  <p:nvPr/>
                </p:nvSpPr>
                <p:spPr bwMode="auto">
                  <a:xfrm>
                    <a:off x="4220" y="1617"/>
                    <a:ext cx="451" cy="451"/>
                  </a:xfrm>
                  <a:custGeom>
                    <a:avLst/>
                    <a:gdLst>
                      <a:gd name="T0" fmla="*/ 132 w 745"/>
                      <a:gd name="T1" fmla="*/ 132 h 745"/>
                      <a:gd name="T2" fmla="*/ 132 w 745"/>
                      <a:gd name="T3" fmla="*/ 132 h 745"/>
                      <a:gd name="T4" fmla="*/ 132 w 745"/>
                      <a:gd name="T5" fmla="*/ 613 h 745"/>
                      <a:gd name="T6" fmla="*/ 613 w 745"/>
                      <a:gd name="T7" fmla="*/ 613 h 745"/>
                      <a:gd name="T8" fmla="*/ 613 w 745"/>
                      <a:gd name="T9" fmla="*/ 132 h 745"/>
                      <a:gd name="T10" fmla="*/ 132 w 745"/>
                      <a:gd name="T11" fmla="*/ 132 h 745"/>
                    </a:gdLst>
                    <a:ahLst/>
                    <a:cxnLst>
                      <a:cxn ang="0">
                        <a:pos x="T0" y="T1"/>
                      </a:cxn>
                      <a:cxn ang="0">
                        <a:pos x="T2" y="T3"/>
                      </a:cxn>
                      <a:cxn ang="0">
                        <a:pos x="T4" y="T5"/>
                      </a:cxn>
                      <a:cxn ang="0">
                        <a:pos x="T6" y="T7"/>
                      </a:cxn>
                      <a:cxn ang="0">
                        <a:pos x="T8" y="T9"/>
                      </a:cxn>
                      <a:cxn ang="0">
                        <a:pos x="T10" y="T11"/>
                      </a:cxn>
                    </a:cxnLst>
                    <a:rect l="0" t="0" r="r" b="b"/>
                    <a:pathLst>
                      <a:path w="745" h="745">
                        <a:moveTo>
                          <a:pt x="132" y="132"/>
                        </a:moveTo>
                        <a:lnTo>
                          <a:pt x="132" y="132"/>
                        </a:lnTo>
                        <a:cubicBezTo>
                          <a:pt x="0" y="265"/>
                          <a:pt x="0" y="480"/>
                          <a:pt x="132" y="613"/>
                        </a:cubicBezTo>
                        <a:cubicBezTo>
                          <a:pt x="265" y="745"/>
                          <a:pt x="480" y="745"/>
                          <a:pt x="613" y="613"/>
                        </a:cubicBezTo>
                        <a:cubicBezTo>
                          <a:pt x="745" y="480"/>
                          <a:pt x="745" y="265"/>
                          <a:pt x="613" y="132"/>
                        </a:cubicBezTo>
                        <a:cubicBezTo>
                          <a:pt x="480" y="0"/>
                          <a:pt x="265" y="0"/>
                          <a:pt x="132" y="132"/>
                        </a:cubicBezTo>
                        <a:close/>
                      </a:path>
                    </a:pathLst>
                  </a:custGeom>
                  <a:noFill/>
                  <a:ln w="0">
                    <a:solidFill>
                      <a:srgbClr val="E6E6E6"/>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96" name="Freeform 26">
                    <a:extLst>
                      <a:ext uri="{FF2B5EF4-FFF2-40B4-BE49-F238E27FC236}">
                        <a16:creationId xmlns:a16="http://schemas.microsoft.com/office/drawing/2014/main" id="{EA4F0CBA-37AC-44A2-AEB4-6C142284B344}"/>
                      </a:ext>
                    </a:extLst>
                  </p:cNvPr>
                  <p:cNvSpPr>
                    <a:spLocks/>
                  </p:cNvSpPr>
                  <p:nvPr/>
                </p:nvSpPr>
                <p:spPr bwMode="auto">
                  <a:xfrm>
                    <a:off x="4220" y="1617"/>
                    <a:ext cx="451" cy="451"/>
                  </a:xfrm>
                  <a:custGeom>
                    <a:avLst/>
                    <a:gdLst>
                      <a:gd name="T0" fmla="*/ 132 w 745"/>
                      <a:gd name="T1" fmla="*/ 132 h 745"/>
                      <a:gd name="T2" fmla="*/ 132 w 745"/>
                      <a:gd name="T3" fmla="*/ 132 h 745"/>
                      <a:gd name="T4" fmla="*/ 132 w 745"/>
                      <a:gd name="T5" fmla="*/ 613 h 745"/>
                      <a:gd name="T6" fmla="*/ 613 w 745"/>
                      <a:gd name="T7" fmla="*/ 613 h 745"/>
                      <a:gd name="T8" fmla="*/ 613 w 745"/>
                      <a:gd name="T9" fmla="*/ 132 h 745"/>
                      <a:gd name="T10" fmla="*/ 132 w 745"/>
                      <a:gd name="T11" fmla="*/ 132 h 745"/>
                      <a:gd name="T12" fmla="*/ 132 w 745"/>
                      <a:gd name="T13" fmla="*/ 132 h 745"/>
                    </a:gdLst>
                    <a:ahLst/>
                    <a:cxnLst>
                      <a:cxn ang="0">
                        <a:pos x="T0" y="T1"/>
                      </a:cxn>
                      <a:cxn ang="0">
                        <a:pos x="T2" y="T3"/>
                      </a:cxn>
                      <a:cxn ang="0">
                        <a:pos x="T4" y="T5"/>
                      </a:cxn>
                      <a:cxn ang="0">
                        <a:pos x="T6" y="T7"/>
                      </a:cxn>
                      <a:cxn ang="0">
                        <a:pos x="T8" y="T9"/>
                      </a:cxn>
                      <a:cxn ang="0">
                        <a:pos x="T10" y="T11"/>
                      </a:cxn>
                      <a:cxn ang="0">
                        <a:pos x="T12" y="T13"/>
                      </a:cxn>
                    </a:cxnLst>
                    <a:rect l="0" t="0" r="r" b="b"/>
                    <a:pathLst>
                      <a:path w="745" h="745">
                        <a:moveTo>
                          <a:pt x="132" y="132"/>
                        </a:moveTo>
                        <a:lnTo>
                          <a:pt x="132" y="132"/>
                        </a:lnTo>
                        <a:cubicBezTo>
                          <a:pt x="0" y="265"/>
                          <a:pt x="0" y="480"/>
                          <a:pt x="132" y="613"/>
                        </a:cubicBezTo>
                        <a:cubicBezTo>
                          <a:pt x="265" y="745"/>
                          <a:pt x="480" y="745"/>
                          <a:pt x="613" y="613"/>
                        </a:cubicBezTo>
                        <a:cubicBezTo>
                          <a:pt x="745" y="480"/>
                          <a:pt x="745" y="265"/>
                          <a:pt x="613" y="132"/>
                        </a:cubicBezTo>
                        <a:cubicBezTo>
                          <a:pt x="480" y="0"/>
                          <a:pt x="265" y="0"/>
                          <a:pt x="132" y="132"/>
                        </a:cubicBezTo>
                        <a:lnTo>
                          <a:pt x="132" y="132"/>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7" name="Freeform 27">
                    <a:extLst>
                      <a:ext uri="{FF2B5EF4-FFF2-40B4-BE49-F238E27FC236}">
                        <a16:creationId xmlns:a16="http://schemas.microsoft.com/office/drawing/2014/main" id="{D0A78FD2-8F14-4DBB-B5D8-200C487FA542}"/>
                      </a:ext>
                    </a:extLst>
                  </p:cNvPr>
                  <p:cNvSpPr>
                    <a:spLocks/>
                  </p:cNvSpPr>
                  <p:nvPr/>
                </p:nvSpPr>
                <p:spPr bwMode="auto">
                  <a:xfrm>
                    <a:off x="4557" y="1662"/>
                    <a:ext cx="68" cy="68"/>
                  </a:xfrm>
                  <a:custGeom>
                    <a:avLst/>
                    <a:gdLst>
                      <a:gd name="T0" fmla="*/ 20 w 112"/>
                      <a:gd name="T1" fmla="*/ 20 h 112"/>
                      <a:gd name="T2" fmla="*/ 20 w 112"/>
                      <a:gd name="T3" fmla="*/ 20 h 112"/>
                      <a:gd name="T4" fmla="*/ 20 w 112"/>
                      <a:gd name="T5" fmla="*/ 92 h 112"/>
                      <a:gd name="T6" fmla="*/ 92 w 112"/>
                      <a:gd name="T7" fmla="*/ 92 h 112"/>
                      <a:gd name="T8" fmla="*/ 92 w 112"/>
                      <a:gd name="T9" fmla="*/ 20 h 112"/>
                      <a:gd name="T10" fmla="*/ 20 w 112"/>
                      <a:gd name="T11" fmla="*/ 20 h 112"/>
                    </a:gdLst>
                    <a:ahLst/>
                    <a:cxnLst>
                      <a:cxn ang="0">
                        <a:pos x="T0" y="T1"/>
                      </a:cxn>
                      <a:cxn ang="0">
                        <a:pos x="T2" y="T3"/>
                      </a:cxn>
                      <a:cxn ang="0">
                        <a:pos x="T4" y="T5"/>
                      </a:cxn>
                      <a:cxn ang="0">
                        <a:pos x="T6" y="T7"/>
                      </a:cxn>
                      <a:cxn ang="0">
                        <a:pos x="T8" y="T9"/>
                      </a:cxn>
                      <a:cxn ang="0">
                        <a:pos x="T10" y="T11"/>
                      </a:cxn>
                    </a:cxnLst>
                    <a:rect l="0" t="0" r="r" b="b"/>
                    <a:pathLst>
                      <a:path w="112" h="112">
                        <a:moveTo>
                          <a:pt x="20" y="20"/>
                        </a:moveTo>
                        <a:lnTo>
                          <a:pt x="20" y="20"/>
                        </a:lnTo>
                        <a:cubicBezTo>
                          <a:pt x="0" y="40"/>
                          <a:pt x="0" y="72"/>
                          <a:pt x="20" y="92"/>
                        </a:cubicBezTo>
                        <a:cubicBezTo>
                          <a:pt x="40" y="112"/>
                          <a:pt x="72" y="112"/>
                          <a:pt x="92" y="92"/>
                        </a:cubicBezTo>
                        <a:cubicBezTo>
                          <a:pt x="112" y="72"/>
                          <a:pt x="112" y="40"/>
                          <a:pt x="92" y="20"/>
                        </a:cubicBezTo>
                        <a:cubicBezTo>
                          <a:pt x="72" y="0"/>
                          <a:pt x="40" y="0"/>
                          <a:pt x="20" y="20"/>
                        </a:cubicBezTo>
                        <a:close/>
                      </a:path>
                    </a:pathLst>
                  </a:custGeom>
                  <a:solidFill>
                    <a:srgbClr val="E6E6E6"/>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98" name="Freeform 28">
                    <a:extLst>
                      <a:ext uri="{FF2B5EF4-FFF2-40B4-BE49-F238E27FC236}">
                        <a16:creationId xmlns:a16="http://schemas.microsoft.com/office/drawing/2014/main" id="{7323A1FC-1E6B-4950-BCB9-E4982F8F518C}"/>
                      </a:ext>
                    </a:extLst>
                  </p:cNvPr>
                  <p:cNvSpPr>
                    <a:spLocks/>
                  </p:cNvSpPr>
                  <p:nvPr/>
                </p:nvSpPr>
                <p:spPr bwMode="auto">
                  <a:xfrm>
                    <a:off x="4557" y="1662"/>
                    <a:ext cx="68" cy="68"/>
                  </a:xfrm>
                  <a:custGeom>
                    <a:avLst/>
                    <a:gdLst>
                      <a:gd name="T0" fmla="*/ 20 w 112"/>
                      <a:gd name="T1" fmla="*/ 20 h 112"/>
                      <a:gd name="T2" fmla="*/ 20 w 112"/>
                      <a:gd name="T3" fmla="*/ 20 h 112"/>
                      <a:gd name="T4" fmla="*/ 20 w 112"/>
                      <a:gd name="T5" fmla="*/ 92 h 112"/>
                      <a:gd name="T6" fmla="*/ 92 w 112"/>
                      <a:gd name="T7" fmla="*/ 92 h 112"/>
                      <a:gd name="T8" fmla="*/ 92 w 112"/>
                      <a:gd name="T9" fmla="*/ 20 h 112"/>
                      <a:gd name="T10" fmla="*/ 20 w 112"/>
                      <a:gd name="T11" fmla="*/ 20 h 112"/>
                      <a:gd name="T12" fmla="*/ 20 w 112"/>
                      <a:gd name="T13" fmla="*/ 20 h 112"/>
                    </a:gdLst>
                    <a:ahLst/>
                    <a:cxnLst>
                      <a:cxn ang="0">
                        <a:pos x="T0" y="T1"/>
                      </a:cxn>
                      <a:cxn ang="0">
                        <a:pos x="T2" y="T3"/>
                      </a:cxn>
                      <a:cxn ang="0">
                        <a:pos x="T4" y="T5"/>
                      </a:cxn>
                      <a:cxn ang="0">
                        <a:pos x="T6" y="T7"/>
                      </a:cxn>
                      <a:cxn ang="0">
                        <a:pos x="T8" y="T9"/>
                      </a:cxn>
                      <a:cxn ang="0">
                        <a:pos x="T10" y="T11"/>
                      </a:cxn>
                      <a:cxn ang="0">
                        <a:pos x="T12" y="T13"/>
                      </a:cxn>
                    </a:cxnLst>
                    <a:rect l="0" t="0" r="r" b="b"/>
                    <a:pathLst>
                      <a:path w="112" h="112">
                        <a:moveTo>
                          <a:pt x="20" y="20"/>
                        </a:moveTo>
                        <a:lnTo>
                          <a:pt x="20" y="20"/>
                        </a:lnTo>
                        <a:cubicBezTo>
                          <a:pt x="0" y="40"/>
                          <a:pt x="0" y="72"/>
                          <a:pt x="20" y="92"/>
                        </a:cubicBezTo>
                        <a:cubicBezTo>
                          <a:pt x="40" y="112"/>
                          <a:pt x="72" y="112"/>
                          <a:pt x="92" y="92"/>
                        </a:cubicBezTo>
                        <a:cubicBezTo>
                          <a:pt x="112" y="72"/>
                          <a:pt x="112" y="40"/>
                          <a:pt x="92" y="20"/>
                        </a:cubicBezTo>
                        <a:cubicBezTo>
                          <a:pt x="72" y="0"/>
                          <a:pt x="40" y="0"/>
                          <a:pt x="20" y="20"/>
                        </a:cubicBezTo>
                        <a:lnTo>
                          <a:pt x="20" y="20"/>
                        </a:lnTo>
                        <a:close/>
                      </a:path>
                    </a:pathLst>
                  </a:custGeom>
                  <a:solidFill>
                    <a:schemeClr val="accent1"/>
                  </a:solid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9" name="Freeform 29">
                    <a:extLst>
                      <a:ext uri="{FF2B5EF4-FFF2-40B4-BE49-F238E27FC236}">
                        <a16:creationId xmlns:a16="http://schemas.microsoft.com/office/drawing/2014/main" id="{51EEE308-4018-4209-99AD-5006712ACB85}"/>
                      </a:ext>
                    </a:extLst>
                  </p:cNvPr>
                  <p:cNvSpPr>
                    <a:spLocks/>
                  </p:cNvSpPr>
                  <p:nvPr/>
                </p:nvSpPr>
                <p:spPr bwMode="auto">
                  <a:xfrm>
                    <a:off x="4116" y="1513"/>
                    <a:ext cx="658" cy="659"/>
                  </a:xfrm>
                  <a:custGeom>
                    <a:avLst/>
                    <a:gdLst>
                      <a:gd name="T0" fmla="*/ 0 w 1088"/>
                      <a:gd name="T1" fmla="*/ 544 h 1088"/>
                      <a:gd name="T2" fmla="*/ 0 w 1088"/>
                      <a:gd name="T3" fmla="*/ 544 h 1088"/>
                      <a:gd name="T4" fmla="*/ 544 w 1088"/>
                      <a:gd name="T5" fmla="*/ 1088 h 1088"/>
                      <a:gd name="T6" fmla="*/ 1088 w 1088"/>
                      <a:gd name="T7" fmla="*/ 544 h 1088"/>
                      <a:gd name="T8" fmla="*/ 544 w 1088"/>
                      <a:gd name="T9" fmla="*/ 0 h 1088"/>
                      <a:gd name="T10" fmla="*/ 0 w 1088"/>
                      <a:gd name="T11" fmla="*/ 544 h 1088"/>
                      <a:gd name="T12" fmla="*/ 0 w 1088"/>
                      <a:gd name="T13" fmla="*/ 544 h 1088"/>
                    </a:gdLst>
                    <a:ahLst/>
                    <a:cxnLst>
                      <a:cxn ang="0">
                        <a:pos x="T0" y="T1"/>
                      </a:cxn>
                      <a:cxn ang="0">
                        <a:pos x="T2" y="T3"/>
                      </a:cxn>
                      <a:cxn ang="0">
                        <a:pos x="T4" y="T5"/>
                      </a:cxn>
                      <a:cxn ang="0">
                        <a:pos x="T6" y="T7"/>
                      </a:cxn>
                      <a:cxn ang="0">
                        <a:pos x="T8" y="T9"/>
                      </a:cxn>
                      <a:cxn ang="0">
                        <a:pos x="T10" y="T11"/>
                      </a:cxn>
                      <a:cxn ang="0">
                        <a:pos x="T12" y="T13"/>
                      </a:cxn>
                    </a:cxnLst>
                    <a:rect l="0" t="0" r="r" b="b"/>
                    <a:pathLst>
                      <a:path w="1088" h="1088">
                        <a:moveTo>
                          <a:pt x="0" y="544"/>
                        </a:moveTo>
                        <a:lnTo>
                          <a:pt x="0" y="544"/>
                        </a:lnTo>
                        <a:cubicBezTo>
                          <a:pt x="0" y="844"/>
                          <a:pt x="244" y="1088"/>
                          <a:pt x="544" y="1088"/>
                        </a:cubicBezTo>
                        <a:cubicBezTo>
                          <a:pt x="845" y="1088"/>
                          <a:pt x="1088" y="844"/>
                          <a:pt x="1088" y="544"/>
                        </a:cubicBezTo>
                        <a:cubicBezTo>
                          <a:pt x="1088" y="243"/>
                          <a:pt x="845" y="0"/>
                          <a:pt x="544" y="0"/>
                        </a:cubicBezTo>
                        <a:cubicBezTo>
                          <a:pt x="244" y="0"/>
                          <a:pt x="0" y="243"/>
                          <a:pt x="0" y="544"/>
                        </a:cubicBezTo>
                        <a:lnTo>
                          <a:pt x="0" y="544"/>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0" name="Freeform 30">
                    <a:extLst>
                      <a:ext uri="{FF2B5EF4-FFF2-40B4-BE49-F238E27FC236}">
                        <a16:creationId xmlns:a16="http://schemas.microsoft.com/office/drawing/2014/main" id="{478EA0B0-7037-45D5-B907-D26433A6642E}"/>
                      </a:ext>
                    </a:extLst>
                  </p:cNvPr>
                  <p:cNvSpPr>
                    <a:spLocks/>
                  </p:cNvSpPr>
                  <p:nvPr/>
                </p:nvSpPr>
                <p:spPr bwMode="auto">
                  <a:xfrm>
                    <a:off x="4265" y="1955"/>
                    <a:ext cx="67" cy="67"/>
                  </a:xfrm>
                  <a:custGeom>
                    <a:avLst/>
                    <a:gdLst>
                      <a:gd name="T0" fmla="*/ 92 w 111"/>
                      <a:gd name="T1" fmla="*/ 91 h 111"/>
                      <a:gd name="T2" fmla="*/ 92 w 111"/>
                      <a:gd name="T3" fmla="*/ 91 h 111"/>
                      <a:gd name="T4" fmla="*/ 92 w 111"/>
                      <a:gd name="T5" fmla="*/ 19 h 111"/>
                      <a:gd name="T6" fmla="*/ 20 w 111"/>
                      <a:gd name="T7" fmla="*/ 19 h 111"/>
                      <a:gd name="T8" fmla="*/ 20 w 111"/>
                      <a:gd name="T9" fmla="*/ 91 h 111"/>
                      <a:gd name="T10" fmla="*/ 92 w 111"/>
                      <a:gd name="T11" fmla="*/ 91 h 111"/>
                    </a:gdLst>
                    <a:ahLst/>
                    <a:cxnLst>
                      <a:cxn ang="0">
                        <a:pos x="T0" y="T1"/>
                      </a:cxn>
                      <a:cxn ang="0">
                        <a:pos x="T2" y="T3"/>
                      </a:cxn>
                      <a:cxn ang="0">
                        <a:pos x="T4" y="T5"/>
                      </a:cxn>
                      <a:cxn ang="0">
                        <a:pos x="T6" y="T7"/>
                      </a:cxn>
                      <a:cxn ang="0">
                        <a:pos x="T8" y="T9"/>
                      </a:cxn>
                      <a:cxn ang="0">
                        <a:pos x="T10" y="T11"/>
                      </a:cxn>
                    </a:cxnLst>
                    <a:rect l="0" t="0" r="r" b="b"/>
                    <a:pathLst>
                      <a:path w="111" h="111">
                        <a:moveTo>
                          <a:pt x="92" y="91"/>
                        </a:moveTo>
                        <a:lnTo>
                          <a:pt x="92" y="91"/>
                        </a:lnTo>
                        <a:cubicBezTo>
                          <a:pt x="111" y="71"/>
                          <a:pt x="111" y="39"/>
                          <a:pt x="92" y="19"/>
                        </a:cubicBezTo>
                        <a:cubicBezTo>
                          <a:pt x="72" y="0"/>
                          <a:pt x="40" y="0"/>
                          <a:pt x="20" y="19"/>
                        </a:cubicBezTo>
                        <a:cubicBezTo>
                          <a:pt x="0" y="39"/>
                          <a:pt x="0" y="71"/>
                          <a:pt x="20" y="91"/>
                        </a:cubicBezTo>
                        <a:cubicBezTo>
                          <a:pt x="40" y="111"/>
                          <a:pt x="72" y="111"/>
                          <a:pt x="92" y="91"/>
                        </a:cubicBezTo>
                        <a:close/>
                      </a:path>
                    </a:pathLst>
                  </a:custGeom>
                  <a:solidFill>
                    <a:srgbClr val="E6E6E6"/>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101" name="Freeform 31">
                    <a:extLst>
                      <a:ext uri="{FF2B5EF4-FFF2-40B4-BE49-F238E27FC236}">
                        <a16:creationId xmlns:a16="http://schemas.microsoft.com/office/drawing/2014/main" id="{B451E04A-046A-4FFA-AF00-2471C7EAFDD6}"/>
                      </a:ext>
                    </a:extLst>
                  </p:cNvPr>
                  <p:cNvSpPr>
                    <a:spLocks/>
                  </p:cNvSpPr>
                  <p:nvPr/>
                </p:nvSpPr>
                <p:spPr bwMode="auto">
                  <a:xfrm>
                    <a:off x="4265" y="1955"/>
                    <a:ext cx="67" cy="67"/>
                  </a:xfrm>
                  <a:custGeom>
                    <a:avLst/>
                    <a:gdLst>
                      <a:gd name="T0" fmla="*/ 92 w 111"/>
                      <a:gd name="T1" fmla="*/ 91 h 111"/>
                      <a:gd name="T2" fmla="*/ 92 w 111"/>
                      <a:gd name="T3" fmla="*/ 91 h 111"/>
                      <a:gd name="T4" fmla="*/ 92 w 111"/>
                      <a:gd name="T5" fmla="*/ 19 h 111"/>
                      <a:gd name="T6" fmla="*/ 20 w 111"/>
                      <a:gd name="T7" fmla="*/ 19 h 111"/>
                      <a:gd name="T8" fmla="*/ 20 w 111"/>
                      <a:gd name="T9" fmla="*/ 91 h 111"/>
                      <a:gd name="T10" fmla="*/ 92 w 111"/>
                      <a:gd name="T11" fmla="*/ 91 h 111"/>
                      <a:gd name="T12" fmla="*/ 92 w 111"/>
                      <a:gd name="T13" fmla="*/ 91 h 111"/>
                    </a:gdLst>
                    <a:ahLst/>
                    <a:cxnLst>
                      <a:cxn ang="0">
                        <a:pos x="T0" y="T1"/>
                      </a:cxn>
                      <a:cxn ang="0">
                        <a:pos x="T2" y="T3"/>
                      </a:cxn>
                      <a:cxn ang="0">
                        <a:pos x="T4" y="T5"/>
                      </a:cxn>
                      <a:cxn ang="0">
                        <a:pos x="T6" y="T7"/>
                      </a:cxn>
                      <a:cxn ang="0">
                        <a:pos x="T8" y="T9"/>
                      </a:cxn>
                      <a:cxn ang="0">
                        <a:pos x="T10" y="T11"/>
                      </a:cxn>
                      <a:cxn ang="0">
                        <a:pos x="T12" y="T13"/>
                      </a:cxn>
                    </a:cxnLst>
                    <a:rect l="0" t="0" r="r" b="b"/>
                    <a:pathLst>
                      <a:path w="111" h="111">
                        <a:moveTo>
                          <a:pt x="92" y="91"/>
                        </a:moveTo>
                        <a:lnTo>
                          <a:pt x="92" y="91"/>
                        </a:lnTo>
                        <a:cubicBezTo>
                          <a:pt x="111" y="71"/>
                          <a:pt x="111" y="39"/>
                          <a:pt x="92" y="19"/>
                        </a:cubicBezTo>
                        <a:cubicBezTo>
                          <a:pt x="72" y="0"/>
                          <a:pt x="40" y="0"/>
                          <a:pt x="20" y="19"/>
                        </a:cubicBezTo>
                        <a:cubicBezTo>
                          <a:pt x="0" y="39"/>
                          <a:pt x="0" y="71"/>
                          <a:pt x="20" y="91"/>
                        </a:cubicBezTo>
                        <a:cubicBezTo>
                          <a:pt x="40" y="111"/>
                          <a:pt x="72" y="111"/>
                          <a:pt x="92" y="91"/>
                        </a:cubicBezTo>
                        <a:lnTo>
                          <a:pt x="92" y="91"/>
                        </a:lnTo>
                        <a:close/>
                      </a:path>
                    </a:pathLst>
                  </a:custGeom>
                  <a:solidFill>
                    <a:schemeClr val="accent1"/>
                  </a:solid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grpSp>
        <p:grpSp>
          <p:nvGrpSpPr>
            <p:cNvPr id="67" name="Group 66">
              <a:extLst>
                <a:ext uri="{FF2B5EF4-FFF2-40B4-BE49-F238E27FC236}">
                  <a16:creationId xmlns:a16="http://schemas.microsoft.com/office/drawing/2014/main" id="{46333364-A4F9-4B0A-A117-64701EDFCECE}"/>
                </a:ext>
              </a:extLst>
            </p:cNvPr>
            <p:cNvGrpSpPr/>
            <p:nvPr/>
          </p:nvGrpSpPr>
          <p:grpSpPr>
            <a:xfrm>
              <a:off x="8668701" y="4182802"/>
              <a:ext cx="764276" cy="764276"/>
              <a:chOff x="8790937" y="4251064"/>
              <a:chExt cx="764276" cy="764276"/>
            </a:xfrm>
          </p:grpSpPr>
          <p:sp>
            <p:nvSpPr>
              <p:cNvPr id="71" name="Oval 70">
                <a:extLst>
                  <a:ext uri="{FF2B5EF4-FFF2-40B4-BE49-F238E27FC236}">
                    <a16:creationId xmlns:a16="http://schemas.microsoft.com/office/drawing/2014/main" id="{B47EC070-949F-4F31-9466-B3802A1864E4}"/>
                  </a:ext>
                </a:extLst>
              </p:cNvPr>
              <p:cNvSpPr/>
              <p:nvPr/>
            </p:nvSpPr>
            <p:spPr bwMode="auto">
              <a:xfrm>
                <a:off x="8790937" y="4251064"/>
                <a:ext cx="764276" cy="76427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4">
                <a:extLst>
                  <a:ext uri="{FF2B5EF4-FFF2-40B4-BE49-F238E27FC236}">
                    <a16:creationId xmlns:a16="http://schemas.microsoft.com/office/drawing/2014/main" id="{F02D110C-CB1C-4D75-BFF2-27C5D4C47E98}"/>
                  </a:ext>
                </a:extLst>
              </p:cNvPr>
              <p:cNvGrpSpPr>
                <a:grpSpLocks noChangeAspect="1"/>
              </p:cNvGrpSpPr>
              <p:nvPr/>
            </p:nvGrpSpPr>
            <p:grpSpPr bwMode="auto">
              <a:xfrm>
                <a:off x="8930834" y="4347857"/>
                <a:ext cx="484482" cy="570690"/>
                <a:chOff x="4139" y="3292"/>
                <a:chExt cx="680" cy="801"/>
              </a:xfrm>
            </p:grpSpPr>
            <p:sp>
              <p:nvSpPr>
                <p:cNvPr id="73" name="AutoShape 33">
                  <a:extLst>
                    <a:ext uri="{FF2B5EF4-FFF2-40B4-BE49-F238E27FC236}">
                      <a16:creationId xmlns:a16="http://schemas.microsoft.com/office/drawing/2014/main" id="{83AFF7CC-780D-4DCF-A1D1-5A0B90DECFA8}"/>
                    </a:ext>
                  </a:extLst>
                </p:cNvPr>
                <p:cNvSpPr>
                  <a:spLocks noChangeAspect="1" noChangeArrowheads="1" noTextEdit="1"/>
                </p:cNvSpPr>
                <p:nvPr/>
              </p:nvSpPr>
              <p:spPr bwMode="auto">
                <a:xfrm>
                  <a:off x="4139" y="3292"/>
                  <a:ext cx="680" cy="8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74" name="Freeform 35">
                  <a:extLst>
                    <a:ext uri="{FF2B5EF4-FFF2-40B4-BE49-F238E27FC236}">
                      <a16:creationId xmlns:a16="http://schemas.microsoft.com/office/drawing/2014/main" id="{D65FFB3C-1E4E-4233-BAF3-9D170E2D3790}"/>
                    </a:ext>
                  </a:extLst>
                </p:cNvPr>
                <p:cNvSpPr>
                  <a:spLocks/>
                </p:cNvSpPr>
                <p:nvPr/>
              </p:nvSpPr>
              <p:spPr bwMode="auto">
                <a:xfrm>
                  <a:off x="4151" y="3302"/>
                  <a:ext cx="664" cy="782"/>
                </a:xfrm>
                <a:custGeom>
                  <a:avLst/>
                  <a:gdLst>
                    <a:gd name="T0" fmla="*/ 1077 w 1077"/>
                    <a:gd name="T1" fmla="*/ 365 h 1273"/>
                    <a:gd name="T2" fmla="*/ 1077 w 1077"/>
                    <a:gd name="T3" fmla="*/ 365 h 1273"/>
                    <a:gd name="T4" fmla="*/ 539 w 1077"/>
                    <a:gd name="T5" fmla="*/ 0 h 1273"/>
                    <a:gd name="T6" fmla="*/ 2 w 1077"/>
                    <a:gd name="T7" fmla="*/ 365 h 1273"/>
                    <a:gd name="T8" fmla="*/ 0 w 1077"/>
                    <a:gd name="T9" fmla="*/ 909 h 1273"/>
                    <a:gd name="T10" fmla="*/ 539 w 1077"/>
                    <a:gd name="T11" fmla="*/ 1273 h 1273"/>
                    <a:gd name="T12" fmla="*/ 1077 w 1077"/>
                    <a:gd name="T13" fmla="*/ 909 h 1273"/>
                    <a:gd name="T14" fmla="*/ 1077 w 1077"/>
                    <a:gd name="T15" fmla="*/ 365 h 1273"/>
                    <a:gd name="T16" fmla="*/ 1077 w 1077"/>
                    <a:gd name="T17" fmla="*/ 365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1273">
                      <a:moveTo>
                        <a:pt x="1077" y="365"/>
                      </a:moveTo>
                      <a:lnTo>
                        <a:pt x="1077" y="365"/>
                      </a:lnTo>
                      <a:lnTo>
                        <a:pt x="539" y="0"/>
                      </a:lnTo>
                      <a:lnTo>
                        <a:pt x="2" y="365"/>
                      </a:lnTo>
                      <a:lnTo>
                        <a:pt x="0" y="909"/>
                      </a:lnTo>
                      <a:lnTo>
                        <a:pt x="539" y="1273"/>
                      </a:lnTo>
                      <a:lnTo>
                        <a:pt x="1077" y="909"/>
                      </a:lnTo>
                      <a:lnTo>
                        <a:pt x="1077" y="365"/>
                      </a:lnTo>
                      <a:lnTo>
                        <a:pt x="1077" y="36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75" name="Freeform 36">
                  <a:extLst>
                    <a:ext uri="{FF2B5EF4-FFF2-40B4-BE49-F238E27FC236}">
                      <a16:creationId xmlns:a16="http://schemas.microsoft.com/office/drawing/2014/main" id="{BD9F95C1-E0BB-4087-A893-0BE0DB7966E9}"/>
                    </a:ext>
                  </a:extLst>
                </p:cNvPr>
                <p:cNvSpPr>
                  <a:spLocks/>
                </p:cNvSpPr>
                <p:nvPr/>
              </p:nvSpPr>
              <p:spPr bwMode="auto">
                <a:xfrm>
                  <a:off x="4252" y="3585"/>
                  <a:ext cx="1"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76" name="Freeform 37">
                  <a:extLst>
                    <a:ext uri="{FF2B5EF4-FFF2-40B4-BE49-F238E27FC236}">
                      <a16:creationId xmlns:a16="http://schemas.microsoft.com/office/drawing/2014/main" id="{E87FE71A-838C-4850-8391-F124FFA896FF}"/>
                    </a:ext>
                  </a:extLst>
                </p:cNvPr>
                <p:cNvSpPr>
                  <a:spLocks/>
                </p:cNvSpPr>
                <p:nvPr/>
              </p:nvSpPr>
              <p:spPr bwMode="auto">
                <a:xfrm>
                  <a:off x="4252" y="3585"/>
                  <a:ext cx="1" cy="0"/>
                </a:xfrm>
                <a:custGeom>
                  <a:avLst/>
                  <a:gdLst>
                    <a:gd name="T0" fmla="*/ 2 w 2"/>
                    <a:gd name="T1" fmla="*/ 2 w 2"/>
                    <a:gd name="T2" fmla="*/ 0 w 2"/>
                  </a:gdLst>
                  <a:ahLst/>
                  <a:cxnLst>
                    <a:cxn ang="0">
                      <a:pos x="T0" y="0"/>
                    </a:cxn>
                    <a:cxn ang="0">
                      <a:pos x="T1" y="0"/>
                    </a:cxn>
                    <a:cxn ang="0">
                      <a:pos x="T2" y="0"/>
                    </a:cxn>
                  </a:cxnLst>
                  <a:rect l="0" t="0" r="r" b="b"/>
                  <a:pathLst>
                    <a:path w="2">
                      <a:moveTo>
                        <a:pt x="2" y="0"/>
                      </a:moveTo>
                      <a:lnTo>
                        <a:pt x="2" y="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77" name="Freeform 38">
                  <a:extLst>
                    <a:ext uri="{FF2B5EF4-FFF2-40B4-BE49-F238E27FC236}">
                      <a16:creationId xmlns:a16="http://schemas.microsoft.com/office/drawing/2014/main" id="{A6053EA3-B9AF-4C8F-9D73-879BE87E23CA}"/>
                    </a:ext>
                  </a:extLst>
                </p:cNvPr>
                <p:cNvSpPr>
                  <a:spLocks/>
                </p:cNvSpPr>
                <p:nvPr/>
              </p:nvSpPr>
              <p:spPr bwMode="auto">
                <a:xfrm>
                  <a:off x="4715" y="3585"/>
                  <a:ext cx="0"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78" name="Freeform 39">
                  <a:extLst>
                    <a:ext uri="{FF2B5EF4-FFF2-40B4-BE49-F238E27FC236}">
                      <a16:creationId xmlns:a16="http://schemas.microsoft.com/office/drawing/2014/main" id="{0BA69EA4-1CB1-4710-8253-5EB32C4BD396}"/>
                    </a:ext>
                  </a:extLst>
                </p:cNvPr>
                <p:cNvSpPr>
                  <a:spLocks/>
                </p:cNvSpPr>
                <p:nvPr/>
              </p:nvSpPr>
              <p:spPr bwMode="auto">
                <a:xfrm>
                  <a:off x="4715" y="3585"/>
                  <a:ext cx="0" cy="0"/>
                </a:xfrm>
                <a:custGeom>
                  <a:avLst/>
                  <a:gdLst>
                    <a:gd name="T0" fmla="*/ 1 w 1"/>
                    <a:gd name="T1" fmla="*/ 1 w 1"/>
                    <a:gd name="T2" fmla="*/ 0 w 1"/>
                  </a:gdLst>
                  <a:ahLst/>
                  <a:cxnLst>
                    <a:cxn ang="0">
                      <a:pos x="T0" y="0"/>
                    </a:cxn>
                    <a:cxn ang="0">
                      <a:pos x="T1" y="0"/>
                    </a:cxn>
                    <a:cxn ang="0">
                      <a:pos x="T2" y="0"/>
                    </a:cxn>
                  </a:cxnLst>
                  <a:rect l="0" t="0" r="r" b="b"/>
                  <a:pathLst>
                    <a:path w="1">
                      <a:moveTo>
                        <a:pt x="1" y="0"/>
                      </a:moveTo>
                      <a:lnTo>
                        <a:pt x="1" y="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79" name="Freeform 40">
                  <a:extLst>
                    <a:ext uri="{FF2B5EF4-FFF2-40B4-BE49-F238E27FC236}">
                      <a16:creationId xmlns:a16="http://schemas.microsoft.com/office/drawing/2014/main" id="{C32A104E-B125-4049-8FA4-27D8355BCB21}"/>
                    </a:ext>
                  </a:extLst>
                </p:cNvPr>
                <p:cNvSpPr>
                  <a:spLocks/>
                </p:cNvSpPr>
                <p:nvPr/>
              </p:nvSpPr>
              <p:spPr bwMode="auto">
                <a:xfrm>
                  <a:off x="4252" y="3585"/>
                  <a:ext cx="1" cy="0"/>
                </a:xfrm>
                <a:custGeom>
                  <a:avLst/>
                  <a:gdLst>
                    <a:gd name="T0" fmla="*/ 2 w 2"/>
                    <a:gd name="T1" fmla="*/ 2 w 2"/>
                    <a:gd name="T2" fmla="*/ 0 w 2"/>
                  </a:gdLst>
                  <a:ahLst/>
                  <a:cxnLst>
                    <a:cxn ang="0">
                      <a:pos x="T0" y="0"/>
                    </a:cxn>
                    <a:cxn ang="0">
                      <a:pos x="T1" y="0"/>
                    </a:cxn>
                    <a:cxn ang="0">
                      <a:pos x="T2" y="0"/>
                    </a:cxn>
                  </a:cxnLst>
                  <a:rect l="0" t="0" r="r" b="b"/>
                  <a:pathLst>
                    <a:path w="2">
                      <a:moveTo>
                        <a:pt x="2" y="0"/>
                      </a:moveTo>
                      <a:lnTo>
                        <a:pt x="2" y="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80" name="Freeform 41">
                  <a:extLst>
                    <a:ext uri="{FF2B5EF4-FFF2-40B4-BE49-F238E27FC236}">
                      <a16:creationId xmlns:a16="http://schemas.microsoft.com/office/drawing/2014/main" id="{6510DB31-4212-4265-AEF4-FB7A06195276}"/>
                    </a:ext>
                  </a:extLst>
                </p:cNvPr>
                <p:cNvSpPr>
                  <a:spLocks/>
                </p:cNvSpPr>
                <p:nvPr/>
              </p:nvSpPr>
              <p:spPr bwMode="auto">
                <a:xfrm>
                  <a:off x="4262" y="3592"/>
                  <a:ext cx="200" cy="133"/>
                </a:xfrm>
                <a:custGeom>
                  <a:avLst/>
                  <a:gdLst>
                    <a:gd name="T0" fmla="*/ 0 w 325"/>
                    <a:gd name="T1" fmla="*/ 0 h 217"/>
                    <a:gd name="T2" fmla="*/ 0 w 325"/>
                    <a:gd name="T3" fmla="*/ 0 h 217"/>
                    <a:gd name="T4" fmla="*/ 325 w 325"/>
                    <a:gd name="T5" fmla="*/ 217 h 217"/>
                  </a:gdLst>
                  <a:ahLst/>
                  <a:cxnLst>
                    <a:cxn ang="0">
                      <a:pos x="T0" y="T1"/>
                    </a:cxn>
                    <a:cxn ang="0">
                      <a:pos x="T2" y="T3"/>
                    </a:cxn>
                    <a:cxn ang="0">
                      <a:pos x="T4" y="T5"/>
                    </a:cxn>
                  </a:cxnLst>
                  <a:rect l="0" t="0" r="r" b="b"/>
                  <a:pathLst>
                    <a:path w="325" h="217">
                      <a:moveTo>
                        <a:pt x="0" y="0"/>
                      </a:moveTo>
                      <a:lnTo>
                        <a:pt x="0" y="0"/>
                      </a:lnTo>
                      <a:lnTo>
                        <a:pt x="325" y="217"/>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81" name="Freeform 42">
                  <a:extLst>
                    <a:ext uri="{FF2B5EF4-FFF2-40B4-BE49-F238E27FC236}">
                      <a16:creationId xmlns:a16="http://schemas.microsoft.com/office/drawing/2014/main" id="{EDDFAC20-96AF-421D-B3FE-0B33BE378DC9}"/>
                    </a:ext>
                  </a:extLst>
                </p:cNvPr>
                <p:cNvSpPr>
                  <a:spLocks/>
                </p:cNvSpPr>
                <p:nvPr/>
              </p:nvSpPr>
              <p:spPr bwMode="auto">
                <a:xfrm>
                  <a:off x="4506" y="3585"/>
                  <a:ext cx="209" cy="140"/>
                </a:xfrm>
                <a:custGeom>
                  <a:avLst/>
                  <a:gdLst>
                    <a:gd name="T0" fmla="*/ 0 w 338"/>
                    <a:gd name="T1" fmla="*/ 227 h 227"/>
                    <a:gd name="T2" fmla="*/ 0 w 338"/>
                    <a:gd name="T3" fmla="*/ 227 h 227"/>
                    <a:gd name="T4" fmla="*/ 338 w 338"/>
                    <a:gd name="T5" fmla="*/ 0 h 227"/>
                  </a:gdLst>
                  <a:ahLst/>
                  <a:cxnLst>
                    <a:cxn ang="0">
                      <a:pos x="T0" y="T1"/>
                    </a:cxn>
                    <a:cxn ang="0">
                      <a:pos x="T2" y="T3"/>
                    </a:cxn>
                    <a:cxn ang="0">
                      <a:pos x="T4" y="T5"/>
                    </a:cxn>
                  </a:cxnLst>
                  <a:rect l="0" t="0" r="r" b="b"/>
                  <a:pathLst>
                    <a:path w="338" h="227">
                      <a:moveTo>
                        <a:pt x="0" y="227"/>
                      </a:moveTo>
                      <a:lnTo>
                        <a:pt x="0" y="227"/>
                      </a:lnTo>
                      <a:lnTo>
                        <a:pt x="338" y="0"/>
                      </a:lnTo>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82" name="Freeform 43">
                  <a:extLst>
                    <a:ext uri="{FF2B5EF4-FFF2-40B4-BE49-F238E27FC236}">
                      <a16:creationId xmlns:a16="http://schemas.microsoft.com/office/drawing/2014/main" id="{47F53985-F60D-4201-B756-18B5BBEEE30D}"/>
                    </a:ext>
                  </a:extLst>
                </p:cNvPr>
                <p:cNvSpPr>
                  <a:spLocks/>
                </p:cNvSpPr>
                <p:nvPr/>
              </p:nvSpPr>
              <p:spPr bwMode="auto">
                <a:xfrm>
                  <a:off x="4506" y="3585"/>
                  <a:ext cx="209" cy="140"/>
                </a:xfrm>
                <a:custGeom>
                  <a:avLst/>
                  <a:gdLst>
                    <a:gd name="T0" fmla="*/ 0 w 338"/>
                    <a:gd name="T1" fmla="*/ 227 h 227"/>
                    <a:gd name="T2" fmla="*/ 0 w 338"/>
                    <a:gd name="T3" fmla="*/ 227 h 227"/>
                    <a:gd name="T4" fmla="*/ 338 w 338"/>
                    <a:gd name="T5" fmla="*/ 0 h 227"/>
                  </a:gdLst>
                  <a:ahLst/>
                  <a:cxnLst>
                    <a:cxn ang="0">
                      <a:pos x="T0" y="T1"/>
                    </a:cxn>
                    <a:cxn ang="0">
                      <a:pos x="T2" y="T3"/>
                    </a:cxn>
                    <a:cxn ang="0">
                      <a:pos x="T4" y="T5"/>
                    </a:cxn>
                  </a:cxnLst>
                  <a:rect l="0" t="0" r="r" b="b"/>
                  <a:pathLst>
                    <a:path w="338" h="227">
                      <a:moveTo>
                        <a:pt x="0" y="227"/>
                      </a:moveTo>
                      <a:lnTo>
                        <a:pt x="0" y="227"/>
                      </a:lnTo>
                      <a:lnTo>
                        <a:pt x="338" y="0"/>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83" name="Freeform 44">
                  <a:extLst>
                    <a:ext uri="{FF2B5EF4-FFF2-40B4-BE49-F238E27FC236}">
                      <a16:creationId xmlns:a16="http://schemas.microsoft.com/office/drawing/2014/main" id="{E3E63E17-08F1-4628-AAEC-E0E0FB66250B}"/>
                    </a:ext>
                  </a:extLst>
                </p:cNvPr>
                <p:cNvSpPr>
                  <a:spLocks/>
                </p:cNvSpPr>
                <p:nvPr/>
              </p:nvSpPr>
              <p:spPr bwMode="auto">
                <a:xfrm>
                  <a:off x="4484" y="3761"/>
                  <a:ext cx="0" cy="204"/>
                </a:xfrm>
                <a:custGeom>
                  <a:avLst/>
                  <a:gdLst>
                    <a:gd name="T0" fmla="*/ 333 h 333"/>
                    <a:gd name="T1" fmla="*/ 333 h 333"/>
                    <a:gd name="T2" fmla="*/ 0 h 333"/>
                    <a:gd name="T3" fmla="*/ 333 h 333"/>
                  </a:gdLst>
                  <a:ahLst/>
                  <a:cxnLst>
                    <a:cxn ang="0">
                      <a:pos x="0" y="T0"/>
                    </a:cxn>
                    <a:cxn ang="0">
                      <a:pos x="0" y="T1"/>
                    </a:cxn>
                    <a:cxn ang="0">
                      <a:pos x="0" y="T2"/>
                    </a:cxn>
                    <a:cxn ang="0">
                      <a:pos x="0" y="T3"/>
                    </a:cxn>
                  </a:cxnLst>
                  <a:rect l="0" t="0" r="r" b="b"/>
                  <a:pathLst>
                    <a:path h="333">
                      <a:moveTo>
                        <a:pt x="0" y="333"/>
                      </a:moveTo>
                      <a:lnTo>
                        <a:pt x="0" y="333"/>
                      </a:lnTo>
                      <a:lnTo>
                        <a:pt x="0" y="0"/>
                      </a:lnTo>
                      <a:lnTo>
                        <a:pt x="0" y="333"/>
                      </a:lnTo>
                      <a:close/>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84" name="Freeform 45">
                  <a:extLst>
                    <a:ext uri="{FF2B5EF4-FFF2-40B4-BE49-F238E27FC236}">
                      <a16:creationId xmlns:a16="http://schemas.microsoft.com/office/drawing/2014/main" id="{86E49B85-F69C-45FA-89D0-12CBC6834A94}"/>
                    </a:ext>
                  </a:extLst>
                </p:cNvPr>
                <p:cNvSpPr>
                  <a:spLocks/>
                </p:cNvSpPr>
                <p:nvPr/>
              </p:nvSpPr>
              <p:spPr bwMode="auto">
                <a:xfrm>
                  <a:off x="4484" y="3761"/>
                  <a:ext cx="0" cy="204"/>
                </a:xfrm>
                <a:custGeom>
                  <a:avLst/>
                  <a:gdLst>
                    <a:gd name="T0" fmla="*/ 333 h 333"/>
                    <a:gd name="T1" fmla="*/ 333 h 333"/>
                    <a:gd name="T2" fmla="*/ 0 h 333"/>
                  </a:gdLst>
                  <a:ahLst/>
                  <a:cxnLst>
                    <a:cxn ang="0">
                      <a:pos x="0" y="T0"/>
                    </a:cxn>
                    <a:cxn ang="0">
                      <a:pos x="0" y="T1"/>
                    </a:cxn>
                    <a:cxn ang="0">
                      <a:pos x="0" y="T2"/>
                    </a:cxn>
                  </a:cxnLst>
                  <a:rect l="0" t="0" r="r" b="b"/>
                  <a:pathLst>
                    <a:path h="333">
                      <a:moveTo>
                        <a:pt x="0" y="333"/>
                      </a:moveTo>
                      <a:lnTo>
                        <a:pt x="0" y="333"/>
                      </a:lnTo>
                      <a:lnTo>
                        <a:pt x="0" y="0"/>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85" name="Freeform 46">
                  <a:extLst>
                    <a:ext uri="{FF2B5EF4-FFF2-40B4-BE49-F238E27FC236}">
                      <a16:creationId xmlns:a16="http://schemas.microsoft.com/office/drawing/2014/main" id="{95B8101D-D129-4B13-8212-221E16D94C7B}"/>
                    </a:ext>
                  </a:extLst>
                </p:cNvPr>
                <p:cNvSpPr>
                  <a:spLocks/>
                </p:cNvSpPr>
                <p:nvPr/>
              </p:nvSpPr>
              <p:spPr bwMode="auto">
                <a:xfrm>
                  <a:off x="4209" y="3545"/>
                  <a:ext cx="53"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9">
                      <a:moveTo>
                        <a:pt x="85" y="74"/>
                      </a:moveTo>
                      <a:lnTo>
                        <a:pt x="85" y="74"/>
                      </a:lnTo>
                      <a:lnTo>
                        <a:pt x="85" y="25"/>
                      </a:lnTo>
                      <a:lnTo>
                        <a:pt x="43" y="0"/>
                      </a:lnTo>
                      <a:lnTo>
                        <a:pt x="0" y="25"/>
                      </a:lnTo>
                      <a:lnTo>
                        <a:pt x="0" y="74"/>
                      </a:lnTo>
                      <a:lnTo>
                        <a:pt x="43" y="99"/>
                      </a:lnTo>
                      <a:lnTo>
                        <a:pt x="85" y="74"/>
                      </a:lnTo>
                      <a:close/>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86" name="Freeform 47">
                  <a:extLst>
                    <a:ext uri="{FF2B5EF4-FFF2-40B4-BE49-F238E27FC236}">
                      <a16:creationId xmlns:a16="http://schemas.microsoft.com/office/drawing/2014/main" id="{11E696D7-880A-4937-AF68-9C77E9FE4D99}"/>
                    </a:ext>
                  </a:extLst>
                </p:cNvPr>
                <p:cNvSpPr>
                  <a:spLocks/>
                </p:cNvSpPr>
                <p:nvPr/>
              </p:nvSpPr>
              <p:spPr bwMode="auto">
                <a:xfrm>
                  <a:off x="4209" y="3545"/>
                  <a:ext cx="53"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 name="T16" fmla="*/ 85 w 85"/>
                    <a:gd name="T1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85" y="74"/>
                      </a:moveTo>
                      <a:lnTo>
                        <a:pt x="85" y="74"/>
                      </a:lnTo>
                      <a:lnTo>
                        <a:pt x="85" y="25"/>
                      </a:lnTo>
                      <a:lnTo>
                        <a:pt x="43" y="0"/>
                      </a:lnTo>
                      <a:lnTo>
                        <a:pt x="0" y="25"/>
                      </a:lnTo>
                      <a:lnTo>
                        <a:pt x="0" y="74"/>
                      </a:lnTo>
                      <a:lnTo>
                        <a:pt x="43" y="99"/>
                      </a:lnTo>
                      <a:lnTo>
                        <a:pt x="85" y="74"/>
                      </a:lnTo>
                      <a:lnTo>
                        <a:pt x="85" y="74"/>
                      </a:lnTo>
                      <a:close/>
                    </a:path>
                  </a:pathLst>
                </a:custGeom>
                <a:solidFill>
                  <a:schemeClr val="accent1"/>
                </a:solid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87" name="Freeform 48">
                  <a:extLst>
                    <a:ext uri="{FF2B5EF4-FFF2-40B4-BE49-F238E27FC236}">
                      <a16:creationId xmlns:a16="http://schemas.microsoft.com/office/drawing/2014/main" id="{5A07C51D-EF0F-47A2-A6C8-A84C8964C664}"/>
                    </a:ext>
                  </a:extLst>
                </p:cNvPr>
                <p:cNvSpPr>
                  <a:spLocks/>
                </p:cNvSpPr>
                <p:nvPr/>
              </p:nvSpPr>
              <p:spPr bwMode="auto">
                <a:xfrm>
                  <a:off x="4704" y="3545"/>
                  <a:ext cx="53"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9">
                      <a:moveTo>
                        <a:pt x="85" y="74"/>
                      </a:moveTo>
                      <a:lnTo>
                        <a:pt x="85" y="74"/>
                      </a:lnTo>
                      <a:lnTo>
                        <a:pt x="85" y="25"/>
                      </a:lnTo>
                      <a:lnTo>
                        <a:pt x="43" y="0"/>
                      </a:lnTo>
                      <a:lnTo>
                        <a:pt x="0" y="25"/>
                      </a:lnTo>
                      <a:lnTo>
                        <a:pt x="0" y="74"/>
                      </a:lnTo>
                      <a:lnTo>
                        <a:pt x="43" y="99"/>
                      </a:lnTo>
                      <a:lnTo>
                        <a:pt x="85" y="74"/>
                      </a:lnTo>
                      <a:close/>
                    </a:path>
                  </a:pathLst>
                </a:custGeom>
                <a:solidFill>
                  <a:srgbClr val="0078D7"/>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88" name="Freeform 49">
                  <a:extLst>
                    <a:ext uri="{FF2B5EF4-FFF2-40B4-BE49-F238E27FC236}">
                      <a16:creationId xmlns:a16="http://schemas.microsoft.com/office/drawing/2014/main" id="{8C7FD185-98CC-43F8-8229-C1FC612A7BDB}"/>
                    </a:ext>
                  </a:extLst>
                </p:cNvPr>
                <p:cNvSpPr>
                  <a:spLocks/>
                </p:cNvSpPr>
                <p:nvPr/>
              </p:nvSpPr>
              <p:spPr bwMode="auto">
                <a:xfrm>
                  <a:off x="4704" y="3545"/>
                  <a:ext cx="53"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 name="T16" fmla="*/ 85 w 85"/>
                    <a:gd name="T1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85" y="74"/>
                      </a:moveTo>
                      <a:lnTo>
                        <a:pt x="85" y="74"/>
                      </a:lnTo>
                      <a:lnTo>
                        <a:pt x="85" y="25"/>
                      </a:lnTo>
                      <a:lnTo>
                        <a:pt x="43" y="0"/>
                      </a:lnTo>
                      <a:lnTo>
                        <a:pt x="0" y="25"/>
                      </a:lnTo>
                      <a:lnTo>
                        <a:pt x="0" y="74"/>
                      </a:lnTo>
                      <a:lnTo>
                        <a:pt x="43" y="99"/>
                      </a:lnTo>
                      <a:lnTo>
                        <a:pt x="85" y="74"/>
                      </a:lnTo>
                      <a:lnTo>
                        <a:pt x="85" y="74"/>
                      </a:lnTo>
                      <a:close/>
                    </a:path>
                  </a:pathLst>
                </a:custGeom>
                <a:solidFill>
                  <a:schemeClr val="accent1"/>
                </a:solid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89" name="Freeform 50">
                  <a:extLst>
                    <a:ext uri="{FF2B5EF4-FFF2-40B4-BE49-F238E27FC236}">
                      <a16:creationId xmlns:a16="http://schemas.microsoft.com/office/drawing/2014/main" id="{548D0418-A5D4-4C97-A7B4-8DA8D83CC3C1}"/>
                    </a:ext>
                  </a:extLst>
                </p:cNvPr>
                <p:cNvSpPr>
                  <a:spLocks/>
                </p:cNvSpPr>
                <p:nvPr/>
              </p:nvSpPr>
              <p:spPr bwMode="auto">
                <a:xfrm>
                  <a:off x="4459" y="3950"/>
                  <a:ext cx="52"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9">
                      <a:moveTo>
                        <a:pt x="85" y="74"/>
                      </a:moveTo>
                      <a:lnTo>
                        <a:pt x="85" y="74"/>
                      </a:lnTo>
                      <a:lnTo>
                        <a:pt x="85" y="25"/>
                      </a:lnTo>
                      <a:lnTo>
                        <a:pt x="43" y="0"/>
                      </a:lnTo>
                      <a:lnTo>
                        <a:pt x="0" y="25"/>
                      </a:lnTo>
                      <a:lnTo>
                        <a:pt x="0" y="74"/>
                      </a:lnTo>
                      <a:lnTo>
                        <a:pt x="43" y="99"/>
                      </a:lnTo>
                      <a:lnTo>
                        <a:pt x="85" y="74"/>
                      </a:lnTo>
                      <a:close/>
                    </a:path>
                  </a:pathLst>
                </a:custGeom>
                <a:solidFill>
                  <a:srgbClr val="FFFFF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90" name="Freeform 51">
                  <a:extLst>
                    <a:ext uri="{FF2B5EF4-FFF2-40B4-BE49-F238E27FC236}">
                      <a16:creationId xmlns:a16="http://schemas.microsoft.com/office/drawing/2014/main" id="{1E8170B8-9C48-446F-B6E0-3458224A3246}"/>
                    </a:ext>
                  </a:extLst>
                </p:cNvPr>
                <p:cNvSpPr>
                  <a:spLocks/>
                </p:cNvSpPr>
                <p:nvPr/>
              </p:nvSpPr>
              <p:spPr bwMode="auto">
                <a:xfrm>
                  <a:off x="4459" y="3950"/>
                  <a:ext cx="52" cy="61"/>
                </a:xfrm>
                <a:custGeom>
                  <a:avLst/>
                  <a:gdLst>
                    <a:gd name="T0" fmla="*/ 85 w 85"/>
                    <a:gd name="T1" fmla="*/ 74 h 99"/>
                    <a:gd name="T2" fmla="*/ 85 w 85"/>
                    <a:gd name="T3" fmla="*/ 74 h 99"/>
                    <a:gd name="T4" fmla="*/ 85 w 85"/>
                    <a:gd name="T5" fmla="*/ 25 h 99"/>
                    <a:gd name="T6" fmla="*/ 43 w 85"/>
                    <a:gd name="T7" fmla="*/ 0 h 99"/>
                    <a:gd name="T8" fmla="*/ 0 w 85"/>
                    <a:gd name="T9" fmla="*/ 25 h 99"/>
                    <a:gd name="T10" fmla="*/ 0 w 85"/>
                    <a:gd name="T11" fmla="*/ 74 h 99"/>
                    <a:gd name="T12" fmla="*/ 43 w 85"/>
                    <a:gd name="T13" fmla="*/ 99 h 99"/>
                    <a:gd name="T14" fmla="*/ 85 w 85"/>
                    <a:gd name="T15" fmla="*/ 74 h 99"/>
                    <a:gd name="T16" fmla="*/ 85 w 85"/>
                    <a:gd name="T1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85" y="74"/>
                      </a:moveTo>
                      <a:lnTo>
                        <a:pt x="85" y="74"/>
                      </a:lnTo>
                      <a:lnTo>
                        <a:pt x="85" y="25"/>
                      </a:lnTo>
                      <a:lnTo>
                        <a:pt x="43" y="0"/>
                      </a:lnTo>
                      <a:lnTo>
                        <a:pt x="0" y="25"/>
                      </a:lnTo>
                      <a:lnTo>
                        <a:pt x="0" y="74"/>
                      </a:lnTo>
                      <a:lnTo>
                        <a:pt x="43" y="99"/>
                      </a:lnTo>
                      <a:lnTo>
                        <a:pt x="85" y="74"/>
                      </a:lnTo>
                      <a:lnTo>
                        <a:pt x="85" y="74"/>
                      </a:lnTo>
                      <a:close/>
                    </a:path>
                  </a:pathLst>
                </a:custGeom>
                <a:solidFill>
                  <a:schemeClr val="accent1"/>
                </a:solid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1" name="Freeform 52">
                  <a:extLst>
                    <a:ext uri="{FF2B5EF4-FFF2-40B4-BE49-F238E27FC236}">
                      <a16:creationId xmlns:a16="http://schemas.microsoft.com/office/drawing/2014/main" id="{D37ACDC1-C41F-4671-A358-0BCA6E6D85F2}"/>
                    </a:ext>
                  </a:extLst>
                </p:cNvPr>
                <p:cNvSpPr>
                  <a:spLocks/>
                </p:cNvSpPr>
                <p:nvPr/>
              </p:nvSpPr>
              <p:spPr bwMode="auto">
                <a:xfrm>
                  <a:off x="4459" y="3702"/>
                  <a:ext cx="52" cy="61"/>
                </a:xfrm>
                <a:custGeom>
                  <a:avLst/>
                  <a:gdLst>
                    <a:gd name="T0" fmla="*/ 85 w 85"/>
                    <a:gd name="T1" fmla="*/ 74 h 98"/>
                    <a:gd name="T2" fmla="*/ 85 w 85"/>
                    <a:gd name="T3" fmla="*/ 74 h 98"/>
                    <a:gd name="T4" fmla="*/ 85 w 85"/>
                    <a:gd name="T5" fmla="*/ 24 h 98"/>
                    <a:gd name="T6" fmla="*/ 43 w 85"/>
                    <a:gd name="T7" fmla="*/ 0 h 98"/>
                    <a:gd name="T8" fmla="*/ 0 w 85"/>
                    <a:gd name="T9" fmla="*/ 24 h 98"/>
                    <a:gd name="T10" fmla="*/ 0 w 85"/>
                    <a:gd name="T11" fmla="*/ 74 h 98"/>
                    <a:gd name="T12" fmla="*/ 43 w 85"/>
                    <a:gd name="T13" fmla="*/ 98 h 98"/>
                    <a:gd name="T14" fmla="*/ 85 w 85"/>
                    <a:gd name="T15" fmla="*/ 74 h 98"/>
                    <a:gd name="T16" fmla="*/ 85 w 85"/>
                    <a:gd name="T17" fmla="*/ 7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8">
                      <a:moveTo>
                        <a:pt x="85" y="74"/>
                      </a:moveTo>
                      <a:lnTo>
                        <a:pt x="85" y="74"/>
                      </a:lnTo>
                      <a:lnTo>
                        <a:pt x="85" y="24"/>
                      </a:lnTo>
                      <a:lnTo>
                        <a:pt x="43" y="0"/>
                      </a:lnTo>
                      <a:lnTo>
                        <a:pt x="0" y="24"/>
                      </a:lnTo>
                      <a:lnTo>
                        <a:pt x="0" y="74"/>
                      </a:lnTo>
                      <a:lnTo>
                        <a:pt x="43" y="98"/>
                      </a:lnTo>
                      <a:lnTo>
                        <a:pt x="85" y="74"/>
                      </a:lnTo>
                      <a:lnTo>
                        <a:pt x="85" y="74"/>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sp>
          <p:nvSpPr>
            <p:cNvPr id="68" name="Arc 67">
              <a:extLst>
                <a:ext uri="{FF2B5EF4-FFF2-40B4-BE49-F238E27FC236}">
                  <a16:creationId xmlns:a16="http://schemas.microsoft.com/office/drawing/2014/main" id="{855881D5-36CA-463A-9156-35747D550FC7}"/>
                </a:ext>
              </a:extLst>
            </p:cNvPr>
            <p:cNvSpPr/>
            <p:nvPr/>
          </p:nvSpPr>
          <p:spPr>
            <a:xfrm rot="17614333">
              <a:off x="7236806" y="1152207"/>
              <a:ext cx="3280845" cy="3280845"/>
            </a:xfrm>
            <a:prstGeom prst="arc">
              <a:avLst>
                <a:gd name="adj1" fmla="val 17256259"/>
                <a:gd name="adj2" fmla="val 20723640"/>
              </a:avLst>
            </a:prstGeom>
            <a:noFill/>
            <a:ln w="50800" cap="flat" cmpd="sng" algn="ctr">
              <a:solidFill>
                <a:srgbClr val="0078D7"/>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9" name="Arc 68">
              <a:extLst>
                <a:ext uri="{FF2B5EF4-FFF2-40B4-BE49-F238E27FC236}">
                  <a16:creationId xmlns:a16="http://schemas.microsoft.com/office/drawing/2014/main" id="{8E7143CB-6F8C-481B-B1A2-F57755F53982}"/>
                </a:ext>
              </a:extLst>
            </p:cNvPr>
            <p:cNvSpPr/>
            <p:nvPr/>
          </p:nvSpPr>
          <p:spPr>
            <a:xfrm rot="3459297">
              <a:off x="7701591" y="1538982"/>
              <a:ext cx="3280845" cy="3280845"/>
            </a:xfrm>
            <a:prstGeom prst="arc">
              <a:avLst>
                <a:gd name="adj1" fmla="val 17194334"/>
                <a:gd name="adj2" fmla="val 21181713"/>
              </a:avLst>
            </a:prstGeom>
            <a:noFill/>
            <a:ln w="50800" cap="flat" cmpd="sng" algn="ctr">
              <a:solidFill>
                <a:srgbClr val="0078D7"/>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0" name="Arc 69">
              <a:extLst>
                <a:ext uri="{FF2B5EF4-FFF2-40B4-BE49-F238E27FC236}">
                  <a16:creationId xmlns:a16="http://schemas.microsoft.com/office/drawing/2014/main" id="{D231489C-DD59-4B1D-AB6F-396127C583C5}"/>
                </a:ext>
              </a:extLst>
            </p:cNvPr>
            <p:cNvSpPr/>
            <p:nvPr/>
          </p:nvSpPr>
          <p:spPr>
            <a:xfrm rot="11313135">
              <a:off x="7214763" y="1664096"/>
              <a:ext cx="3280845" cy="3280845"/>
            </a:xfrm>
            <a:prstGeom prst="arc">
              <a:avLst>
                <a:gd name="adj1" fmla="val 16385996"/>
                <a:gd name="adj2" fmla="val 19775461"/>
              </a:avLst>
            </a:prstGeom>
            <a:noFill/>
            <a:ln w="50800" cap="flat" cmpd="sng" algn="ctr">
              <a:solidFill>
                <a:srgbClr val="0078D7"/>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C0086BA8-894A-46DE-B7FF-9FA16D8C941D}"/>
              </a:ext>
            </a:extLst>
          </p:cNvPr>
          <p:cNvSpPr/>
          <p:nvPr/>
        </p:nvSpPr>
        <p:spPr>
          <a:xfrm>
            <a:off x="680882" y="76927"/>
            <a:ext cx="11472800" cy="992404"/>
          </a:xfrm>
          <a:prstGeom prst="rect">
            <a:avLst/>
          </a:prstGeom>
        </p:spPr>
        <p:txBody>
          <a:bodyPr wrap="square" lIns="0" tIns="0" rIns="274320" bIns="0" anchor="ctr">
            <a:noAutofit/>
          </a:bodyPr>
          <a:lstStyle/>
          <a:p>
            <a:pPr defTabSz="932688">
              <a:defRPr/>
            </a:pPr>
            <a:r>
              <a:rPr lang="en-US" sz="3600" dirty="0"/>
              <a:t>Azure </a:t>
            </a:r>
            <a:r>
              <a:rPr lang="en-US" sz="3600" dirty="0">
                <a:cs typeface="Segoe UI Semibold" panose="020B0702040204020203" pitchFamily="34" charset="0"/>
              </a:rPr>
              <a:t>Sphere - </a:t>
            </a:r>
            <a:r>
              <a:rPr lang="en-AU" sz="3600" dirty="0">
                <a:cs typeface="Segoe UI Semibold" panose="020B0702040204020203" pitchFamily="34" charset="0"/>
              </a:rPr>
              <a:t>highly-secure, connected, MCUs </a:t>
            </a:r>
            <a:endParaRPr lang="en-US" sz="3600" dirty="0">
              <a:cs typeface="Segoe UI Semibold" panose="020B0702040204020203" pitchFamily="34" charset="0"/>
            </a:endParaRPr>
          </a:p>
        </p:txBody>
      </p:sp>
      <p:pic>
        <p:nvPicPr>
          <p:cNvPr id="6148" name="Picture 4" descr="Image result for azure sphere">
            <a:extLst>
              <a:ext uri="{FF2B5EF4-FFF2-40B4-BE49-F238E27FC236}">
                <a16:creationId xmlns:a16="http://schemas.microsoft.com/office/drawing/2014/main" id="{82416863-D8F3-43E8-A003-B6E04E16958B}"/>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5857" t="13541" r="4469" b="12829"/>
          <a:stretch/>
        </p:blipFill>
        <p:spPr bwMode="auto">
          <a:xfrm>
            <a:off x="650287" y="964848"/>
            <a:ext cx="3972735" cy="244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8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7203D-109A-4E25-B289-05FF0894526E}"/>
              </a:ext>
            </a:extLst>
          </p:cNvPr>
          <p:cNvSpPr>
            <a:spLocks noGrp="1"/>
          </p:cNvSpPr>
          <p:nvPr>
            <p:ph type="title"/>
          </p:nvPr>
        </p:nvSpPr>
        <p:spPr/>
        <p:txBody>
          <a:bodyPr/>
          <a:lstStyle/>
          <a:p>
            <a:r>
              <a:rPr lang="en-AU" dirty="0"/>
              <a:t>Hands-on Lab</a:t>
            </a:r>
            <a:br>
              <a:rPr lang="en-AU" dirty="0"/>
            </a:br>
            <a:r>
              <a:rPr lang="en-AU" dirty="0"/>
              <a:t>Azure IoT Central</a:t>
            </a:r>
          </a:p>
        </p:txBody>
      </p:sp>
      <p:sp>
        <p:nvSpPr>
          <p:cNvPr id="3" name="Text Placeholder 2">
            <a:extLst>
              <a:ext uri="{FF2B5EF4-FFF2-40B4-BE49-F238E27FC236}">
                <a16:creationId xmlns:a16="http://schemas.microsoft.com/office/drawing/2014/main" id="{D77EAA6E-F3DE-47C1-BDD8-4E033D5BED30}"/>
              </a:ext>
            </a:extLst>
          </p:cNvPr>
          <p:cNvSpPr>
            <a:spLocks noGrp="1"/>
          </p:cNvSpPr>
          <p:nvPr>
            <p:ph type="body" idx="1"/>
          </p:nvPr>
        </p:nvSpPr>
        <p:spPr/>
        <p:txBody>
          <a:bodyPr>
            <a:normAutofit fontScale="92500"/>
          </a:bodyPr>
          <a:lstStyle/>
          <a:p>
            <a:r>
              <a:rPr lang="en-AU" sz="8800" dirty="0"/>
              <a:t>https://bit.ly/2Q43vHQ</a:t>
            </a:r>
          </a:p>
        </p:txBody>
      </p:sp>
    </p:spTree>
    <p:extLst>
      <p:ext uri="{BB962C8B-B14F-4D97-AF65-F5344CB8AC3E}">
        <p14:creationId xmlns:p14="http://schemas.microsoft.com/office/powerpoint/2010/main" val="1044483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48DB09-DBF3-4021-87F3-CAF53515E840}"/>
              </a:ext>
            </a:extLst>
          </p:cNvPr>
          <p:cNvPicPr>
            <a:picLocks noChangeAspect="1"/>
          </p:cNvPicPr>
          <p:nvPr/>
        </p:nvPicPr>
        <p:blipFill rotWithShape="1">
          <a:blip r:embed="rId3">
            <a:extLst>
              <a:ext uri="{28A0092B-C50C-407E-A947-70E740481C1C}">
                <a14:useLocalDpi xmlns:a14="http://schemas.microsoft.com/office/drawing/2010/main" val="0"/>
              </a:ext>
            </a:extLst>
          </a:blip>
          <a:srcRect l="13640" t="12423" r="34589" b="288"/>
          <a:stretch/>
        </p:blipFill>
        <p:spPr>
          <a:xfrm>
            <a:off x="-122237" y="-68262"/>
            <a:ext cx="6218238" cy="6994520"/>
          </a:xfrm>
          <a:prstGeom prst="rect">
            <a:avLst/>
          </a:prstGeom>
        </p:spPr>
      </p:pic>
      <p:sp>
        <p:nvSpPr>
          <p:cNvPr id="3" name="Rectangle 2">
            <a:extLst>
              <a:ext uri="{FF2B5EF4-FFF2-40B4-BE49-F238E27FC236}">
                <a16:creationId xmlns:a16="http://schemas.microsoft.com/office/drawing/2014/main" id="{12887E77-D817-4FA6-994D-AEC9A73874FF}"/>
              </a:ext>
            </a:extLst>
          </p:cNvPr>
          <p:cNvSpPr/>
          <p:nvPr/>
        </p:nvSpPr>
        <p:spPr bwMode="auto">
          <a:xfrm>
            <a:off x="-122237" y="-68262"/>
            <a:ext cx="6218237" cy="7017620"/>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7A0EF49-127E-4B6D-AC45-E3A183B883A0}"/>
              </a:ext>
            </a:extLst>
          </p:cNvPr>
          <p:cNvSpPr/>
          <p:nvPr/>
        </p:nvSpPr>
        <p:spPr>
          <a:xfrm>
            <a:off x="312738" y="2927863"/>
            <a:ext cx="5783263" cy="992404"/>
          </a:xfrm>
          <a:prstGeom prst="rect">
            <a:avLst/>
          </a:prstGeom>
        </p:spPr>
        <p:txBody>
          <a:bodyPr wrap="square" lIns="0" tIns="0" rIns="274320" bIns="0" anchor="ctr">
            <a:noAutofit/>
          </a:bodyPr>
          <a:lstStyle/>
          <a:p>
            <a:pPr algn="r" defTabSz="932688">
              <a:defRPr/>
            </a:pPr>
            <a:r>
              <a:rPr lang="en-US" sz="3600">
                <a:solidFill>
                  <a:srgbClr val="FFFFFF"/>
                </a:solidFill>
                <a:latin typeface="Segoe UI Semilight (Headings)"/>
              </a:rPr>
              <a:t>Azure</a:t>
            </a:r>
            <a:r>
              <a:rPr lang="en-US" sz="2400">
                <a:solidFill>
                  <a:srgbClr val="FFFFFF"/>
                </a:solidFill>
                <a:latin typeface="Segoe UI Semibold"/>
              </a:rPr>
              <a:t> </a:t>
            </a:r>
            <a:r>
              <a:rPr lang="en-US" sz="3600">
                <a:solidFill>
                  <a:srgbClr val="FFFFFF"/>
                </a:solidFill>
                <a:latin typeface="Segoe UI Semibold" panose="020B0702040204020203" pitchFamily="34" charset="0"/>
                <a:cs typeface="Segoe UI Semibold" panose="020B0702040204020203" pitchFamily="34" charset="0"/>
              </a:rPr>
              <a:t>IoT Edge</a:t>
            </a:r>
          </a:p>
        </p:txBody>
      </p:sp>
      <p:grpSp>
        <p:nvGrpSpPr>
          <p:cNvPr id="5" name="Group 4">
            <a:extLst>
              <a:ext uri="{FF2B5EF4-FFF2-40B4-BE49-F238E27FC236}">
                <a16:creationId xmlns:a16="http://schemas.microsoft.com/office/drawing/2014/main" id="{5602D212-F607-4EBA-9AC6-49BDBAB67514}"/>
              </a:ext>
            </a:extLst>
          </p:cNvPr>
          <p:cNvGrpSpPr/>
          <p:nvPr/>
        </p:nvGrpSpPr>
        <p:grpSpPr>
          <a:xfrm>
            <a:off x="6885728" y="3573166"/>
            <a:ext cx="4960150" cy="908036"/>
            <a:chOff x="7007965" y="3641428"/>
            <a:chExt cx="4960150" cy="908036"/>
          </a:xfrm>
        </p:grpSpPr>
        <p:sp>
          <p:nvSpPr>
            <p:cNvPr id="6" name="Rectangle 5">
              <a:extLst>
                <a:ext uri="{FF2B5EF4-FFF2-40B4-BE49-F238E27FC236}">
                  <a16:creationId xmlns:a16="http://schemas.microsoft.com/office/drawing/2014/main" id="{38301905-AA5B-430E-8497-1B362F8EC247}"/>
                </a:ext>
              </a:extLst>
            </p:cNvPr>
            <p:cNvSpPr/>
            <p:nvPr/>
          </p:nvSpPr>
          <p:spPr>
            <a:xfrm>
              <a:off x="7965509" y="3926617"/>
              <a:ext cx="4002606" cy="193899"/>
            </a:xfrm>
            <a:prstGeom prst="rect">
              <a:avLst/>
            </a:prstGeom>
          </p:spPr>
          <p:txBody>
            <a:bodyPr wrap="square" lIns="0" tIns="0" rIns="0" bIns="0" anchor="ctr" anchorCtr="0">
              <a:spAutoFit/>
            </a:bodyPr>
            <a:lstStyle/>
            <a:p>
              <a:pPr defTabSz="932114"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Compatible with popular operating systems</a:t>
              </a:r>
            </a:p>
          </p:txBody>
        </p:sp>
        <p:cxnSp>
          <p:nvCxnSpPr>
            <p:cNvPr id="7" name="Straight Connector 6">
              <a:extLst>
                <a:ext uri="{FF2B5EF4-FFF2-40B4-BE49-F238E27FC236}">
                  <a16:creationId xmlns:a16="http://schemas.microsoft.com/office/drawing/2014/main" id="{E1366717-CB6B-44FB-B9F4-6C584470DD1E}"/>
                </a:ext>
              </a:extLst>
            </p:cNvPr>
            <p:cNvCxnSpPr>
              <a:cxnSpLocks/>
            </p:cNvCxnSpPr>
            <p:nvPr/>
          </p:nvCxnSpPr>
          <p:spPr>
            <a:xfrm>
              <a:off x="7007965" y="4549464"/>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18BA89E2-0E1A-46E5-A9F8-78AF25E51806}"/>
                </a:ext>
              </a:extLst>
            </p:cNvPr>
            <p:cNvGrpSpPr/>
            <p:nvPr/>
          </p:nvGrpSpPr>
          <p:grpSpPr>
            <a:xfrm>
              <a:off x="7048908" y="3641428"/>
              <a:ext cx="764276" cy="764276"/>
              <a:chOff x="7048908" y="3641428"/>
              <a:chExt cx="764276" cy="764276"/>
            </a:xfrm>
          </p:grpSpPr>
          <p:sp>
            <p:nvSpPr>
              <p:cNvPr id="9" name="Oval 8">
                <a:extLst>
                  <a:ext uri="{FF2B5EF4-FFF2-40B4-BE49-F238E27FC236}">
                    <a16:creationId xmlns:a16="http://schemas.microsoft.com/office/drawing/2014/main" id="{202129D8-4F08-488D-9800-C980D804DF15}"/>
                  </a:ext>
                </a:extLst>
              </p:cNvPr>
              <p:cNvSpPr/>
              <p:nvPr/>
            </p:nvSpPr>
            <p:spPr bwMode="auto">
              <a:xfrm>
                <a:off x="7048908" y="3641428"/>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sp>
            <p:nvSpPr>
              <p:cNvPr id="10" name="target_2" title="Icon of a target with an arrow hitting the bullseye">
                <a:extLst>
                  <a:ext uri="{FF2B5EF4-FFF2-40B4-BE49-F238E27FC236}">
                    <a16:creationId xmlns:a16="http://schemas.microsoft.com/office/drawing/2014/main" id="{75F462BF-4541-4349-82E4-0B8F68CCF487}"/>
                  </a:ext>
                </a:extLst>
              </p:cNvPr>
              <p:cNvSpPr>
                <a:spLocks noChangeAspect="1" noEditPoints="1"/>
              </p:cNvSpPr>
              <p:nvPr/>
            </p:nvSpPr>
            <p:spPr bwMode="auto">
              <a:xfrm>
                <a:off x="7212829" y="3806220"/>
                <a:ext cx="436434" cy="434692"/>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grpSp>
      <p:grpSp>
        <p:nvGrpSpPr>
          <p:cNvPr id="11" name="Group 10">
            <a:extLst>
              <a:ext uri="{FF2B5EF4-FFF2-40B4-BE49-F238E27FC236}">
                <a16:creationId xmlns:a16="http://schemas.microsoft.com/office/drawing/2014/main" id="{D920A51B-5080-456C-B5E8-5A9280E44098}"/>
              </a:ext>
            </a:extLst>
          </p:cNvPr>
          <p:cNvGrpSpPr/>
          <p:nvPr/>
        </p:nvGrpSpPr>
        <p:grpSpPr>
          <a:xfrm>
            <a:off x="6885728" y="4624963"/>
            <a:ext cx="4553712" cy="908037"/>
            <a:chOff x="7007965" y="4693224"/>
            <a:chExt cx="4553712" cy="908037"/>
          </a:xfrm>
        </p:grpSpPr>
        <p:sp>
          <p:nvSpPr>
            <p:cNvPr id="12" name="Rectangle 11">
              <a:extLst>
                <a:ext uri="{FF2B5EF4-FFF2-40B4-BE49-F238E27FC236}">
                  <a16:creationId xmlns:a16="http://schemas.microsoft.com/office/drawing/2014/main" id="{B4EE273C-5BA4-4E30-903B-8CEAE182BBB9}"/>
                </a:ext>
              </a:extLst>
            </p:cNvPr>
            <p:cNvSpPr/>
            <p:nvPr/>
          </p:nvSpPr>
          <p:spPr>
            <a:xfrm>
              <a:off x="7965509" y="4881464"/>
              <a:ext cx="3501668" cy="387798"/>
            </a:xfrm>
            <a:prstGeom prst="rect">
              <a:avLst/>
            </a:prstGeom>
          </p:spPr>
          <p:txBody>
            <a:bodyPr wrap="square" lIns="0" tIns="0" rIns="0" bIns="0" anchor="ctr" anchorCtr="0">
              <a:spAutoFit/>
            </a:bodyPr>
            <a:lstStyle/>
            <a:p>
              <a:pPr defTabSz="932114"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Code symmetry between cloud and edge for easy development and testing</a:t>
              </a:r>
            </a:p>
          </p:txBody>
        </p:sp>
        <p:cxnSp>
          <p:nvCxnSpPr>
            <p:cNvPr id="13" name="Straight Connector 12">
              <a:extLst>
                <a:ext uri="{FF2B5EF4-FFF2-40B4-BE49-F238E27FC236}">
                  <a16:creationId xmlns:a16="http://schemas.microsoft.com/office/drawing/2014/main" id="{CD1A19DE-43A7-4B5B-83E2-6A5C1A6E3078}"/>
                </a:ext>
              </a:extLst>
            </p:cNvPr>
            <p:cNvCxnSpPr>
              <a:cxnSpLocks/>
            </p:cNvCxnSpPr>
            <p:nvPr/>
          </p:nvCxnSpPr>
          <p:spPr>
            <a:xfrm>
              <a:off x="7007965" y="5601260"/>
              <a:ext cx="4553712" cy="1"/>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CC87B966-2BE5-46B4-98EB-739E33ECBA2B}"/>
                </a:ext>
              </a:extLst>
            </p:cNvPr>
            <p:cNvGrpSpPr/>
            <p:nvPr/>
          </p:nvGrpSpPr>
          <p:grpSpPr>
            <a:xfrm>
              <a:off x="7048908" y="4693224"/>
              <a:ext cx="764276" cy="764276"/>
              <a:chOff x="7048908" y="4693224"/>
              <a:chExt cx="764276" cy="764276"/>
            </a:xfrm>
          </p:grpSpPr>
          <p:sp>
            <p:nvSpPr>
              <p:cNvPr id="15" name="Oval 14">
                <a:extLst>
                  <a:ext uri="{FF2B5EF4-FFF2-40B4-BE49-F238E27FC236}">
                    <a16:creationId xmlns:a16="http://schemas.microsoft.com/office/drawing/2014/main" id="{195B9200-22A8-4C94-84A8-2FB25DD31F55}"/>
                  </a:ext>
                </a:extLst>
              </p:cNvPr>
              <p:cNvSpPr/>
              <p:nvPr/>
            </p:nvSpPr>
            <p:spPr bwMode="auto">
              <a:xfrm>
                <a:off x="7048908" y="4693224"/>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sp>
            <p:nvSpPr>
              <p:cNvPr id="16" name="arrow_11" title="Icon of a circle made of two curved arrows">
                <a:extLst>
                  <a:ext uri="{FF2B5EF4-FFF2-40B4-BE49-F238E27FC236}">
                    <a16:creationId xmlns:a16="http://schemas.microsoft.com/office/drawing/2014/main" id="{DE55798B-8BF0-476F-9748-3FDE50ABA6B8}"/>
                  </a:ext>
                </a:extLst>
              </p:cNvPr>
              <p:cNvSpPr>
                <a:spLocks noChangeAspect="1" noEditPoints="1"/>
              </p:cNvSpPr>
              <p:nvPr/>
            </p:nvSpPr>
            <p:spPr bwMode="auto">
              <a:xfrm>
                <a:off x="7222989" y="4858016"/>
                <a:ext cx="416114" cy="434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grpSp>
      <p:grpSp>
        <p:nvGrpSpPr>
          <p:cNvPr id="17" name="Group 16">
            <a:extLst>
              <a:ext uri="{FF2B5EF4-FFF2-40B4-BE49-F238E27FC236}">
                <a16:creationId xmlns:a16="http://schemas.microsoft.com/office/drawing/2014/main" id="{D1A7966C-9BF6-4E98-9E16-0098636C09B5}"/>
              </a:ext>
            </a:extLst>
          </p:cNvPr>
          <p:cNvGrpSpPr/>
          <p:nvPr/>
        </p:nvGrpSpPr>
        <p:grpSpPr>
          <a:xfrm>
            <a:off x="6926671" y="5676759"/>
            <a:ext cx="3959678" cy="764276"/>
            <a:chOff x="7048908" y="5745021"/>
            <a:chExt cx="3959678" cy="764276"/>
          </a:xfrm>
        </p:grpSpPr>
        <p:sp>
          <p:nvSpPr>
            <p:cNvPr id="18" name="Rectangle 17">
              <a:extLst>
                <a:ext uri="{FF2B5EF4-FFF2-40B4-BE49-F238E27FC236}">
                  <a16:creationId xmlns:a16="http://schemas.microsoft.com/office/drawing/2014/main" id="{F52858AE-AA49-41BC-A192-8EC59D4AA5AD}"/>
                </a:ext>
              </a:extLst>
            </p:cNvPr>
            <p:cNvSpPr/>
            <p:nvPr/>
          </p:nvSpPr>
          <p:spPr>
            <a:xfrm>
              <a:off x="7965509" y="6030210"/>
              <a:ext cx="3043077" cy="193899"/>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Secure solution from chipset to cloud</a:t>
              </a:r>
            </a:p>
          </p:txBody>
        </p:sp>
        <p:grpSp>
          <p:nvGrpSpPr>
            <p:cNvPr id="19" name="Group 18">
              <a:extLst>
                <a:ext uri="{FF2B5EF4-FFF2-40B4-BE49-F238E27FC236}">
                  <a16:creationId xmlns:a16="http://schemas.microsoft.com/office/drawing/2014/main" id="{CDA44580-6E30-489B-BC68-0D022D8C807B}"/>
                </a:ext>
              </a:extLst>
            </p:cNvPr>
            <p:cNvGrpSpPr/>
            <p:nvPr/>
          </p:nvGrpSpPr>
          <p:grpSpPr>
            <a:xfrm>
              <a:off x="7048908" y="5745021"/>
              <a:ext cx="764276" cy="764276"/>
              <a:chOff x="7048908" y="5745021"/>
              <a:chExt cx="764276" cy="764276"/>
            </a:xfrm>
          </p:grpSpPr>
          <p:sp>
            <p:nvSpPr>
              <p:cNvPr id="20" name="Oval 19">
                <a:extLst>
                  <a:ext uri="{FF2B5EF4-FFF2-40B4-BE49-F238E27FC236}">
                    <a16:creationId xmlns:a16="http://schemas.microsoft.com/office/drawing/2014/main" id="{361B6BC4-1481-4D38-83FE-87BFBB2FB0D6}"/>
                  </a:ext>
                </a:extLst>
              </p:cNvPr>
              <p:cNvSpPr/>
              <p:nvPr/>
            </p:nvSpPr>
            <p:spPr bwMode="auto">
              <a:xfrm>
                <a:off x="7048908" y="5745021"/>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sp>
            <p:nvSpPr>
              <p:cNvPr id="21" name="Lock" title="Icon of a padlock">
                <a:extLst>
                  <a:ext uri="{FF2B5EF4-FFF2-40B4-BE49-F238E27FC236}">
                    <a16:creationId xmlns:a16="http://schemas.microsoft.com/office/drawing/2014/main" id="{29F2D21B-ABFE-44E4-9BB4-4039ECEB8753}"/>
                  </a:ext>
                </a:extLst>
              </p:cNvPr>
              <p:cNvSpPr>
                <a:spLocks noChangeAspect="1" noEditPoints="1"/>
              </p:cNvSpPr>
              <p:nvPr/>
            </p:nvSpPr>
            <p:spPr bwMode="auto">
              <a:xfrm>
                <a:off x="7275538" y="5909813"/>
                <a:ext cx="311016" cy="43469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grpSp>
      <p:grpSp>
        <p:nvGrpSpPr>
          <p:cNvPr id="22" name="Group 21">
            <a:extLst>
              <a:ext uri="{FF2B5EF4-FFF2-40B4-BE49-F238E27FC236}">
                <a16:creationId xmlns:a16="http://schemas.microsoft.com/office/drawing/2014/main" id="{218439E3-784E-45FD-9F86-DA52F75C29D0}"/>
              </a:ext>
            </a:extLst>
          </p:cNvPr>
          <p:cNvGrpSpPr/>
          <p:nvPr/>
        </p:nvGrpSpPr>
        <p:grpSpPr>
          <a:xfrm>
            <a:off x="6885728" y="417778"/>
            <a:ext cx="4553682" cy="908036"/>
            <a:chOff x="7007965" y="486040"/>
            <a:chExt cx="4553682" cy="908036"/>
          </a:xfrm>
        </p:grpSpPr>
        <p:sp>
          <p:nvSpPr>
            <p:cNvPr id="23" name="Rectangle 22">
              <a:extLst>
                <a:ext uri="{FF2B5EF4-FFF2-40B4-BE49-F238E27FC236}">
                  <a16:creationId xmlns:a16="http://schemas.microsoft.com/office/drawing/2014/main" id="{D1171F09-FE74-4BEF-8FFA-BC32014D7DFB}"/>
                </a:ext>
              </a:extLst>
            </p:cNvPr>
            <p:cNvSpPr/>
            <p:nvPr/>
          </p:nvSpPr>
          <p:spPr>
            <a:xfrm>
              <a:off x="7965509" y="674279"/>
              <a:ext cx="2891369" cy="3877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Move cloud and custom workloads </a:t>
              </a:r>
              <a:br>
                <a:rPr lang="en-US" sz="1400">
                  <a:solidFill>
                    <a:srgbClr val="1A1A1A"/>
                  </a:solidFill>
                  <a:latin typeface="Segoe UI Semibold"/>
                  <a:cs typeface="Segoe UI Semilight" panose="020B0402040204020203" pitchFamily="34" charset="0"/>
                </a:rPr>
              </a:br>
              <a:r>
                <a:rPr lang="en-US" sz="1400">
                  <a:solidFill>
                    <a:srgbClr val="1A1A1A"/>
                  </a:solidFill>
                  <a:latin typeface="Segoe UI Semibold"/>
                  <a:cs typeface="Segoe UI Semilight" panose="020B0402040204020203" pitchFamily="34" charset="0"/>
                </a:rPr>
                <a:t>to the edge, securely</a:t>
              </a:r>
            </a:p>
          </p:txBody>
        </p:sp>
        <p:cxnSp>
          <p:nvCxnSpPr>
            <p:cNvPr id="24" name="Straight Connector 23">
              <a:extLst>
                <a:ext uri="{FF2B5EF4-FFF2-40B4-BE49-F238E27FC236}">
                  <a16:creationId xmlns:a16="http://schemas.microsoft.com/office/drawing/2014/main" id="{2A82E34A-246C-4615-B50E-44763DE9A7CE}"/>
                </a:ext>
              </a:extLst>
            </p:cNvPr>
            <p:cNvCxnSpPr>
              <a:cxnSpLocks/>
            </p:cNvCxnSpPr>
            <p:nvPr/>
          </p:nvCxnSpPr>
          <p:spPr>
            <a:xfrm>
              <a:off x="7007965" y="1394076"/>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B84A06FD-70C8-4F24-B7A8-445524CB31D1}"/>
                </a:ext>
              </a:extLst>
            </p:cNvPr>
            <p:cNvGrpSpPr/>
            <p:nvPr/>
          </p:nvGrpSpPr>
          <p:grpSpPr>
            <a:xfrm>
              <a:off x="7048908" y="486040"/>
              <a:ext cx="764276" cy="764276"/>
              <a:chOff x="7048908" y="486040"/>
              <a:chExt cx="764276" cy="764276"/>
            </a:xfrm>
          </p:grpSpPr>
          <p:sp>
            <p:nvSpPr>
              <p:cNvPr id="26" name="Oval 25">
                <a:extLst>
                  <a:ext uri="{FF2B5EF4-FFF2-40B4-BE49-F238E27FC236}">
                    <a16:creationId xmlns:a16="http://schemas.microsoft.com/office/drawing/2014/main" id="{CA0E21C1-416D-461D-BE50-7A2507D4E3F2}"/>
                  </a:ext>
                </a:extLst>
              </p:cNvPr>
              <p:cNvSpPr/>
              <p:nvPr/>
            </p:nvSpPr>
            <p:spPr bwMode="auto">
              <a:xfrm>
                <a:off x="7048908"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sp>
            <p:nvSpPr>
              <p:cNvPr id="27" name="arrow_3" title="Icon of an arrow pointing down at a line">
                <a:extLst>
                  <a:ext uri="{FF2B5EF4-FFF2-40B4-BE49-F238E27FC236}">
                    <a16:creationId xmlns:a16="http://schemas.microsoft.com/office/drawing/2014/main" id="{07284B70-73B9-4950-8F9A-C295648A1FD4}"/>
                  </a:ext>
                </a:extLst>
              </p:cNvPr>
              <p:cNvSpPr>
                <a:spLocks noChangeAspect="1" noEditPoints="1"/>
              </p:cNvSpPr>
              <p:nvPr/>
            </p:nvSpPr>
            <p:spPr bwMode="auto">
              <a:xfrm>
                <a:off x="7304845" y="650832"/>
                <a:ext cx="252402" cy="434692"/>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grpSp>
      <p:grpSp>
        <p:nvGrpSpPr>
          <p:cNvPr id="28" name="Group 27">
            <a:extLst>
              <a:ext uri="{FF2B5EF4-FFF2-40B4-BE49-F238E27FC236}">
                <a16:creationId xmlns:a16="http://schemas.microsoft.com/office/drawing/2014/main" id="{8B3DDBEE-EB77-4422-BD3C-37684249AE8E}"/>
              </a:ext>
            </a:extLst>
          </p:cNvPr>
          <p:cNvGrpSpPr/>
          <p:nvPr/>
        </p:nvGrpSpPr>
        <p:grpSpPr>
          <a:xfrm>
            <a:off x="6885729" y="1469574"/>
            <a:ext cx="4960151" cy="908036"/>
            <a:chOff x="7007965" y="1537836"/>
            <a:chExt cx="4960151" cy="908036"/>
          </a:xfrm>
        </p:grpSpPr>
        <p:sp>
          <p:nvSpPr>
            <p:cNvPr id="29" name="Rectangle 28">
              <a:extLst>
                <a:ext uri="{FF2B5EF4-FFF2-40B4-BE49-F238E27FC236}">
                  <a16:creationId xmlns:a16="http://schemas.microsoft.com/office/drawing/2014/main" id="{942F34D1-8DF4-42E5-AB7C-8C24CCB5987A}"/>
                </a:ext>
              </a:extLst>
            </p:cNvPr>
            <p:cNvSpPr/>
            <p:nvPr/>
          </p:nvSpPr>
          <p:spPr>
            <a:xfrm>
              <a:off x="7965509" y="1726075"/>
              <a:ext cx="4002607" cy="387798"/>
            </a:xfrm>
            <a:prstGeom prst="rect">
              <a:avLst/>
            </a:prstGeom>
          </p:spPr>
          <p:txBody>
            <a:bodyPr wrap="square" lIns="0" tIns="0" rIns="0" bIns="0" anchor="ctr" anchorCtr="0">
              <a:spAutoFit/>
            </a:bodyPr>
            <a:lstStyle/>
            <a:p>
              <a:pPr defTabSz="932114"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Seamless deployment of AI and </a:t>
              </a:r>
              <a:br>
                <a:rPr lang="en-US" sz="1400">
                  <a:solidFill>
                    <a:srgbClr val="1A1A1A"/>
                  </a:solidFill>
                  <a:latin typeface="Segoe UI Semibold"/>
                  <a:cs typeface="Segoe UI Semilight" panose="020B0402040204020203" pitchFamily="34" charset="0"/>
                </a:rPr>
              </a:br>
              <a:r>
                <a:rPr lang="en-US" sz="1400">
                  <a:solidFill>
                    <a:srgbClr val="1A1A1A"/>
                  </a:solidFill>
                  <a:latin typeface="Segoe UI Semibold"/>
                  <a:cs typeface="Segoe UI Semilight" panose="020B0402040204020203" pitchFamily="34" charset="0"/>
                </a:rPr>
                <a:t>advanced analytics</a:t>
              </a:r>
            </a:p>
          </p:txBody>
        </p:sp>
        <p:cxnSp>
          <p:nvCxnSpPr>
            <p:cNvPr id="30" name="Straight Connector 29">
              <a:extLst>
                <a:ext uri="{FF2B5EF4-FFF2-40B4-BE49-F238E27FC236}">
                  <a16:creationId xmlns:a16="http://schemas.microsoft.com/office/drawing/2014/main" id="{54F7BEB6-5A88-4D31-8826-EA1A67237D2D}"/>
                </a:ext>
              </a:extLst>
            </p:cNvPr>
            <p:cNvCxnSpPr>
              <a:cxnSpLocks/>
            </p:cNvCxnSpPr>
            <p:nvPr/>
          </p:nvCxnSpPr>
          <p:spPr>
            <a:xfrm>
              <a:off x="7007965" y="2445872"/>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435C3D27-E9E2-4916-BCE7-A8B2898FC997}"/>
                </a:ext>
              </a:extLst>
            </p:cNvPr>
            <p:cNvGrpSpPr/>
            <p:nvPr/>
          </p:nvGrpSpPr>
          <p:grpSpPr>
            <a:xfrm>
              <a:off x="7048908" y="1537836"/>
              <a:ext cx="764276" cy="764276"/>
              <a:chOff x="7048908" y="1537836"/>
              <a:chExt cx="764276" cy="764276"/>
            </a:xfrm>
          </p:grpSpPr>
          <p:sp>
            <p:nvSpPr>
              <p:cNvPr id="32" name="Oval 31">
                <a:extLst>
                  <a:ext uri="{FF2B5EF4-FFF2-40B4-BE49-F238E27FC236}">
                    <a16:creationId xmlns:a16="http://schemas.microsoft.com/office/drawing/2014/main" id="{A233948D-C077-447A-8CAB-49B43E1B6399}"/>
                  </a:ext>
                </a:extLst>
              </p:cNvPr>
              <p:cNvSpPr/>
              <p:nvPr/>
            </p:nvSpPr>
            <p:spPr bwMode="auto">
              <a:xfrm>
                <a:off x="7048908" y="1537836"/>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sp>
            <p:nvSpPr>
              <p:cNvPr id="33" name="rocket" title="Icon of a rocket">
                <a:extLst>
                  <a:ext uri="{FF2B5EF4-FFF2-40B4-BE49-F238E27FC236}">
                    <a16:creationId xmlns:a16="http://schemas.microsoft.com/office/drawing/2014/main" id="{D1B3B7B6-E05C-4807-8037-178AA53A8F6A}"/>
                  </a:ext>
                </a:extLst>
              </p:cNvPr>
              <p:cNvSpPr>
                <a:spLocks noChangeAspect="1" noEditPoints="1"/>
              </p:cNvSpPr>
              <p:nvPr/>
            </p:nvSpPr>
            <p:spPr bwMode="auto">
              <a:xfrm>
                <a:off x="7209799" y="1702628"/>
                <a:ext cx="442494" cy="434692"/>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grpSp>
      <p:grpSp>
        <p:nvGrpSpPr>
          <p:cNvPr id="34" name="Group 33">
            <a:extLst>
              <a:ext uri="{FF2B5EF4-FFF2-40B4-BE49-F238E27FC236}">
                <a16:creationId xmlns:a16="http://schemas.microsoft.com/office/drawing/2014/main" id="{A4C73B90-D715-4B7F-8061-BC079F3CCC8A}"/>
              </a:ext>
            </a:extLst>
          </p:cNvPr>
          <p:cNvGrpSpPr/>
          <p:nvPr/>
        </p:nvGrpSpPr>
        <p:grpSpPr>
          <a:xfrm>
            <a:off x="6885729" y="2521370"/>
            <a:ext cx="4833251" cy="908036"/>
            <a:chOff x="7007965" y="2589632"/>
            <a:chExt cx="4833251" cy="908036"/>
          </a:xfrm>
        </p:grpSpPr>
        <p:sp>
          <p:nvSpPr>
            <p:cNvPr id="35" name="Rectangle 34">
              <a:extLst>
                <a:ext uri="{FF2B5EF4-FFF2-40B4-BE49-F238E27FC236}">
                  <a16:creationId xmlns:a16="http://schemas.microsoft.com/office/drawing/2014/main" id="{0C3F7482-D36C-434E-B2DD-0DE294A2B247}"/>
                </a:ext>
              </a:extLst>
            </p:cNvPr>
            <p:cNvSpPr/>
            <p:nvPr/>
          </p:nvSpPr>
          <p:spPr>
            <a:xfrm>
              <a:off x="7965509" y="2777872"/>
              <a:ext cx="3875707" cy="387798"/>
            </a:xfrm>
            <a:prstGeom prst="rect">
              <a:avLst/>
            </a:prstGeom>
          </p:spPr>
          <p:txBody>
            <a:bodyPr wrap="square" lIns="0" tIns="0" rIns="0" bIns="0" anchor="ctr" anchorCtr="0">
              <a:spAutoFit/>
            </a:bodyPr>
            <a:lstStyle/>
            <a:p>
              <a:pPr defTabSz="932114"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Configure, update and monitor </a:t>
              </a:r>
              <a:br>
                <a:rPr lang="en-US" sz="1400">
                  <a:solidFill>
                    <a:srgbClr val="1A1A1A"/>
                  </a:solidFill>
                  <a:latin typeface="Segoe UI Semibold"/>
                  <a:cs typeface="Segoe UI Semilight" panose="020B0402040204020203" pitchFamily="34" charset="0"/>
                </a:rPr>
              </a:br>
              <a:r>
                <a:rPr lang="en-US" sz="1400">
                  <a:solidFill>
                    <a:srgbClr val="1A1A1A"/>
                  </a:solidFill>
                  <a:latin typeface="Segoe UI Semibold"/>
                  <a:cs typeface="Segoe UI Semilight" panose="020B0402040204020203" pitchFamily="34" charset="0"/>
                </a:rPr>
                <a:t>from the cloud</a:t>
              </a:r>
            </a:p>
          </p:txBody>
        </p:sp>
        <p:cxnSp>
          <p:nvCxnSpPr>
            <p:cNvPr id="36" name="Straight Connector 35">
              <a:extLst>
                <a:ext uri="{FF2B5EF4-FFF2-40B4-BE49-F238E27FC236}">
                  <a16:creationId xmlns:a16="http://schemas.microsoft.com/office/drawing/2014/main" id="{3BFD7467-67C4-4265-B5B4-A395597EFBAE}"/>
                </a:ext>
              </a:extLst>
            </p:cNvPr>
            <p:cNvCxnSpPr>
              <a:cxnSpLocks/>
            </p:cNvCxnSpPr>
            <p:nvPr/>
          </p:nvCxnSpPr>
          <p:spPr>
            <a:xfrm>
              <a:off x="7007965" y="3497668"/>
              <a:ext cx="4553682" cy="0"/>
            </a:xfrm>
            <a:prstGeom prst="line">
              <a:avLst/>
            </a:prstGeom>
            <a:ln w="9525">
              <a:solidFill>
                <a:schemeClr val="accent1"/>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C59EC123-024F-416F-A6D7-3B0C6B0EA031}"/>
                </a:ext>
              </a:extLst>
            </p:cNvPr>
            <p:cNvGrpSpPr/>
            <p:nvPr/>
          </p:nvGrpSpPr>
          <p:grpSpPr>
            <a:xfrm>
              <a:off x="7046609" y="2589632"/>
              <a:ext cx="768096" cy="764276"/>
              <a:chOff x="7046609" y="2589632"/>
              <a:chExt cx="768096" cy="764276"/>
            </a:xfrm>
          </p:grpSpPr>
          <p:sp>
            <p:nvSpPr>
              <p:cNvPr id="38" name="Oval 37">
                <a:extLst>
                  <a:ext uri="{FF2B5EF4-FFF2-40B4-BE49-F238E27FC236}">
                    <a16:creationId xmlns:a16="http://schemas.microsoft.com/office/drawing/2014/main" id="{EB4F803A-CBD8-440A-93BF-B17F225AD1BE}"/>
                  </a:ext>
                </a:extLst>
              </p:cNvPr>
              <p:cNvSpPr/>
              <p:nvPr/>
            </p:nvSpPr>
            <p:spPr bwMode="auto">
              <a:xfrm>
                <a:off x="7046609" y="2589632"/>
                <a:ext cx="76809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sp>
            <p:nvSpPr>
              <p:cNvPr id="39" name="Processing_E9F5" title="Icon of two interlocked gears">
                <a:extLst>
                  <a:ext uri="{FF2B5EF4-FFF2-40B4-BE49-F238E27FC236}">
                    <a16:creationId xmlns:a16="http://schemas.microsoft.com/office/drawing/2014/main" id="{0CB0E300-26CF-4986-B392-B56542744A41}"/>
                  </a:ext>
                </a:extLst>
              </p:cNvPr>
              <p:cNvSpPr>
                <a:spLocks noChangeAspect="1" noEditPoints="1"/>
              </p:cNvSpPr>
              <p:nvPr/>
            </p:nvSpPr>
            <p:spPr bwMode="auto">
              <a:xfrm>
                <a:off x="7220676" y="278889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grpSp>
    </p:spTree>
    <p:extLst>
      <p:ext uri="{BB962C8B-B14F-4D97-AF65-F5344CB8AC3E}">
        <p14:creationId xmlns:p14="http://schemas.microsoft.com/office/powerpoint/2010/main" val="1566026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350"/>
                                        <p:tgtEl>
                                          <p:spTgt spid="22"/>
                                        </p:tgtEl>
                                      </p:cBhvr>
                                    </p:animEffect>
                                  </p:childTnLst>
                                </p:cTn>
                              </p:par>
                              <p:par>
                                <p:cTn id="18" presetID="63" presetClass="path" presetSubtype="0" decel="100000" fill="hold" nodeType="withEffect">
                                  <p:stCondLst>
                                    <p:cond delay="600"/>
                                  </p:stCondLst>
                                  <p:childTnLst>
                                    <p:animMotion origin="layout" path="M 8.5014E-7 -3.38629E-6 L 0.04761 -3.38629E-6 " pathEditMode="relative" rAng="0" ptsTypes="AA">
                                      <p:cBhvr>
                                        <p:cTn id="19" dur="500" spd="-100000" fill="hold"/>
                                        <p:tgtEl>
                                          <p:spTgt spid="22"/>
                                        </p:tgtEl>
                                        <p:attrNameLst>
                                          <p:attrName>ppt_x</p:attrName>
                                          <p:attrName>ppt_y</p:attrName>
                                        </p:attrNameLst>
                                      </p:cBhvr>
                                      <p:rCtr x="2374" y="0"/>
                                    </p:animMotion>
                                  </p:childTnLst>
                                </p:cTn>
                              </p:par>
                              <p:par>
                                <p:cTn id="20" presetID="10" presetClass="entr" presetSubtype="0" fill="hold" nodeType="withEffect">
                                  <p:stCondLst>
                                    <p:cond delay="7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350"/>
                                        <p:tgtEl>
                                          <p:spTgt spid="28"/>
                                        </p:tgtEl>
                                      </p:cBhvr>
                                    </p:animEffect>
                                  </p:childTnLst>
                                </p:cTn>
                              </p:par>
                              <p:par>
                                <p:cTn id="23" presetID="63" presetClass="path" presetSubtype="0" decel="100000" fill="hold" nodeType="withEffect">
                                  <p:stCondLst>
                                    <p:cond delay="700"/>
                                  </p:stCondLst>
                                  <p:childTnLst>
                                    <p:animMotion origin="layout" path="M 8.5014E-7 -3.38629E-6 L 0.04761 -3.38629E-6 " pathEditMode="relative" rAng="0" ptsTypes="AA">
                                      <p:cBhvr>
                                        <p:cTn id="24" dur="500" spd="-100000" fill="hold"/>
                                        <p:tgtEl>
                                          <p:spTgt spid="28"/>
                                        </p:tgtEl>
                                        <p:attrNameLst>
                                          <p:attrName>ppt_x</p:attrName>
                                          <p:attrName>ppt_y</p:attrName>
                                        </p:attrNameLst>
                                      </p:cBhvr>
                                      <p:rCtr x="2374" y="0"/>
                                    </p:animMotion>
                                  </p:childTnLst>
                                </p:cTn>
                              </p:par>
                              <p:par>
                                <p:cTn id="25" presetID="10" presetClass="entr" presetSubtype="0" fill="hold" nodeType="withEffect">
                                  <p:stCondLst>
                                    <p:cond delay="8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350"/>
                                        <p:tgtEl>
                                          <p:spTgt spid="34"/>
                                        </p:tgtEl>
                                      </p:cBhvr>
                                    </p:animEffect>
                                  </p:childTnLst>
                                </p:cTn>
                              </p:par>
                              <p:par>
                                <p:cTn id="28" presetID="63" presetClass="path" presetSubtype="0" decel="100000" fill="hold" nodeType="withEffect">
                                  <p:stCondLst>
                                    <p:cond delay="800"/>
                                  </p:stCondLst>
                                  <p:childTnLst>
                                    <p:animMotion origin="layout" path="M 8.5014E-7 -3.38629E-6 L 0.04761 -3.38629E-6 " pathEditMode="relative" rAng="0" ptsTypes="AA">
                                      <p:cBhvr>
                                        <p:cTn id="29" dur="500" spd="-100000" fill="hold"/>
                                        <p:tgtEl>
                                          <p:spTgt spid="34"/>
                                        </p:tgtEl>
                                        <p:attrNameLst>
                                          <p:attrName>ppt_x</p:attrName>
                                          <p:attrName>ppt_y</p:attrName>
                                        </p:attrNameLst>
                                      </p:cBhvr>
                                      <p:rCtr x="2374" y="0"/>
                                    </p:animMotion>
                                  </p:childTnLst>
                                </p:cTn>
                              </p:par>
                              <p:par>
                                <p:cTn id="30" presetID="10" presetClass="entr" presetSubtype="0" fill="hold"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50"/>
                                        <p:tgtEl>
                                          <p:spTgt spid="5"/>
                                        </p:tgtEl>
                                      </p:cBhvr>
                                    </p:animEffect>
                                  </p:childTnLst>
                                </p:cTn>
                              </p:par>
                              <p:par>
                                <p:cTn id="33" presetID="63" presetClass="path" presetSubtype="0" decel="100000" fill="hold" nodeType="withEffect">
                                  <p:stCondLst>
                                    <p:cond delay="900"/>
                                  </p:stCondLst>
                                  <p:childTnLst>
                                    <p:animMotion origin="layout" path="M 8.5014E-7 -3.38629E-6 L 0.04761 -3.38629E-6 " pathEditMode="relative" rAng="0" ptsTypes="AA">
                                      <p:cBhvr>
                                        <p:cTn id="34" dur="500" spd="-100000" fill="hold"/>
                                        <p:tgtEl>
                                          <p:spTgt spid="5"/>
                                        </p:tgtEl>
                                        <p:attrNameLst>
                                          <p:attrName>ppt_x</p:attrName>
                                          <p:attrName>ppt_y</p:attrName>
                                        </p:attrNameLst>
                                      </p:cBhvr>
                                      <p:rCtr x="2374" y="0"/>
                                    </p:animMotion>
                                  </p:childTnLst>
                                </p:cTn>
                              </p:par>
                              <p:par>
                                <p:cTn id="35" presetID="10" presetClass="entr" presetSubtype="0" fill="hold"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350"/>
                                        <p:tgtEl>
                                          <p:spTgt spid="11"/>
                                        </p:tgtEl>
                                      </p:cBhvr>
                                    </p:animEffect>
                                  </p:childTnLst>
                                </p:cTn>
                              </p:par>
                              <p:par>
                                <p:cTn id="38" presetID="63" presetClass="path" presetSubtype="0" decel="100000" fill="hold" nodeType="withEffect">
                                  <p:stCondLst>
                                    <p:cond delay="1000"/>
                                  </p:stCondLst>
                                  <p:childTnLst>
                                    <p:animMotion origin="layout" path="M 8.5014E-7 -3.38629E-6 L 0.04761 -3.38629E-6 " pathEditMode="relative" rAng="0" ptsTypes="AA">
                                      <p:cBhvr>
                                        <p:cTn id="39" dur="500" spd="-100000" fill="hold"/>
                                        <p:tgtEl>
                                          <p:spTgt spid="11"/>
                                        </p:tgtEl>
                                        <p:attrNameLst>
                                          <p:attrName>ppt_x</p:attrName>
                                          <p:attrName>ppt_y</p:attrName>
                                        </p:attrNameLst>
                                      </p:cBhvr>
                                      <p:rCtr x="2374" y="0"/>
                                    </p:animMotion>
                                  </p:childTnLst>
                                </p:cTn>
                              </p:par>
                              <p:par>
                                <p:cTn id="40" presetID="10" presetClass="entr" presetSubtype="0" fill="hold" nodeType="withEffect">
                                  <p:stCondLst>
                                    <p:cond delay="11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350"/>
                                        <p:tgtEl>
                                          <p:spTgt spid="17"/>
                                        </p:tgtEl>
                                      </p:cBhvr>
                                    </p:animEffect>
                                  </p:childTnLst>
                                </p:cTn>
                              </p:par>
                              <p:par>
                                <p:cTn id="43" presetID="63" presetClass="path" presetSubtype="0" decel="100000" fill="hold" nodeType="withEffect">
                                  <p:stCondLst>
                                    <p:cond delay="1100"/>
                                  </p:stCondLst>
                                  <p:childTnLst>
                                    <p:animMotion origin="layout" path="M 8.5014E-7 -3.38629E-6 L 0.04761 -3.38629E-6 " pathEditMode="relative" rAng="0" ptsTypes="AA">
                                      <p:cBhvr>
                                        <p:cTn id="44" dur="500" spd="-100000" fill="hold"/>
                                        <p:tgtEl>
                                          <p:spTgt spid="17"/>
                                        </p:tgtEl>
                                        <p:attrNameLst>
                                          <p:attrName>ppt_x</p:attrName>
                                          <p:attrName>ppt_y</p:attrName>
                                        </p:attrNameLst>
                                      </p:cBhvr>
                                      <p:rCtr x="23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598A-CE4A-4DEE-93E2-801F249FD9EC}"/>
              </a:ext>
            </a:extLst>
          </p:cNvPr>
          <p:cNvSpPr>
            <a:spLocks noGrp="1"/>
          </p:cNvSpPr>
          <p:nvPr>
            <p:ph type="title"/>
          </p:nvPr>
        </p:nvSpPr>
        <p:spPr>
          <a:xfrm>
            <a:off x="274406" y="289511"/>
            <a:ext cx="11655840" cy="899665"/>
          </a:xfrm>
        </p:spPr>
        <p:txBody>
          <a:bodyPr vert="horz" wrap="square" lIns="89630" tIns="44814" rIns="89630" bIns="44814" rtlCol="0" anchor="ctr">
            <a:normAutofit/>
          </a:bodyPr>
          <a:lstStyle/>
          <a:p>
            <a:pPr defTabSz="914049"/>
            <a:r>
              <a:rPr lang="en-US" sz="4400">
                <a:solidFill>
                  <a:schemeClr val="tx1"/>
                </a:solidFill>
                <a:ea typeface="+mj-ea"/>
                <a:cs typeface="+mj-cs"/>
              </a:rPr>
              <a:t>Azure IoT Hub in the Cloud and on the Edge</a:t>
            </a:r>
          </a:p>
        </p:txBody>
      </p:sp>
      <p:sp>
        <p:nvSpPr>
          <p:cNvPr id="3" name="Content Placeholder 2">
            <a:extLst>
              <a:ext uri="{FF2B5EF4-FFF2-40B4-BE49-F238E27FC236}">
                <a16:creationId xmlns:a16="http://schemas.microsoft.com/office/drawing/2014/main" id="{0ACFDAB3-C7A9-411B-88B2-D1B8DBAB667A}"/>
              </a:ext>
            </a:extLst>
          </p:cNvPr>
          <p:cNvSpPr>
            <a:spLocks noGrp="1"/>
          </p:cNvSpPr>
          <p:nvPr>
            <p:ph type="body" sz="quarter" idx="4294967295"/>
          </p:nvPr>
        </p:nvSpPr>
        <p:spPr>
          <a:xfrm>
            <a:off x="697228" y="3583072"/>
            <a:ext cx="5222179" cy="2120581"/>
          </a:xfrm>
        </p:spPr>
        <p:txBody>
          <a:bodyPr vert="horz" wrap="square" lIns="146304" tIns="91440" rIns="146304" bIns="91440" rtlCol="0" anchor="t">
            <a:spAutoFit/>
          </a:bodyPr>
          <a:lstStyle/>
          <a:p>
            <a:pPr marL="0" indent="0">
              <a:buNone/>
            </a:pPr>
            <a:r>
              <a:rPr lang="en-US" sz="3200">
                <a:solidFill>
                  <a:schemeClr val="tx2"/>
                </a:solidFill>
              </a:rPr>
              <a:t>Azure IoT Hub in the Cloud </a:t>
            </a:r>
          </a:p>
          <a:p>
            <a:pPr marL="342900" lvl="1" indent="-342900">
              <a:spcBef>
                <a:spcPts val="588"/>
              </a:spcBef>
              <a:spcAft>
                <a:spcPts val="588"/>
              </a:spcAft>
              <a:buFont typeface="Arial" panose="05000000000000000000" pitchFamily="2" charset="2"/>
              <a:buChar char="•"/>
            </a:pPr>
            <a:r>
              <a:rPr lang="en-US" sz="2000" spc="-50">
                <a:solidFill>
                  <a:srgbClr val="262626"/>
                </a:solidFill>
                <a:cs typeface="Segoe UI Semilight"/>
              </a:rPr>
              <a:t>Internet Scale Device Support</a:t>
            </a:r>
            <a:endParaRPr lang="en-US" sz="2000" spc="-50">
              <a:solidFill>
                <a:srgbClr val="262626"/>
              </a:solidFill>
            </a:endParaRPr>
          </a:p>
          <a:p>
            <a:pPr marL="342900" lvl="1" indent="-342900">
              <a:spcBef>
                <a:spcPts val="588"/>
              </a:spcBef>
              <a:spcAft>
                <a:spcPts val="588"/>
              </a:spcAft>
              <a:buFont typeface="Arial" panose="05000000000000000000" pitchFamily="2" charset="2"/>
              <a:buChar char="•"/>
            </a:pPr>
            <a:r>
              <a:rPr lang="en-US" sz="2000" spc="-50">
                <a:solidFill>
                  <a:srgbClr val="262626"/>
                </a:solidFill>
              </a:rPr>
              <a:t>Remote monitoring and management</a:t>
            </a:r>
            <a:endParaRPr lang="en-US" sz="2000" spc="-50">
              <a:solidFill>
                <a:srgbClr val="262626"/>
              </a:solidFill>
              <a:cs typeface="Segoe UI Semilight"/>
            </a:endParaRPr>
          </a:p>
          <a:p>
            <a:pPr marL="342900" lvl="1" indent="-342900">
              <a:spcBef>
                <a:spcPts val="588"/>
              </a:spcBef>
              <a:spcAft>
                <a:spcPts val="588"/>
              </a:spcAft>
              <a:buFont typeface="Arial" panose="05000000000000000000" pitchFamily="2" charset="2"/>
              <a:buChar char="•"/>
            </a:pPr>
            <a:r>
              <a:rPr lang="en-US" sz="2000" spc="-50">
                <a:solidFill>
                  <a:srgbClr val="262626"/>
                </a:solidFill>
              </a:rPr>
              <a:t>Infinite Compute and Storage for Workloads such a Machine Learning &amp; LOB</a:t>
            </a:r>
            <a:endParaRPr lang="en-US" sz="2000" spc="-50">
              <a:solidFill>
                <a:srgbClr val="262626"/>
              </a:solidFill>
              <a:cs typeface="Segoe UI Semilight"/>
            </a:endParaRPr>
          </a:p>
        </p:txBody>
      </p:sp>
      <p:sp>
        <p:nvSpPr>
          <p:cNvPr id="4" name="Text Placeholder 3"/>
          <p:cNvSpPr>
            <a:spLocks noGrp="1"/>
          </p:cNvSpPr>
          <p:nvPr>
            <p:ph type="body" sz="quarter" idx="4294967295"/>
          </p:nvPr>
        </p:nvSpPr>
        <p:spPr>
          <a:xfrm>
            <a:off x="6300458" y="3572391"/>
            <a:ext cx="5808818" cy="1843582"/>
          </a:xfrm>
        </p:spPr>
        <p:txBody>
          <a:bodyPr vert="horz" wrap="square" lIns="146304" tIns="91440" rIns="146304" bIns="91440" rtlCol="0" anchor="t">
            <a:spAutoFit/>
          </a:bodyPr>
          <a:lstStyle/>
          <a:p>
            <a:pPr marL="0" indent="0">
              <a:buNone/>
            </a:pPr>
            <a:r>
              <a:rPr lang="en-US" sz="3200">
                <a:solidFill>
                  <a:schemeClr val="tx2"/>
                </a:solidFill>
              </a:rPr>
              <a:t>Azure IoT Edge</a:t>
            </a:r>
          </a:p>
          <a:p>
            <a:pPr marL="342900" lvl="1" indent="-342900">
              <a:spcBef>
                <a:spcPts val="588"/>
              </a:spcBef>
              <a:spcAft>
                <a:spcPts val="588"/>
              </a:spcAft>
              <a:buFont typeface="Arial" panose="05000000000000000000" pitchFamily="2" charset="2"/>
              <a:buChar char="•"/>
            </a:pPr>
            <a:r>
              <a:rPr lang="en-US" sz="2000" spc="-50">
                <a:solidFill>
                  <a:srgbClr val="262626"/>
                </a:solidFill>
              </a:rPr>
              <a:t>Low latency requiring near real-time response</a:t>
            </a:r>
            <a:endParaRPr lang="en-US" sz="2000" spc="-50">
              <a:solidFill>
                <a:srgbClr val="262626"/>
              </a:solidFill>
              <a:cs typeface="Segoe UI Semilight"/>
            </a:endParaRPr>
          </a:p>
          <a:p>
            <a:pPr marL="342900" lvl="1" indent="-342900">
              <a:spcBef>
                <a:spcPts val="588"/>
              </a:spcBef>
              <a:spcAft>
                <a:spcPts val="588"/>
              </a:spcAft>
              <a:buFont typeface="Arial" panose="05000000000000000000" pitchFamily="2" charset="2"/>
              <a:buChar char="•"/>
            </a:pPr>
            <a:r>
              <a:rPr lang="en-US" sz="2000" spc="-50">
                <a:solidFill>
                  <a:srgbClr val="262626"/>
                </a:solidFill>
              </a:rPr>
              <a:t>Large quantities of data </a:t>
            </a:r>
            <a:r>
              <a:rPr lang="en-US" sz="2000" spc="-50" err="1">
                <a:solidFill>
                  <a:srgbClr val="262626"/>
                </a:solidFill>
              </a:rPr>
              <a:t>eg</a:t>
            </a:r>
            <a:r>
              <a:rPr lang="en-US" sz="2000" spc="-50">
                <a:solidFill>
                  <a:srgbClr val="262626"/>
                </a:solidFill>
              </a:rPr>
              <a:t> Image processing</a:t>
            </a:r>
            <a:endParaRPr lang="en-US" sz="2000" spc="-50">
              <a:solidFill>
                <a:srgbClr val="262626"/>
              </a:solidFill>
              <a:cs typeface="Segoe UI Semilight"/>
            </a:endParaRPr>
          </a:p>
          <a:p>
            <a:pPr marL="342900" lvl="1" indent="-342900">
              <a:spcBef>
                <a:spcPts val="588"/>
              </a:spcBef>
              <a:spcAft>
                <a:spcPts val="588"/>
              </a:spcAft>
              <a:buFont typeface="Arial" panose="05000000000000000000" pitchFamily="2" charset="2"/>
              <a:buChar char="•"/>
            </a:pPr>
            <a:r>
              <a:rPr lang="en-US" sz="2000" spc="-50">
                <a:solidFill>
                  <a:srgbClr val="262626"/>
                </a:solidFill>
              </a:rPr>
              <a:t>Protocol translation &amp; data normalization</a:t>
            </a:r>
            <a:endParaRPr lang="en-US" sz="2000" spc="-50">
              <a:solidFill>
                <a:srgbClr val="262626"/>
              </a:solidFill>
              <a:cs typeface="Segoe UI Semilight"/>
            </a:endParaRPr>
          </a:p>
        </p:txBody>
      </p:sp>
      <p:grpSp>
        <p:nvGrpSpPr>
          <p:cNvPr id="73" name="Group 72"/>
          <p:cNvGrpSpPr/>
          <p:nvPr/>
        </p:nvGrpSpPr>
        <p:grpSpPr>
          <a:xfrm>
            <a:off x="1595470" y="1565291"/>
            <a:ext cx="2282362" cy="1594273"/>
            <a:chOff x="9691715" y="2578594"/>
            <a:chExt cx="2283010" cy="1594725"/>
          </a:xfrm>
        </p:grpSpPr>
        <p:grpSp>
          <p:nvGrpSpPr>
            <p:cNvPr id="74" name="Group 73"/>
            <p:cNvGrpSpPr>
              <a:grpSpLocks noChangeAspect="1"/>
            </p:cNvGrpSpPr>
            <p:nvPr/>
          </p:nvGrpSpPr>
          <p:grpSpPr>
            <a:xfrm>
              <a:off x="10036250" y="3676676"/>
              <a:ext cx="613542" cy="488277"/>
              <a:chOff x="7447097" y="5073261"/>
              <a:chExt cx="1524001" cy="1212851"/>
            </a:xfrm>
          </p:grpSpPr>
          <p:sp>
            <p:nvSpPr>
              <p:cNvPr id="103" name="AutoShape 3"/>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Freeform 5"/>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Rectangle 6"/>
              <p:cNvSpPr>
                <a:spLocks noChangeArrowheads="1"/>
              </p:cNvSpPr>
              <p:nvPr/>
            </p:nvSpPr>
            <p:spPr bwMode="auto">
              <a:xfrm>
                <a:off x="8669472" y="5705087"/>
                <a:ext cx="301625" cy="58102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6" name="Rectangle 7"/>
              <p:cNvSpPr>
                <a:spLocks noChangeArrowheads="1"/>
              </p:cNvSpPr>
              <p:nvPr/>
            </p:nvSpPr>
            <p:spPr bwMode="auto">
              <a:xfrm>
                <a:off x="7770947" y="5946387"/>
                <a:ext cx="8572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7" name="Rectangle 8"/>
              <p:cNvSpPr>
                <a:spLocks noChangeArrowheads="1"/>
              </p:cNvSpPr>
              <p:nvPr/>
            </p:nvSpPr>
            <p:spPr bwMode="auto">
              <a:xfrm>
                <a:off x="7574097" y="5946387"/>
                <a:ext cx="84138"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8" name="Rectangle 9"/>
              <p:cNvSpPr>
                <a:spLocks noChangeArrowheads="1"/>
              </p:cNvSpPr>
              <p:nvPr/>
            </p:nvSpPr>
            <p:spPr bwMode="auto">
              <a:xfrm>
                <a:off x="7988435" y="5946387"/>
                <a:ext cx="7937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9" name="Rectangle 10"/>
              <p:cNvSpPr>
                <a:spLocks noChangeArrowheads="1"/>
              </p:cNvSpPr>
              <p:nvPr/>
            </p:nvSpPr>
            <p:spPr bwMode="auto">
              <a:xfrm>
                <a:off x="8199572" y="5946387"/>
                <a:ext cx="7937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0" name="Rectangle 11"/>
              <p:cNvSpPr>
                <a:spLocks noChangeArrowheads="1"/>
              </p:cNvSpPr>
              <p:nvPr/>
            </p:nvSpPr>
            <p:spPr bwMode="auto">
              <a:xfrm>
                <a:off x="8410710" y="5946387"/>
                <a:ext cx="80963"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1" name="Freeform 12"/>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2" name="Freeform 13"/>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3" name="Freeform 14"/>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4" name="Freeform 15"/>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5" name="Freeform 16"/>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6" name="Freeform 17"/>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5" name="Group 74"/>
            <p:cNvGrpSpPr>
              <a:grpSpLocks noChangeAspect="1"/>
            </p:cNvGrpSpPr>
            <p:nvPr/>
          </p:nvGrpSpPr>
          <p:grpSpPr>
            <a:xfrm>
              <a:off x="10835144" y="3534659"/>
              <a:ext cx="638660" cy="638660"/>
              <a:chOff x="5652683" y="1636246"/>
              <a:chExt cx="3791758" cy="3791758"/>
            </a:xfrm>
          </p:grpSpPr>
          <p:sp>
            <p:nvSpPr>
              <p:cNvPr id="98" name="Oval 97"/>
              <p:cNvSpPr/>
              <p:nvPr/>
            </p:nvSpPr>
            <p:spPr>
              <a:xfrm>
                <a:off x="5652683" y="1636246"/>
                <a:ext cx="3791758" cy="37917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Oval 98"/>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Freeform 48"/>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ounded Rectangle 49"/>
              <p:cNvSpPr/>
              <p:nvPr/>
            </p:nvSpPr>
            <p:spPr>
              <a:xfrm>
                <a:off x="7498946" y="3360193"/>
                <a:ext cx="1447800" cy="2908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Oval 101"/>
              <p:cNvSpPr/>
              <p:nvPr/>
            </p:nvSpPr>
            <p:spPr>
              <a:xfrm>
                <a:off x="7294564" y="3236912"/>
                <a:ext cx="546099" cy="5460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76" name="Group 75"/>
            <p:cNvGrpSpPr>
              <a:grpSpLocks noChangeAspect="1"/>
            </p:cNvGrpSpPr>
            <p:nvPr/>
          </p:nvGrpSpPr>
          <p:grpSpPr>
            <a:xfrm>
              <a:off x="9691715" y="2991291"/>
              <a:ext cx="344446" cy="622117"/>
              <a:chOff x="9473248" y="2812868"/>
              <a:chExt cx="623595" cy="1126298"/>
            </a:xfrm>
          </p:grpSpPr>
          <p:sp>
            <p:nvSpPr>
              <p:cNvPr id="93" name="Rectangle 92"/>
              <p:cNvSpPr/>
              <p:nvPr/>
            </p:nvSpPr>
            <p:spPr bwMode="auto">
              <a:xfrm>
                <a:off x="9576623" y="2941946"/>
                <a:ext cx="71643" cy="38686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ounded Rectangle 53"/>
              <p:cNvSpPr/>
              <p:nvPr/>
            </p:nvSpPr>
            <p:spPr bwMode="auto">
              <a:xfrm>
                <a:off x="9473249" y="2812868"/>
                <a:ext cx="278392" cy="326727"/>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rot="18900000">
                <a:off x="9736815" y="3433411"/>
                <a:ext cx="71643" cy="38686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Freeform 55"/>
              <p:cNvSpPr/>
              <p:nvPr/>
            </p:nvSpPr>
            <p:spPr bwMode="auto">
              <a:xfrm rot="17213818">
                <a:off x="9827149" y="3669472"/>
                <a:ext cx="241073" cy="298315"/>
              </a:xfrm>
              <a:custGeom>
                <a:avLst/>
                <a:gdLst>
                  <a:gd name="connsiteX0" fmla="*/ 237697 w 241073"/>
                  <a:gd name="connsiteY0" fmla="*/ 33748 h 298315"/>
                  <a:gd name="connsiteX1" fmla="*/ 206991 w 241073"/>
                  <a:gd name="connsiteY1" fmla="*/ 91247 h 298315"/>
                  <a:gd name="connsiteX2" fmla="*/ 208242 w 241073"/>
                  <a:gd name="connsiteY2" fmla="*/ 92231 h 298315"/>
                  <a:gd name="connsiteX3" fmla="*/ 239221 w 241073"/>
                  <a:gd name="connsiteY3" fmla="*/ 197980 h 298315"/>
                  <a:gd name="connsiteX4" fmla="*/ 136977 w 241073"/>
                  <a:gd name="connsiteY4" fmla="*/ 298315 h 298315"/>
                  <a:gd name="connsiteX5" fmla="*/ 129803 w 241073"/>
                  <a:gd name="connsiteY5" fmla="*/ 245187 h 298315"/>
                  <a:gd name="connsiteX6" fmla="*/ 186464 w 241073"/>
                  <a:gd name="connsiteY6" fmla="*/ 188454 h 298315"/>
                  <a:gd name="connsiteX7" fmla="*/ 152980 w 241073"/>
                  <a:gd name="connsiteY7" fmla="*/ 115936 h 298315"/>
                  <a:gd name="connsiteX8" fmla="*/ 73281 w 241073"/>
                  <a:gd name="connsiteY8" fmla="*/ 127475 h 298315"/>
                  <a:gd name="connsiteX9" fmla="*/ 59987 w 241073"/>
                  <a:gd name="connsiteY9" fmla="*/ 206072 h 298315"/>
                  <a:gd name="connsiteX10" fmla="*/ 11793 w 241073"/>
                  <a:gd name="connsiteY10" fmla="*/ 229570 h 298315"/>
                  <a:gd name="connsiteX11" fmla="*/ 36088 w 241073"/>
                  <a:gd name="connsiteY11" fmla="*/ 88849 h 298315"/>
                  <a:gd name="connsiteX12" fmla="*/ 141737 w 241073"/>
                  <a:gd name="connsiteY12" fmla="*/ 55547 h 298315"/>
                  <a:gd name="connsiteX13" fmla="*/ 144339 w 241073"/>
                  <a:gd name="connsiteY13" fmla="*/ 56480 h 298315"/>
                  <a:gd name="connsiteX14" fmla="*/ 174500 w 241073"/>
                  <a:gd name="connsiteY14" fmla="*/ 0 h 29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073" h="298315">
                    <a:moveTo>
                      <a:pt x="237697" y="33748"/>
                    </a:moveTo>
                    <a:lnTo>
                      <a:pt x="206991" y="91247"/>
                    </a:lnTo>
                    <a:lnTo>
                      <a:pt x="208242" y="92231"/>
                    </a:lnTo>
                    <a:cubicBezTo>
                      <a:pt x="233885" y="119974"/>
                      <a:pt x="245989" y="158998"/>
                      <a:pt x="239221" y="197980"/>
                    </a:cubicBezTo>
                    <a:cubicBezTo>
                      <a:pt x="230101" y="250506"/>
                      <a:pt x="188798" y="291038"/>
                      <a:pt x="136977" y="298315"/>
                    </a:cubicBezTo>
                    <a:lnTo>
                      <a:pt x="129803" y="245187"/>
                    </a:lnTo>
                    <a:cubicBezTo>
                      <a:pt x="158581" y="241020"/>
                      <a:pt x="181474" y="218098"/>
                      <a:pt x="186464" y="188454"/>
                    </a:cubicBezTo>
                    <a:cubicBezTo>
                      <a:pt x="191362" y="159363"/>
                      <a:pt x="177921" y="130252"/>
                      <a:pt x="152980" y="115936"/>
                    </a:cubicBezTo>
                    <a:cubicBezTo>
                      <a:pt x="126898" y="100965"/>
                      <a:pt x="94397" y="105670"/>
                      <a:pt x="73281" y="127475"/>
                    </a:cubicBezTo>
                    <a:cubicBezTo>
                      <a:pt x="53269" y="148139"/>
                      <a:pt x="47948" y="179594"/>
                      <a:pt x="59987" y="206072"/>
                    </a:cubicBezTo>
                    <a:lnTo>
                      <a:pt x="11793" y="229570"/>
                    </a:lnTo>
                    <a:cubicBezTo>
                      <a:pt x="-10423" y="182187"/>
                      <a:pt x="-661" y="125646"/>
                      <a:pt x="36088" y="88849"/>
                    </a:cubicBezTo>
                    <a:cubicBezTo>
                      <a:pt x="64491" y="60409"/>
                      <a:pt x="104070" y="48690"/>
                      <a:pt x="141737" y="55547"/>
                    </a:cubicBezTo>
                    <a:lnTo>
                      <a:pt x="144339" y="56480"/>
                    </a:lnTo>
                    <a:lnTo>
                      <a:pt x="17450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Freeform 56"/>
              <p:cNvSpPr/>
              <p:nvPr/>
            </p:nvSpPr>
            <p:spPr bwMode="auto">
              <a:xfrm>
                <a:off x="9473248" y="3217580"/>
                <a:ext cx="278392" cy="384668"/>
              </a:xfrm>
              <a:custGeom>
                <a:avLst/>
                <a:gdLst>
                  <a:gd name="connsiteX0" fmla="*/ 103374 w 278392"/>
                  <a:gd name="connsiteY0" fmla="*/ 0 h 384668"/>
                  <a:gd name="connsiteX1" fmla="*/ 175017 w 278392"/>
                  <a:gd name="connsiteY1" fmla="*/ 0 h 384668"/>
                  <a:gd name="connsiteX2" fmla="*/ 175017 w 278392"/>
                  <a:gd name="connsiteY2" fmla="*/ 57941 h 384668"/>
                  <a:gd name="connsiteX3" fmla="*/ 231992 w 278392"/>
                  <a:gd name="connsiteY3" fmla="*/ 57941 h 384668"/>
                  <a:gd name="connsiteX4" fmla="*/ 278392 w 278392"/>
                  <a:gd name="connsiteY4" fmla="*/ 104341 h 384668"/>
                  <a:gd name="connsiteX5" fmla="*/ 278392 w 278392"/>
                  <a:gd name="connsiteY5" fmla="*/ 338268 h 384668"/>
                  <a:gd name="connsiteX6" fmla="*/ 231992 w 278392"/>
                  <a:gd name="connsiteY6" fmla="*/ 384668 h 384668"/>
                  <a:gd name="connsiteX7" fmla="*/ 46400 w 278392"/>
                  <a:gd name="connsiteY7" fmla="*/ 384668 h 384668"/>
                  <a:gd name="connsiteX8" fmla="*/ 0 w 278392"/>
                  <a:gd name="connsiteY8" fmla="*/ 338268 h 384668"/>
                  <a:gd name="connsiteX9" fmla="*/ 0 w 278392"/>
                  <a:gd name="connsiteY9" fmla="*/ 104341 h 384668"/>
                  <a:gd name="connsiteX10" fmla="*/ 46400 w 278392"/>
                  <a:gd name="connsiteY10" fmla="*/ 57941 h 384668"/>
                  <a:gd name="connsiteX11" fmla="*/ 103374 w 278392"/>
                  <a:gd name="connsiteY11" fmla="*/ 57941 h 3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392" h="384668">
                    <a:moveTo>
                      <a:pt x="103374" y="0"/>
                    </a:moveTo>
                    <a:lnTo>
                      <a:pt x="175017" y="0"/>
                    </a:lnTo>
                    <a:lnTo>
                      <a:pt x="175017" y="57941"/>
                    </a:lnTo>
                    <a:lnTo>
                      <a:pt x="231992" y="57941"/>
                    </a:lnTo>
                    <a:cubicBezTo>
                      <a:pt x="257618" y="57941"/>
                      <a:pt x="278392" y="78715"/>
                      <a:pt x="278392" y="104341"/>
                    </a:cubicBezTo>
                    <a:lnTo>
                      <a:pt x="278392" y="338268"/>
                    </a:lnTo>
                    <a:cubicBezTo>
                      <a:pt x="278392" y="363894"/>
                      <a:pt x="257618" y="384668"/>
                      <a:pt x="231992" y="384668"/>
                    </a:cubicBezTo>
                    <a:lnTo>
                      <a:pt x="46400" y="384668"/>
                    </a:lnTo>
                    <a:cubicBezTo>
                      <a:pt x="20774" y="384668"/>
                      <a:pt x="0" y="363894"/>
                      <a:pt x="0" y="338268"/>
                    </a:cubicBezTo>
                    <a:lnTo>
                      <a:pt x="0" y="104341"/>
                    </a:lnTo>
                    <a:cubicBezTo>
                      <a:pt x="0" y="78715"/>
                      <a:pt x="20774" y="57941"/>
                      <a:pt x="46400" y="57941"/>
                    </a:cubicBezTo>
                    <a:lnTo>
                      <a:pt x="103374" y="57941"/>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7" name="Freeform 57"/>
            <p:cNvSpPr/>
            <p:nvPr/>
          </p:nvSpPr>
          <p:spPr>
            <a:xfrm>
              <a:off x="10214121" y="2578594"/>
              <a:ext cx="932891" cy="575263"/>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bg2">
                <a:lumMod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78" name="Straight Arrow Connector 77"/>
            <p:cNvCxnSpPr/>
            <p:nvPr/>
          </p:nvCxnSpPr>
          <p:spPr>
            <a:xfrm flipV="1">
              <a:off x="9978020" y="3153857"/>
              <a:ext cx="227764" cy="17501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10332144" y="3243920"/>
              <a:ext cx="132295" cy="311970"/>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10886593" y="3226746"/>
              <a:ext cx="172398" cy="28819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11297945" y="3137917"/>
              <a:ext cx="285113" cy="19095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a:grpSpLocks noChangeAspect="1"/>
            </p:cNvGrpSpPr>
            <p:nvPr/>
          </p:nvGrpSpPr>
          <p:grpSpPr>
            <a:xfrm>
              <a:off x="11641790" y="3399054"/>
              <a:ext cx="332935" cy="559730"/>
              <a:chOff x="7330403" y="3708547"/>
              <a:chExt cx="1686990" cy="2836162"/>
            </a:xfrm>
          </p:grpSpPr>
          <p:sp>
            <p:nvSpPr>
              <p:cNvPr id="83" name="Rounded Rectangle 63"/>
              <p:cNvSpPr/>
              <p:nvPr/>
            </p:nvSpPr>
            <p:spPr bwMode="auto">
              <a:xfrm>
                <a:off x="7330403" y="3708547"/>
                <a:ext cx="1686990" cy="2836162"/>
              </a:xfrm>
              <a:prstGeom prst="roundRect">
                <a:avLst>
                  <a:gd name="adj" fmla="val 8014"/>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4" name="Group 83"/>
              <p:cNvGrpSpPr/>
              <p:nvPr/>
            </p:nvGrpSpPr>
            <p:grpSpPr>
              <a:xfrm>
                <a:off x="7541142" y="4008781"/>
                <a:ext cx="1185075" cy="380195"/>
                <a:chOff x="7541142" y="4008781"/>
                <a:chExt cx="1185075" cy="380195"/>
              </a:xfrm>
            </p:grpSpPr>
            <p:sp>
              <p:nvSpPr>
                <p:cNvPr id="91" name="Rounded Rectangle 71"/>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5" name="Group 84"/>
              <p:cNvGrpSpPr/>
              <p:nvPr/>
            </p:nvGrpSpPr>
            <p:grpSpPr>
              <a:xfrm>
                <a:off x="7541142" y="4553031"/>
                <a:ext cx="1185075" cy="380195"/>
                <a:chOff x="7541142" y="4008781"/>
                <a:chExt cx="1185075" cy="380195"/>
              </a:xfrm>
            </p:grpSpPr>
            <p:sp>
              <p:nvSpPr>
                <p:cNvPr id="89" name="Rounded Rectangle 69"/>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6" name="Group 85"/>
              <p:cNvGrpSpPr/>
              <p:nvPr/>
            </p:nvGrpSpPr>
            <p:grpSpPr>
              <a:xfrm>
                <a:off x="7541142" y="5097282"/>
                <a:ext cx="1185075" cy="380195"/>
                <a:chOff x="7541142" y="4008781"/>
                <a:chExt cx="1185075" cy="380195"/>
              </a:xfrm>
            </p:grpSpPr>
            <p:sp>
              <p:nvSpPr>
                <p:cNvPr id="87" name="Rounded Rectangle 67"/>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nvGrpSpPr>
          <p:cNvPr id="132" name="Group 131"/>
          <p:cNvGrpSpPr/>
          <p:nvPr/>
        </p:nvGrpSpPr>
        <p:grpSpPr>
          <a:xfrm>
            <a:off x="6623906" y="1981370"/>
            <a:ext cx="4037320" cy="1245506"/>
            <a:chOff x="6821330" y="1923814"/>
            <a:chExt cx="4038466" cy="1245860"/>
          </a:xfrm>
        </p:grpSpPr>
        <p:grpSp>
          <p:nvGrpSpPr>
            <p:cNvPr id="133" name="Group 132"/>
            <p:cNvGrpSpPr>
              <a:grpSpLocks noChangeAspect="1"/>
            </p:cNvGrpSpPr>
            <p:nvPr/>
          </p:nvGrpSpPr>
          <p:grpSpPr>
            <a:xfrm>
              <a:off x="9401956" y="1923814"/>
              <a:ext cx="1457840" cy="1160197"/>
              <a:chOff x="7447097" y="5073261"/>
              <a:chExt cx="1524001" cy="1212851"/>
            </a:xfrm>
          </p:grpSpPr>
          <p:sp>
            <p:nvSpPr>
              <p:cNvPr id="152" name="AutoShape 3"/>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3" name="Freeform 5"/>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4" name="Rectangle 6"/>
              <p:cNvSpPr>
                <a:spLocks noChangeArrowheads="1"/>
              </p:cNvSpPr>
              <p:nvPr/>
            </p:nvSpPr>
            <p:spPr bwMode="auto">
              <a:xfrm>
                <a:off x="8669472" y="5689708"/>
                <a:ext cx="301625" cy="58102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5" name="Rectangle 7"/>
              <p:cNvSpPr>
                <a:spLocks noChangeArrowheads="1"/>
              </p:cNvSpPr>
              <p:nvPr/>
            </p:nvSpPr>
            <p:spPr bwMode="auto">
              <a:xfrm>
                <a:off x="7770947" y="5946387"/>
                <a:ext cx="8572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6" name="Rectangle 8"/>
              <p:cNvSpPr>
                <a:spLocks noChangeArrowheads="1"/>
              </p:cNvSpPr>
              <p:nvPr/>
            </p:nvSpPr>
            <p:spPr bwMode="auto">
              <a:xfrm>
                <a:off x="7574097" y="5946387"/>
                <a:ext cx="84138"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7" name="Rectangle 9"/>
              <p:cNvSpPr>
                <a:spLocks noChangeArrowheads="1"/>
              </p:cNvSpPr>
              <p:nvPr/>
            </p:nvSpPr>
            <p:spPr bwMode="auto">
              <a:xfrm>
                <a:off x="7988435" y="5946387"/>
                <a:ext cx="7937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8" name="Rectangle 10"/>
              <p:cNvSpPr>
                <a:spLocks noChangeArrowheads="1"/>
              </p:cNvSpPr>
              <p:nvPr/>
            </p:nvSpPr>
            <p:spPr bwMode="auto">
              <a:xfrm>
                <a:off x="8199572" y="5946387"/>
                <a:ext cx="79375"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9" name="Rectangle 11"/>
              <p:cNvSpPr>
                <a:spLocks noChangeArrowheads="1"/>
              </p:cNvSpPr>
              <p:nvPr/>
            </p:nvSpPr>
            <p:spPr bwMode="auto">
              <a:xfrm>
                <a:off x="8410710" y="5946387"/>
                <a:ext cx="80963" cy="79375"/>
              </a:xfrm>
              <a:prstGeom prst="rect">
                <a:avLst/>
              </a:prstGeom>
              <a:solidFill>
                <a:schemeClr val="accent3"/>
              </a:solidFill>
              <a:ln>
                <a:noFill/>
              </a:ln>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0" name="Freeform 12"/>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1" name="Freeform 13"/>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2" name="Freeform 14"/>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3" name="Freeform 15"/>
              <p:cNvSpPr>
                <a:spLocks/>
              </p:cNvSpPr>
              <p:nvPr/>
            </p:nvSpPr>
            <p:spPr bwMode="auto">
              <a:xfrm>
                <a:off x="7667760" y="5218221"/>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4" name="Freeform 16"/>
              <p:cNvSpPr>
                <a:spLocks/>
              </p:cNvSpPr>
              <p:nvPr/>
            </p:nvSpPr>
            <p:spPr bwMode="auto">
              <a:xfrm>
                <a:off x="8505960" y="5218221"/>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5" name="Freeform 17"/>
              <p:cNvSpPr>
                <a:spLocks/>
              </p:cNvSpPr>
              <p:nvPr/>
            </p:nvSpPr>
            <p:spPr bwMode="auto">
              <a:xfrm>
                <a:off x="8086860" y="5218221"/>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34" name="Group 133"/>
            <p:cNvGrpSpPr>
              <a:grpSpLocks noChangeAspect="1"/>
            </p:cNvGrpSpPr>
            <p:nvPr/>
          </p:nvGrpSpPr>
          <p:grpSpPr>
            <a:xfrm>
              <a:off x="6821330" y="2396433"/>
              <a:ext cx="1982891" cy="773241"/>
              <a:chOff x="2548347" y="703664"/>
              <a:chExt cx="5233450" cy="2040818"/>
            </a:xfrm>
          </p:grpSpPr>
          <p:grpSp>
            <p:nvGrpSpPr>
              <p:cNvPr id="142" name="Group 141"/>
              <p:cNvGrpSpPr/>
              <p:nvPr/>
            </p:nvGrpSpPr>
            <p:grpSpPr>
              <a:xfrm>
                <a:off x="2548347" y="703665"/>
                <a:ext cx="3994484" cy="2040817"/>
                <a:chOff x="-1078184" y="441993"/>
                <a:chExt cx="3994484" cy="2040817"/>
              </a:xfrm>
            </p:grpSpPr>
            <p:grpSp>
              <p:nvGrpSpPr>
                <p:cNvPr id="147" name="Group 146"/>
                <p:cNvGrpSpPr/>
                <p:nvPr/>
              </p:nvGrpSpPr>
              <p:grpSpPr>
                <a:xfrm>
                  <a:off x="-1078184" y="441993"/>
                  <a:ext cx="3994484" cy="2040817"/>
                  <a:chOff x="-1078184" y="441993"/>
                  <a:chExt cx="3994484" cy="2040817"/>
                </a:xfrm>
              </p:grpSpPr>
              <p:sp>
                <p:nvSpPr>
                  <p:cNvPr id="150" name="Rectangle: Rounded Corners 149"/>
                  <p:cNvSpPr/>
                  <p:nvPr/>
                </p:nvSpPr>
                <p:spPr bwMode="auto">
                  <a:xfrm>
                    <a:off x="-1078184" y="441993"/>
                    <a:ext cx="3994484" cy="2040817"/>
                  </a:xfrm>
                  <a:prstGeom prst="roundRect">
                    <a:avLst>
                      <a:gd name="adj" fmla="val 12422"/>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Freeform: Shape 150"/>
                  <p:cNvSpPr/>
                  <p:nvPr/>
                </p:nvSpPr>
                <p:spPr bwMode="auto">
                  <a:xfrm>
                    <a:off x="-1078184" y="1462402"/>
                    <a:ext cx="3994484" cy="1020408"/>
                  </a:xfrm>
                  <a:custGeom>
                    <a:avLst/>
                    <a:gdLst>
                      <a:gd name="connsiteX0" fmla="*/ 0 w 3994484"/>
                      <a:gd name="connsiteY0" fmla="*/ 0 h 1020408"/>
                      <a:gd name="connsiteX1" fmla="*/ 3994484 w 3994484"/>
                      <a:gd name="connsiteY1" fmla="*/ 0 h 1020408"/>
                      <a:gd name="connsiteX2" fmla="*/ 3994484 w 3994484"/>
                      <a:gd name="connsiteY2" fmla="*/ 766898 h 1020408"/>
                      <a:gd name="connsiteX3" fmla="*/ 3740974 w 3994484"/>
                      <a:gd name="connsiteY3" fmla="*/ 1020408 h 1020408"/>
                      <a:gd name="connsiteX4" fmla="*/ 253510 w 3994484"/>
                      <a:gd name="connsiteY4" fmla="*/ 1020408 h 1020408"/>
                      <a:gd name="connsiteX5" fmla="*/ 0 w 3994484"/>
                      <a:gd name="connsiteY5" fmla="*/ 766898 h 10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484" h="1020408">
                        <a:moveTo>
                          <a:pt x="0" y="0"/>
                        </a:moveTo>
                        <a:lnTo>
                          <a:pt x="3994484" y="0"/>
                        </a:lnTo>
                        <a:lnTo>
                          <a:pt x="3994484" y="766898"/>
                        </a:lnTo>
                        <a:cubicBezTo>
                          <a:pt x="3994484" y="906908"/>
                          <a:pt x="3880984" y="1020408"/>
                          <a:pt x="3740974" y="1020408"/>
                        </a:cubicBezTo>
                        <a:lnTo>
                          <a:pt x="253510" y="1020408"/>
                        </a:lnTo>
                        <a:cubicBezTo>
                          <a:pt x="113500" y="1020408"/>
                          <a:pt x="0" y="906908"/>
                          <a:pt x="0" y="76689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8" name="Freeform: Shape 147"/>
                <p:cNvSpPr>
                  <a:spLocks noChangeAspect="1"/>
                </p:cNvSpPr>
                <p:nvPr/>
              </p:nvSpPr>
              <p:spPr bwMode="auto">
                <a:xfrm>
                  <a:off x="-847504" y="732537"/>
                  <a:ext cx="3533124" cy="486806"/>
                </a:xfrm>
                <a:custGeom>
                  <a:avLst/>
                  <a:gdLst>
                    <a:gd name="connsiteX0" fmla="*/ 2444246 w 3944117"/>
                    <a:gd name="connsiteY0" fmla="*/ 298020 h 486806"/>
                    <a:gd name="connsiteX1" fmla="*/ 3129369 w 3944117"/>
                    <a:gd name="connsiteY1" fmla="*/ 298020 h 486806"/>
                    <a:gd name="connsiteX2" fmla="*/ 3129369 w 3944117"/>
                    <a:gd name="connsiteY2" fmla="*/ 486806 h 486806"/>
                    <a:gd name="connsiteX3" fmla="*/ 2444246 w 3944117"/>
                    <a:gd name="connsiteY3" fmla="*/ 486806 h 486806"/>
                    <a:gd name="connsiteX4" fmla="*/ 1629497 w 3944117"/>
                    <a:gd name="connsiteY4" fmla="*/ 298020 h 486806"/>
                    <a:gd name="connsiteX5" fmla="*/ 2314620 w 3944117"/>
                    <a:gd name="connsiteY5" fmla="*/ 298020 h 486806"/>
                    <a:gd name="connsiteX6" fmla="*/ 2314620 w 3944117"/>
                    <a:gd name="connsiteY6" fmla="*/ 486806 h 486806"/>
                    <a:gd name="connsiteX7" fmla="*/ 1629497 w 3944117"/>
                    <a:gd name="connsiteY7" fmla="*/ 486806 h 486806"/>
                    <a:gd name="connsiteX8" fmla="*/ 814748 w 3944117"/>
                    <a:gd name="connsiteY8" fmla="*/ 298020 h 486806"/>
                    <a:gd name="connsiteX9" fmla="*/ 1499871 w 3944117"/>
                    <a:gd name="connsiteY9" fmla="*/ 298020 h 486806"/>
                    <a:gd name="connsiteX10" fmla="*/ 1499871 w 3944117"/>
                    <a:gd name="connsiteY10" fmla="*/ 486806 h 486806"/>
                    <a:gd name="connsiteX11" fmla="*/ 814748 w 3944117"/>
                    <a:gd name="connsiteY11" fmla="*/ 486806 h 486806"/>
                    <a:gd name="connsiteX12" fmla="*/ 3258994 w 3944117"/>
                    <a:gd name="connsiteY12" fmla="*/ 133687 h 486806"/>
                    <a:gd name="connsiteX13" fmla="*/ 3944117 w 3944117"/>
                    <a:gd name="connsiteY13" fmla="*/ 133687 h 486806"/>
                    <a:gd name="connsiteX14" fmla="*/ 3944117 w 3944117"/>
                    <a:gd name="connsiteY14" fmla="*/ 322473 h 486806"/>
                    <a:gd name="connsiteX15" fmla="*/ 3258994 w 3944117"/>
                    <a:gd name="connsiteY15" fmla="*/ 322473 h 486806"/>
                    <a:gd name="connsiteX16" fmla="*/ 0 w 3944117"/>
                    <a:gd name="connsiteY16" fmla="*/ 133687 h 486806"/>
                    <a:gd name="connsiteX17" fmla="*/ 685123 w 3944117"/>
                    <a:gd name="connsiteY17" fmla="*/ 133687 h 486806"/>
                    <a:gd name="connsiteX18" fmla="*/ 685123 w 3944117"/>
                    <a:gd name="connsiteY18" fmla="*/ 322473 h 486806"/>
                    <a:gd name="connsiteX19" fmla="*/ 0 w 3944117"/>
                    <a:gd name="connsiteY19" fmla="*/ 322473 h 486806"/>
                    <a:gd name="connsiteX20" fmla="*/ 2444246 w 3944117"/>
                    <a:gd name="connsiteY20" fmla="*/ 0 h 486806"/>
                    <a:gd name="connsiteX21" fmla="*/ 3129369 w 3944117"/>
                    <a:gd name="connsiteY21" fmla="*/ 0 h 486806"/>
                    <a:gd name="connsiteX22" fmla="*/ 3129369 w 3944117"/>
                    <a:gd name="connsiteY22" fmla="*/ 188786 h 486806"/>
                    <a:gd name="connsiteX23" fmla="*/ 2444246 w 3944117"/>
                    <a:gd name="connsiteY23" fmla="*/ 188786 h 486806"/>
                    <a:gd name="connsiteX24" fmla="*/ 1629497 w 3944117"/>
                    <a:gd name="connsiteY24" fmla="*/ 0 h 486806"/>
                    <a:gd name="connsiteX25" fmla="*/ 2314620 w 3944117"/>
                    <a:gd name="connsiteY25" fmla="*/ 0 h 486806"/>
                    <a:gd name="connsiteX26" fmla="*/ 2314620 w 3944117"/>
                    <a:gd name="connsiteY26" fmla="*/ 188786 h 486806"/>
                    <a:gd name="connsiteX27" fmla="*/ 1629497 w 3944117"/>
                    <a:gd name="connsiteY27" fmla="*/ 188786 h 486806"/>
                    <a:gd name="connsiteX28" fmla="*/ 814748 w 3944117"/>
                    <a:gd name="connsiteY28" fmla="*/ 0 h 486806"/>
                    <a:gd name="connsiteX29" fmla="*/ 1499871 w 3944117"/>
                    <a:gd name="connsiteY29" fmla="*/ 0 h 486806"/>
                    <a:gd name="connsiteX30" fmla="*/ 1499871 w 3944117"/>
                    <a:gd name="connsiteY30" fmla="*/ 188786 h 486806"/>
                    <a:gd name="connsiteX31" fmla="*/ 814748 w 3944117"/>
                    <a:gd name="connsiteY31" fmla="*/ 188786 h 4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44117" h="486806">
                      <a:moveTo>
                        <a:pt x="2444246" y="298020"/>
                      </a:moveTo>
                      <a:lnTo>
                        <a:pt x="3129369" y="298020"/>
                      </a:lnTo>
                      <a:lnTo>
                        <a:pt x="3129369" y="486806"/>
                      </a:lnTo>
                      <a:lnTo>
                        <a:pt x="2444246" y="486806"/>
                      </a:lnTo>
                      <a:close/>
                      <a:moveTo>
                        <a:pt x="1629497" y="298020"/>
                      </a:moveTo>
                      <a:lnTo>
                        <a:pt x="2314620" y="298020"/>
                      </a:lnTo>
                      <a:lnTo>
                        <a:pt x="2314620" y="486806"/>
                      </a:lnTo>
                      <a:lnTo>
                        <a:pt x="1629497" y="486806"/>
                      </a:lnTo>
                      <a:close/>
                      <a:moveTo>
                        <a:pt x="814748" y="298020"/>
                      </a:moveTo>
                      <a:lnTo>
                        <a:pt x="1499871" y="298020"/>
                      </a:lnTo>
                      <a:lnTo>
                        <a:pt x="1499871" y="486806"/>
                      </a:lnTo>
                      <a:lnTo>
                        <a:pt x="814748" y="486806"/>
                      </a:lnTo>
                      <a:close/>
                      <a:moveTo>
                        <a:pt x="3258994" y="133687"/>
                      </a:moveTo>
                      <a:lnTo>
                        <a:pt x="3944117" y="133687"/>
                      </a:lnTo>
                      <a:lnTo>
                        <a:pt x="3944117" y="322473"/>
                      </a:lnTo>
                      <a:lnTo>
                        <a:pt x="3258994" y="322473"/>
                      </a:lnTo>
                      <a:close/>
                      <a:moveTo>
                        <a:pt x="0" y="133687"/>
                      </a:moveTo>
                      <a:lnTo>
                        <a:pt x="685123" y="133687"/>
                      </a:lnTo>
                      <a:lnTo>
                        <a:pt x="685123" y="322473"/>
                      </a:lnTo>
                      <a:lnTo>
                        <a:pt x="0" y="322473"/>
                      </a:lnTo>
                      <a:close/>
                      <a:moveTo>
                        <a:pt x="2444246" y="0"/>
                      </a:moveTo>
                      <a:lnTo>
                        <a:pt x="3129369" y="0"/>
                      </a:lnTo>
                      <a:lnTo>
                        <a:pt x="3129369" y="188786"/>
                      </a:lnTo>
                      <a:lnTo>
                        <a:pt x="2444246" y="188786"/>
                      </a:lnTo>
                      <a:close/>
                      <a:moveTo>
                        <a:pt x="1629497" y="0"/>
                      </a:moveTo>
                      <a:lnTo>
                        <a:pt x="2314620" y="0"/>
                      </a:lnTo>
                      <a:lnTo>
                        <a:pt x="2314620" y="188786"/>
                      </a:lnTo>
                      <a:lnTo>
                        <a:pt x="1629497" y="188786"/>
                      </a:lnTo>
                      <a:close/>
                      <a:moveTo>
                        <a:pt x="814748" y="0"/>
                      </a:moveTo>
                      <a:lnTo>
                        <a:pt x="1499871" y="0"/>
                      </a:lnTo>
                      <a:lnTo>
                        <a:pt x="1499871" y="188786"/>
                      </a:lnTo>
                      <a:lnTo>
                        <a:pt x="814748" y="188786"/>
                      </a:lnTo>
                      <a:close/>
                    </a:path>
                  </a:pathLst>
                </a:cu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9" name="Freeform: Shape 148"/>
                <p:cNvSpPr/>
                <p:nvPr/>
              </p:nvSpPr>
              <p:spPr bwMode="auto">
                <a:xfrm>
                  <a:off x="-556444" y="1592551"/>
                  <a:ext cx="2617448" cy="674684"/>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3" name="Group 142"/>
              <p:cNvGrpSpPr/>
              <p:nvPr/>
            </p:nvGrpSpPr>
            <p:grpSpPr>
              <a:xfrm>
                <a:off x="6833891" y="703664"/>
                <a:ext cx="947906" cy="2040817"/>
                <a:chOff x="10229535" y="-1529901"/>
                <a:chExt cx="1825831" cy="3647549"/>
              </a:xfrm>
            </p:grpSpPr>
            <p:sp>
              <p:nvSpPr>
                <p:cNvPr id="144" name="Rectangle 143"/>
                <p:cNvSpPr/>
                <p:nvPr/>
              </p:nvSpPr>
              <p:spPr>
                <a:xfrm>
                  <a:off x="10229535" y="-1529901"/>
                  <a:ext cx="1825831" cy="3647549"/>
                </a:xfrm>
                <a:prstGeom prst="rect">
                  <a:avLst/>
                </a:prstGeom>
                <a:solidFill>
                  <a:schemeClr val="accent5"/>
                </a:solidFill>
                <a:ln w="19050" cap="flat" cmpd="sng" algn="ctr">
                  <a:noFill/>
                  <a:prstDash val="solid"/>
                </a:ln>
                <a:effectLst/>
              </p:spPr>
              <p:txBody>
                <a:bodyPr rtlCol="0" anchor="t"/>
                <a:lstStyle/>
                <a:p>
                  <a:pPr marL="0" marR="0" lvl="0" indent="0" algn="ctr" defTabSz="89552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505050"/>
                    </a:solidFill>
                    <a:effectLst/>
                    <a:uLnTx/>
                    <a:uFillTx/>
                    <a:latin typeface="Segoe UI Light"/>
                    <a:ea typeface="+mn-ea"/>
                    <a:cs typeface="+mn-cs"/>
                  </a:endParaRPr>
                </a:p>
              </p:txBody>
            </p:sp>
            <p:sp>
              <p:nvSpPr>
                <p:cNvPr id="145" name="Rectangle 144"/>
                <p:cNvSpPr/>
                <p:nvPr/>
              </p:nvSpPr>
              <p:spPr>
                <a:xfrm>
                  <a:off x="10465739" y="1021103"/>
                  <a:ext cx="1362048" cy="6619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a:xfrm>
                  <a:off x="10465736" y="80738"/>
                  <a:ext cx="1362050" cy="6619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cxnSp>
          <p:nvCxnSpPr>
            <p:cNvPr id="135" name="Straight Arrow Connector 134"/>
            <p:cNvCxnSpPr/>
            <p:nvPr/>
          </p:nvCxnSpPr>
          <p:spPr>
            <a:xfrm flipH="1">
              <a:off x="8845916" y="2820270"/>
              <a:ext cx="448879" cy="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6" name="Group 135"/>
            <p:cNvGrpSpPr>
              <a:grpSpLocks noChangeAspect="1"/>
            </p:cNvGrpSpPr>
            <p:nvPr/>
          </p:nvGrpSpPr>
          <p:grpSpPr>
            <a:xfrm>
              <a:off x="8359497" y="2146950"/>
              <a:ext cx="524989" cy="524989"/>
              <a:chOff x="5652683" y="1636246"/>
              <a:chExt cx="3791758" cy="3791758"/>
            </a:xfrm>
          </p:grpSpPr>
          <p:sp>
            <p:nvSpPr>
              <p:cNvPr id="137" name="Oval 136"/>
              <p:cNvSpPr/>
              <p:nvPr/>
            </p:nvSpPr>
            <p:spPr>
              <a:xfrm>
                <a:off x="5652683" y="1636246"/>
                <a:ext cx="3791758" cy="37917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Oval 137"/>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9" name="Freeform 48"/>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Rounded Rectangle 49"/>
              <p:cNvSpPr/>
              <p:nvPr/>
            </p:nvSpPr>
            <p:spPr>
              <a:xfrm>
                <a:off x="7498946" y="3360193"/>
                <a:ext cx="1447800" cy="2908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1" name="Oval 140"/>
              <p:cNvSpPr/>
              <p:nvPr/>
            </p:nvSpPr>
            <p:spPr>
              <a:xfrm>
                <a:off x="7294564" y="3236912"/>
                <a:ext cx="546099" cy="5460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220427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36290C-BEF4-4AF5-A709-AAE54FA5D067}"/>
              </a:ext>
            </a:extLst>
          </p:cNvPr>
          <p:cNvSpPr>
            <a:spLocks noGrp="1"/>
          </p:cNvSpPr>
          <p:nvPr>
            <p:ph type="title"/>
          </p:nvPr>
        </p:nvSpPr>
        <p:spPr/>
        <p:txBody>
          <a:bodyPr/>
          <a:lstStyle/>
          <a:p>
            <a:r>
              <a:rPr lang="en-AU"/>
              <a:t>Azure IoT Edge Design Principles</a:t>
            </a:r>
          </a:p>
        </p:txBody>
      </p:sp>
      <p:sp>
        <p:nvSpPr>
          <p:cNvPr id="11" name="Content Placeholder 10">
            <a:extLst>
              <a:ext uri="{FF2B5EF4-FFF2-40B4-BE49-F238E27FC236}">
                <a16:creationId xmlns:a16="http://schemas.microsoft.com/office/drawing/2014/main" id="{F705583B-CC9B-4570-ADB0-8DF5862CBB2C}"/>
              </a:ext>
            </a:extLst>
          </p:cNvPr>
          <p:cNvSpPr>
            <a:spLocks noGrp="1"/>
          </p:cNvSpPr>
          <p:nvPr>
            <p:ph sz="half" idx="1"/>
          </p:nvPr>
        </p:nvSpPr>
        <p:spPr/>
        <p:txBody>
          <a:bodyPr>
            <a:normAutofit/>
          </a:bodyPr>
          <a:lstStyle/>
          <a:p>
            <a:pPr marL="342900" indent="-342900">
              <a:buFont typeface="Arial" panose="020B0604020202020204" pitchFamily="34" charset="0"/>
              <a:buChar char="•"/>
            </a:pPr>
            <a:r>
              <a:rPr lang="en-AU" sz="2400"/>
              <a:t>Extends Azure IoT Hub to the Edge</a:t>
            </a:r>
          </a:p>
          <a:p>
            <a:pPr marL="342900" indent="-342900">
              <a:buFont typeface="Arial" panose="020B0604020202020204" pitchFamily="34" charset="0"/>
              <a:buChar char="•"/>
            </a:pPr>
            <a:r>
              <a:rPr lang="en-AU" sz="2400"/>
              <a:t>End to End Security (with TPM)</a:t>
            </a:r>
          </a:p>
          <a:p>
            <a:pPr marL="342900" indent="-342900">
              <a:buFont typeface="Arial" panose="020B0604020202020204" pitchFamily="34" charset="0"/>
              <a:buChar char="•"/>
            </a:pPr>
            <a:r>
              <a:rPr lang="en-AU" sz="2400"/>
              <a:t>Central Health Monitoring &amp; Reporting</a:t>
            </a:r>
          </a:p>
          <a:p>
            <a:pPr marL="342900" indent="-342900">
              <a:buFont typeface="Arial" panose="020B0604020202020204" pitchFamily="34" charset="0"/>
              <a:buChar char="•"/>
            </a:pPr>
            <a:r>
              <a:rPr lang="en-AU" sz="2400"/>
              <a:t>Application Life Cycle Management</a:t>
            </a:r>
          </a:p>
          <a:p>
            <a:pPr marL="342900" indent="-342900">
              <a:buFont typeface="Arial" panose="020B0604020202020204" pitchFamily="34" charset="0"/>
              <a:buChar char="•"/>
            </a:pPr>
            <a:endParaRPr lang="en-AU" sz="2400"/>
          </a:p>
        </p:txBody>
      </p:sp>
      <p:sp>
        <p:nvSpPr>
          <p:cNvPr id="2" name="Content Placeholder 1">
            <a:extLst>
              <a:ext uri="{FF2B5EF4-FFF2-40B4-BE49-F238E27FC236}">
                <a16:creationId xmlns:a16="http://schemas.microsoft.com/office/drawing/2014/main" id="{4081E059-DDBA-4AD4-885F-2BAF61F72B1D}"/>
              </a:ext>
            </a:extLst>
          </p:cNvPr>
          <p:cNvSpPr>
            <a:spLocks noGrp="1"/>
          </p:cNvSpPr>
          <p:nvPr>
            <p:ph sz="half" idx="2"/>
          </p:nvPr>
        </p:nvSpPr>
        <p:spPr/>
        <p:txBody>
          <a:bodyPr>
            <a:normAutofit/>
          </a:bodyPr>
          <a:lstStyle/>
          <a:p>
            <a:pPr marL="342900" indent="-342900">
              <a:buFont typeface="Arial" panose="020B0604020202020204" pitchFamily="34" charset="0"/>
              <a:buChar char="•"/>
            </a:pPr>
            <a:r>
              <a:rPr lang="en-AU" sz="2400"/>
              <a:t>Local &amp; Cloud Message Services</a:t>
            </a:r>
          </a:p>
          <a:p>
            <a:pPr marL="342900" indent="-342900">
              <a:buFont typeface="Arial" panose="020B0604020202020204" pitchFamily="34" charset="0"/>
              <a:buChar char="•"/>
            </a:pPr>
            <a:r>
              <a:rPr lang="en-AU" sz="2400"/>
              <a:t>Store and Forward &amp; Gateway Services</a:t>
            </a:r>
          </a:p>
          <a:p>
            <a:pPr marL="285750" indent="-285750">
              <a:buFont typeface="Arial" panose="020B0604020202020204" pitchFamily="34" charset="0"/>
              <a:buChar char="•"/>
            </a:pPr>
            <a:r>
              <a:rPr lang="en-AU" sz="2400"/>
              <a:t>Linux and Windows Support</a:t>
            </a:r>
          </a:p>
          <a:p>
            <a:pPr marL="285750" indent="-285750">
              <a:buFont typeface="Arial" panose="020B0604020202020204" pitchFamily="34" charset="0"/>
              <a:buChar char="•"/>
            </a:pPr>
            <a:r>
              <a:rPr lang="en-AU" sz="2400"/>
              <a:t>Open Source Runtime (MIT)</a:t>
            </a:r>
          </a:p>
          <a:p>
            <a:pPr marL="342900" indent="-342900">
              <a:buFont typeface="Arial" panose="020B0604020202020204" pitchFamily="34" charset="0"/>
              <a:buChar char="•"/>
            </a:pPr>
            <a:endParaRPr lang="en-AU" sz="2400"/>
          </a:p>
        </p:txBody>
      </p:sp>
      <p:pic>
        <p:nvPicPr>
          <p:cNvPr id="1026" name="Picture 2" descr="Edge hub acts as a gateway between multiple physical devices and the cloud">
            <a:extLst>
              <a:ext uri="{FF2B5EF4-FFF2-40B4-BE49-F238E27FC236}">
                <a16:creationId xmlns:a16="http://schemas.microsoft.com/office/drawing/2014/main" id="{269DC01C-E6F3-4169-AB28-71983EDE6B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12"/>
          <a:stretch/>
        </p:blipFill>
        <p:spPr bwMode="auto">
          <a:xfrm>
            <a:off x="1583150" y="4199513"/>
            <a:ext cx="9016057" cy="24581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6BD1-470B-4FC1-BA83-FBCB826FEF31}"/>
              </a:ext>
            </a:extLst>
          </p:cNvPr>
          <p:cNvSpPr>
            <a:spLocks noGrp="1"/>
          </p:cNvSpPr>
          <p:nvPr>
            <p:ph type="title"/>
          </p:nvPr>
        </p:nvSpPr>
        <p:spPr/>
        <p:txBody>
          <a:bodyPr/>
          <a:lstStyle/>
          <a:p>
            <a:r>
              <a:rPr lang="en-AU"/>
              <a:t>Azure IoT Edge Development</a:t>
            </a:r>
          </a:p>
        </p:txBody>
      </p:sp>
      <p:sp>
        <p:nvSpPr>
          <p:cNvPr id="5" name="Content Placeholder 4">
            <a:extLst>
              <a:ext uri="{FF2B5EF4-FFF2-40B4-BE49-F238E27FC236}">
                <a16:creationId xmlns:a16="http://schemas.microsoft.com/office/drawing/2014/main" id="{787290DD-6280-4DC9-844D-DA6011D1079B}"/>
              </a:ext>
            </a:extLst>
          </p:cNvPr>
          <p:cNvSpPr>
            <a:spLocks noGrp="1"/>
          </p:cNvSpPr>
          <p:nvPr>
            <p:ph idx="1"/>
          </p:nvPr>
        </p:nvSpPr>
        <p:spPr/>
        <p:txBody>
          <a:bodyPr vert="horz" lIns="91440" tIns="45720" rIns="91440" bIns="45720" rtlCol="0" anchor="t">
            <a:normAutofit fontScale="92500" lnSpcReduction="10000"/>
          </a:bodyPr>
          <a:lstStyle/>
          <a:p>
            <a:pPr marL="342900" indent="-342900">
              <a:buFont typeface="Arial" panose="020B0604020202020204" pitchFamily="34" charset="0"/>
              <a:buChar char="•"/>
            </a:pPr>
            <a:r>
              <a:rPr lang="en-AU" sz="2800"/>
              <a:t>Cross-platform</a:t>
            </a:r>
          </a:p>
          <a:p>
            <a:pPr marL="742950" lvl="1" indent="-285750">
              <a:buFont typeface="Arial" panose="020B0604020202020204" pitchFamily="34" charset="0"/>
              <a:buChar char="•"/>
            </a:pPr>
            <a:r>
              <a:rPr lang="en-AU" sz="2400"/>
              <a:t>Develop on Windows, Mac and Linux with Visual Studio Code</a:t>
            </a:r>
            <a:endParaRPr lang="en-AU" sz="2400">
              <a:cs typeface="Segoe UI"/>
            </a:endParaRPr>
          </a:p>
          <a:p>
            <a:pPr marL="742950" lvl="1" indent="-285750">
              <a:buFont typeface="Arial" panose="020B0604020202020204" pitchFamily="34" charset="0"/>
              <a:buChar char="•"/>
            </a:pPr>
            <a:r>
              <a:rPr lang="en-US" sz="2400"/>
              <a:t>SDKs for C#, Python, Java, and Node.js</a:t>
            </a:r>
            <a:endParaRPr lang="en-US" sz="2400">
              <a:cs typeface="Segoe UI"/>
            </a:endParaRPr>
          </a:p>
          <a:p>
            <a:pPr marL="742950" lvl="1" indent="-285750">
              <a:buFont typeface="Arial" panose="020B0604020202020204" pitchFamily="34" charset="0"/>
              <a:buChar char="•"/>
            </a:pPr>
            <a:r>
              <a:rPr lang="en-US" sz="2400"/>
              <a:t>Target IoT Edge on Linux (x64 &amp; ARM), Windows (x64)</a:t>
            </a:r>
            <a:endParaRPr lang="en-AU" sz="2400"/>
          </a:p>
          <a:p>
            <a:pPr marL="342900" indent="-342900">
              <a:buFont typeface="Arial" panose="020B0604020202020204" pitchFamily="34" charset="0"/>
              <a:buChar char="•"/>
            </a:pPr>
            <a:r>
              <a:rPr lang="en-AU" sz="2800"/>
              <a:t>Extensible</a:t>
            </a:r>
            <a:endParaRPr lang="en-AU" sz="2800">
              <a:cs typeface="Segoe UI"/>
            </a:endParaRPr>
          </a:p>
          <a:p>
            <a:pPr marL="742950" lvl="1" indent="-285750">
              <a:buFont typeface="Arial" panose="020B0604020202020204" pitchFamily="34" charset="0"/>
              <a:buChar char="•"/>
            </a:pPr>
            <a:r>
              <a:rPr lang="en-AU" sz="2400"/>
              <a:t>Your Custom Code</a:t>
            </a:r>
            <a:endParaRPr lang="en-AU" sz="2400">
              <a:cs typeface="Segoe UI"/>
            </a:endParaRPr>
          </a:p>
          <a:p>
            <a:pPr marL="742950" lvl="1" indent="-285750">
              <a:buFont typeface="Arial" panose="020B0604020202020204" pitchFamily="34" charset="0"/>
              <a:buChar char="•"/>
            </a:pPr>
            <a:r>
              <a:rPr lang="en-AU" sz="2400"/>
              <a:t>Microsoft 1</a:t>
            </a:r>
            <a:r>
              <a:rPr lang="en-AU" sz="2400" baseline="30000"/>
              <a:t>st</a:t>
            </a:r>
            <a:r>
              <a:rPr lang="en-AU" sz="2400"/>
              <a:t> Party Modules - Azure Functions, Stream Analytics, Machine Learning</a:t>
            </a:r>
            <a:endParaRPr lang="en-AU" sz="2400">
              <a:cs typeface="Segoe UI"/>
            </a:endParaRPr>
          </a:p>
          <a:p>
            <a:pPr marL="742950" lvl="1" indent="-285750">
              <a:buFont typeface="Arial" panose="020B0604020202020204" pitchFamily="34" charset="0"/>
              <a:buChar char="•"/>
            </a:pPr>
            <a:r>
              <a:rPr lang="en-AU" sz="2400"/>
              <a:t>3rd Party Modules Marketplace</a:t>
            </a:r>
            <a:endParaRPr lang="en-AU" sz="2400">
              <a:cs typeface="Segoe UI"/>
            </a:endParaRPr>
          </a:p>
          <a:p>
            <a:pPr marL="285750" indent="-285750">
              <a:lnSpc>
                <a:spcPct val="113999"/>
              </a:lnSpc>
              <a:buFont typeface="Arial" panose="020B0604020202020204" pitchFamily="34" charset="0"/>
              <a:buChar char="•"/>
            </a:pPr>
            <a:r>
              <a:rPr lang="en-AU" sz="2600">
                <a:cs typeface="Segoe UI"/>
              </a:rPr>
              <a:t>Unit of deployment is a Docker Image</a:t>
            </a:r>
          </a:p>
          <a:p>
            <a:pPr marL="742950" lvl="1" indent="-285750">
              <a:lnSpc>
                <a:spcPct val="113999"/>
              </a:lnSpc>
              <a:buFont typeface="Arial" panose="020B0604020202020204" pitchFamily="34" charset="0"/>
              <a:buChar char="•"/>
            </a:pPr>
            <a:r>
              <a:rPr lang="en-AU" sz="2600">
                <a:cs typeface="Segoe UI"/>
              </a:rPr>
              <a:t>Azure Container Registry, Docker Hub</a:t>
            </a:r>
            <a:endParaRPr lang="en-AU" sz="2400">
              <a:cs typeface="Segoe UI"/>
            </a:endParaRPr>
          </a:p>
          <a:p>
            <a:pPr marL="742950" lvl="1" indent="-285750">
              <a:lnSpc>
                <a:spcPct val="113999"/>
              </a:lnSpc>
              <a:buFont typeface="Arial" panose="020B0604020202020204" pitchFamily="34" charset="0"/>
              <a:buChar char="•"/>
            </a:pPr>
            <a:r>
              <a:rPr lang="en-AU" sz="2600">
                <a:cs typeface="Segoe UI"/>
              </a:rPr>
              <a:t>docker run -d -p 5000:5000 --restart=always --name registry registry:2</a:t>
            </a:r>
            <a:endParaRPr lang="en-AU" sz="2400">
              <a:cs typeface="Segoe UI"/>
            </a:endParaRPr>
          </a:p>
        </p:txBody>
      </p:sp>
      <p:pic>
        <p:nvPicPr>
          <p:cNvPr id="4" name="Picture 3" descr="A close up of a sign&#10;&#10;Description generated with high confidence">
            <a:extLst>
              <a:ext uri="{FF2B5EF4-FFF2-40B4-BE49-F238E27FC236}">
                <a16:creationId xmlns:a16="http://schemas.microsoft.com/office/drawing/2014/main" id="{8988B004-066D-41D8-B80E-3DA6CD81C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109" y="1027019"/>
            <a:ext cx="2991891" cy="29802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i"/>
          <p:cNvSpPr>
            <a:spLocks noChangeAspect="1"/>
          </p:cNvSpPr>
          <p:nvPr/>
        </p:nvSpPr>
        <p:spPr bwMode="auto">
          <a:xfrm>
            <a:off x="11338201" y="1820020"/>
            <a:ext cx="340585" cy="264344"/>
          </a:xfrm>
          <a:custGeom>
            <a:avLst/>
            <a:gdLst>
              <a:gd name="connsiteX0" fmla="*/ 104329 w 290067"/>
              <a:gd name="connsiteY0" fmla="*/ 38100 h 213419"/>
              <a:gd name="connsiteX1" fmla="*/ 100608 w 290067"/>
              <a:gd name="connsiteY1" fmla="*/ 56703 h 213419"/>
              <a:gd name="connsiteX2" fmla="*/ 77391 w 290067"/>
              <a:gd name="connsiteY2" fmla="*/ 129034 h 213419"/>
              <a:gd name="connsiteX3" fmla="*/ 132011 w 290067"/>
              <a:gd name="connsiteY3" fmla="*/ 129034 h 213419"/>
              <a:gd name="connsiteX4" fmla="*/ 109091 w 290067"/>
              <a:gd name="connsiteY4" fmla="*/ 57299 h 213419"/>
              <a:gd name="connsiteX5" fmla="*/ 105519 w 290067"/>
              <a:gd name="connsiteY5" fmla="*/ 38100 h 213419"/>
              <a:gd name="connsiteX6" fmla="*/ 241996 w 290067"/>
              <a:gd name="connsiteY6" fmla="*/ 0 h 213419"/>
              <a:gd name="connsiteX7" fmla="*/ 290067 w 290067"/>
              <a:gd name="connsiteY7" fmla="*/ 0 h 213419"/>
              <a:gd name="connsiteX8" fmla="*/ 290067 w 290067"/>
              <a:gd name="connsiteY8" fmla="*/ 213419 h 213419"/>
              <a:gd name="connsiteX9" fmla="*/ 241996 w 290067"/>
              <a:gd name="connsiteY9" fmla="*/ 213419 h 213419"/>
              <a:gd name="connsiteX10" fmla="*/ 77689 w 290067"/>
              <a:gd name="connsiteY10" fmla="*/ 0 h 213419"/>
              <a:gd name="connsiteX11" fmla="*/ 134690 w 290067"/>
              <a:gd name="connsiteY11" fmla="*/ 0 h 213419"/>
              <a:gd name="connsiteX12" fmla="*/ 210592 w 290067"/>
              <a:gd name="connsiteY12" fmla="*/ 213419 h 213419"/>
              <a:gd name="connsiteX13" fmla="*/ 158205 w 290067"/>
              <a:gd name="connsiteY13" fmla="*/ 213419 h 213419"/>
              <a:gd name="connsiteX14" fmla="*/ 143024 w 290067"/>
              <a:gd name="connsiteY14" fmla="*/ 165943 h 213419"/>
              <a:gd name="connsiteX15" fmla="*/ 67122 w 290067"/>
              <a:gd name="connsiteY15" fmla="*/ 165943 h 213419"/>
              <a:gd name="connsiteX16" fmla="*/ 52090 w 290067"/>
              <a:gd name="connsiteY16" fmla="*/ 213419 h 213419"/>
              <a:gd name="connsiteX17" fmla="*/ 0 w 290067"/>
              <a:gd name="connsiteY17" fmla="*/ 213419 h 21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067" h="213419">
                <a:moveTo>
                  <a:pt x="104329" y="38100"/>
                </a:moveTo>
                <a:cubicBezTo>
                  <a:pt x="103833" y="44350"/>
                  <a:pt x="102592" y="50552"/>
                  <a:pt x="100608" y="56703"/>
                </a:cubicBezTo>
                <a:lnTo>
                  <a:pt x="77391" y="129034"/>
                </a:lnTo>
                <a:lnTo>
                  <a:pt x="132011" y="129034"/>
                </a:lnTo>
                <a:lnTo>
                  <a:pt x="109091" y="57299"/>
                </a:lnTo>
                <a:cubicBezTo>
                  <a:pt x="107405" y="51941"/>
                  <a:pt x="106214" y="45541"/>
                  <a:pt x="105519" y="38100"/>
                </a:cubicBezTo>
                <a:close/>
                <a:moveTo>
                  <a:pt x="241996" y="0"/>
                </a:moveTo>
                <a:lnTo>
                  <a:pt x="290067" y="0"/>
                </a:lnTo>
                <a:lnTo>
                  <a:pt x="290067" y="213419"/>
                </a:lnTo>
                <a:lnTo>
                  <a:pt x="241996" y="213419"/>
                </a:lnTo>
                <a:close/>
                <a:moveTo>
                  <a:pt x="77689" y="0"/>
                </a:moveTo>
                <a:lnTo>
                  <a:pt x="134690" y="0"/>
                </a:lnTo>
                <a:lnTo>
                  <a:pt x="210592" y="213419"/>
                </a:lnTo>
                <a:lnTo>
                  <a:pt x="158205" y="213419"/>
                </a:lnTo>
                <a:lnTo>
                  <a:pt x="143024" y="165943"/>
                </a:lnTo>
                <a:lnTo>
                  <a:pt x="67122" y="165943"/>
                </a:lnTo>
                <a:lnTo>
                  <a:pt x="52090" y="213419"/>
                </a:lnTo>
                <a:lnTo>
                  <a:pt x="0" y="213419"/>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IoT text"/>
          <p:cNvSpPr>
            <a:spLocks noChangeAspect="1"/>
          </p:cNvSpPr>
          <p:nvPr/>
        </p:nvSpPr>
        <p:spPr bwMode="auto">
          <a:xfrm>
            <a:off x="7677927" y="4081547"/>
            <a:ext cx="324882" cy="170831"/>
          </a:xfrm>
          <a:custGeom>
            <a:avLst/>
            <a:gdLst>
              <a:gd name="connsiteX0" fmla="*/ 164455 w 435619"/>
              <a:gd name="connsiteY0" fmla="*/ 93315 h 217140"/>
              <a:gd name="connsiteX1" fmla="*/ 138559 w 435619"/>
              <a:gd name="connsiteY1" fmla="*/ 104775 h 217140"/>
              <a:gd name="connsiteX2" fmla="*/ 129331 w 435619"/>
              <a:gd name="connsiteY2" fmla="*/ 137219 h 217140"/>
              <a:gd name="connsiteX3" fmla="*/ 164753 w 435619"/>
              <a:gd name="connsiteY3" fmla="*/ 181124 h 217140"/>
              <a:gd name="connsiteX4" fmla="*/ 198537 w 435619"/>
              <a:gd name="connsiteY4" fmla="*/ 136029 h 217140"/>
              <a:gd name="connsiteX5" fmla="*/ 164455 w 435619"/>
              <a:gd name="connsiteY5" fmla="*/ 93315 h 217140"/>
              <a:gd name="connsiteX6" fmla="*/ 165348 w 435619"/>
              <a:gd name="connsiteY6" fmla="*/ 57299 h 217140"/>
              <a:gd name="connsiteX7" fmla="*/ 224879 w 435619"/>
              <a:gd name="connsiteY7" fmla="*/ 78655 h 217140"/>
              <a:gd name="connsiteX8" fmla="*/ 246459 w 435619"/>
              <a:gd name="connsiteY8" fmla="*/ 135136 h 217140"/>
              <a:gd name="connsiteX9" fmla="*/ 224209 w 435619"/>
              <a:gd name="connsiteY9" fmla="*/ 195113 h 217140"/>
              <a:gd name="connsiteX10" fmla="*/ 163264 w 435619"/>
              <a:gd name="connsiteY10" fmla="*/ 217140 h 217140"/>
              <a:gd name="connsiteX11" fmla="*/ 103361 w 435619"/>
              <a:gd name="connsiteY11" fmla="*/ 195783 h 217140"/>
              <a:gd name="connsiteX12" fmla="*/ 81558 w 435619"/>
              <a:gd name="connsiteY12" fmla="*/ 137815 h 217140"/>
              <a:gd name="connsiteX13" fmla="*/ 104179 w 435619"/>
              <a:gd name="connsiteY13" fmla="*/ 78655 h 217140"/>
              <a:gd name="connsiteX14" fmla="*/ 165348 w 435619"/>
              <a:gd name="connsiteY14" fmla="*/ 57299 h 217140"/>
              <a:gd name="connsiteX15" fmla="*/ 265955 w 435619"/>
              <a:gd name="connsiteY15" fmla="*/ 0 h 217140"/>
              <a:gd name="connsiteX16" fmla="*/ 435619 w 435619"/>
              <a:gd name="connsiteY16" fmla="*/ 0 h 217140"/>
              <a:gd name="connsiteX17" fmla="*/ 435619 w 435619"/>
              <a:gd name="connsiteY17" fmla="*/ 39142 h 217140"/>
              <a:gd name="connsiteX18" fmla="*/ 374748 w 435619"/>
              <a:gd name="connsiteY18" fmla="*/ 39142 h 217140"/>
              <a:gd name="connsiteX19" fmla="*/ 374748 w 435619"/>
              <a:gd name="connsiteY19" fmla="*/ 213419 h 217140"/>
              <a:gd name="connsiteX20" fmla="*/ 326528 w 435619"/>
              <a:gd name="connsiteY20" fmla="*/ 213419 h 217140"/>
              <a:gd name="connsiteX21" fmla="*/ 326528 w 435619"/>
              <a:gd name="connsiteY21" fmla="*/ 39142 h 217140"/>
              <a:gd name="connsiteX22" fmla="*/ 265955 w 435619"/>
              <a:gd name="connsiteY22" fmla="*/ 39142 h 217140"/>
              <a:gd name="connsiteX23" fmla="*/ 0 w 435619"/>
              <a:gd name="connsiteY23" fmla="*/ 0 h 217140"/>
              <a:gd name="connsiteX24" fmla="*/ 48071 w 435619"/>
              <a:gd name="connsiteY24" fmla="*/ 0 h 217140"/>
              <a:gd name="connsiteX25" fmla="*/ 48071 w 435619"/>
              <a:gd name="connsiteY25" fmla="*/ 213419 h 217140"/>
              <a:gd name="connsiteX26" fmla="*/ 0 w 435619"/>
              <a:gd name="connsiteY26" fmla="*/ 213419 h 21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5619" h="217140">
                <a:moveTo>
                  <a:pt x="164455" y="93315"/>
                </a:moveTo>
                <a:cubicBezTo>
                  <a:pt x="153342" y="93315"/>
                  <a:pt x="144710" y="97135"/>
                  <a:pt x="138559" y="104775"/>
                </a:cubicBezTo>
                <a:cubicBezTo>
                  <a:pt x="132407" y="112415"/>
                  <a:pt x="129331" y="123229"/>
                  <a:pt x="129331" y="137219"/>
                </a:cubicBezTo>
                <a:cubicBezTo>
                  <a:pt x="129331" y="166489"/>
                  <a:pt x="141138" y="181124"/>
                  <a:pt x="164753" y="181124"/>
                </a:cubicBezTo>
                <a:cubicBezTo>
                  <a:pt x="187275" y="181124"/>
                  <a:pt x="198537" y="166092"/>
                  <a:pt x="198537" y="136029"/>
                </a:cubicBezTo>
                <a:cubicBezTo>
                  <a:pt x="198537" y="107553"/>
                  <a:pt x="187176" y="93315"/>
                  <a:pt x="164455" y="93315"/>
                </a:cubicBezTo>
                <a:close/>
                <a:moveTo>
                  <a:pt x="165348" y="57299"/>
                </a:moveTo>
                <a:cubicBezTo>
                  <a:pt x="190649" y="57299"/>
                  <a:pt x="210492" y="64417"/>
                  <a:pt x="224879" y="78655"/>
                </a:cubicBezTo>
                <a:cubicBezTo>
                  <a:pt x="239266" y="92893"/>
                  <a:pt x="246459" y="111720"/>
                  <a:pt x="246459" y="135136"/>
                </a:cubicBezTo>
                <a:cubicBezTo>
                  <a:pt x="246459" y="160436"/>
                  <a:pt x="239043" y="180429"/>
                  <a:pt x="224209" y="195113"/>
                </a:cubicBezTo>
                <a:cubicBezTo>
                  <a:pt x="209376" y="209798"/>
                  <a:pt x="189061" y="217140"/>
                  <a:pt x="163264" y="217140"/>
                </a:cubicBezTo>
                <a:cubicBezTo>
                  <a:pt x="137864" y="217140"/>
                  <a:pt x="117897" y="210021"/>
                  <a:pt x="103361" y="195783"/>
                </a:cubicBezTo>
                <a:cubicBezTo>
                  <a:pt x="88825" y="181545"/>
                  <a:pt x="81558" y="162222"/>
                  <a:pt x="81558" y="137815"/>
                </a:cubicBezTo>
                <a:cubicBezTo>
                  <a:pt x="81558" y="112613"/>
                  <a:pt x="89098" y="92893"/>
                  <a:pt x="104179" y="78655"/>
                </a:cubicBezTo>
                <a:cubicBezTo>
                  <a:pt x="119261" y="64417"/>
                  <a:pt x="139650" y="57299"/>
                  <a:pt x="165348" y="57299"/>
                </a:cubicBezTo>
                <a:close/>
                <a:moveTo>
                  <a:pt x="265955" y="0"/>
                </a:moveTo>
                <a:lnTo>
                  <a:pt x="435619" y="0"/>
                </a:lnTo>
                <a:lnTo>
                  <a:pt x="435619" y="39142"/>
                </a:lnTo>
                <a:lnTo>
                  <a:pt x="374748" y="39142"/>
                </a:lnTo>
                <a:lnTo>
                  <a:pt x="374748" y="213419"/>
                </a:lnTo>
                <a:lnTo>
                  <a:pt x="326528" y="213419"/>
                </a:lnTo>
                <a:lnTo>
                  <a:pt x="326528" y="39142"/>
                </a:lnTo>
                <a:lnTo>
                  <a:pt x="265955" y="39142"/>
                </a:lnTo>
                <a:close/>
                <a:moveTo>
                  <a:pt x="0" y="0"/>
                </a:moveTo>
                <a:lnTo>
                  <a:pt x="48071" y="0"/>
                </a:lnTo>
                <a:lnTo>
                  <a:pt x="48071" y="213419"/>
                </a:lnTo>
                <a:lnTo>
                  <a:pt x="0" y="213419"/>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Edge text"/>
          <p:cNvSpPr>
            <a:spLocks noChangeAspect="1"/>
          </p:cNvSpPr>
          <p:nvPr/>
        </p:nvSpPr>
        <p:spPr bwMode="auto">
          <a:xfrm>
            <a:off x="9513925" y="3055294"/>
            <a:ext cx="615988" cy="286019"/>
          </a:xfrm>
          <a:custGeom>
            <a:avLst/>
            <a:gdLst>
              <a:gd name="connsiteX0" fmla="*/ 419993 w 675233"/>
              <a:gd name="connsiteY0" fmla="*/ 105519 h 297210"/>
              <a:gd name="connsiteX1" fmla="*/ 395436 w 675233"/>
              <a:gd name="connsiteY1" fmla="*/ 117723 h 297210"/>
              <a:gd name="connsiteX2" fmla="*/ 386506 w 675233"/>
              <a:gd name="connsiteY2" fmla="*/ 152102 h 297210"/>
              <a:gd name="connsiteX3" fmla="*/ 394990 w 675233"/>
              <a:gd name="connsiteY3" fmla="*/ 182240 h 297210"/>
              <a:gd name="connsiteX4" fmla="*/ 418207 w 675233"/>
              <a:gd name="connsiteY4" fmla="*/ 193328 h 297210"/>
              <a:gd name="connsiteX5" fmla="*/ 441796 w 675233"/>
              <a:gd name="connsiteY5" fmla="*/ 182091 h 297210"/>
              <a:gd name="connsiteX6" fmla="*/ 450800 w 675233"/>
              <a:gd name="connsiteY6" fmla="*/ 152400 h 297210"/>
              <a:gd name="connsiteX7" fmla="*/ 450800 w 675233"/>
              <a:gd name="connsiteY7" fmla="*/ 140345 h 297210"/>
              <a:gd name="connsiteX8" fmla="*/ 442243 w 675233"/>
              <a:gd name="connsiteY8" fmla="*/ 115714 h 297210"/>
              <a:gd name="connsiteX9" fmla="*/ 419993 w 675233"/>
              <a:gd name="connsiteY9" fmla="*/ 105519 h 297210"/>
              <a:gd name="connsiteX10" fmla="*/ 229195 w 675233"/>
              <a:gd name="connsiteY10" fmla="*/ 105519 h 297210"/>
              <a:gd name="connsiteX11" fmla="*/ 204787 w 675233"/>
              <a:gd name="connsiteY11" fmla="*/ 117797 h 297210"/>
              <a:gd name="connsiteX12" fmla="*/ 196006 w 675233"/>
              <a:gd name="connsiteY12" fmla="*/ 151507 h 297210"/>
              <a:gd name="connsiteX13" fmla="*/ 204490 w 675233"/>
              <a:gd name="connsiteY13" fmla="*/ 182463 h 297210"/>
              <a:gd name="connsiteX14" fmla="*/ 228004 w 675233"/>
              <a:gd name="connsiteY14" fmla="*/ 193328 h 297210"/>
              <a:gd name="connsiteX15" fmla="*/ 251296 w 675233"/>
              <a:gd name="connsiteY15" fmla="*/ 181868 h 297210"/>
              <a:gd name="connsiteX16" fmla="*/ 260300 w 675233"/>
              <a:gd name="connsiteY16" fmla="*/ 151507 h 297210"/>
              <a:gd name="connsiteX17" fmla="*/ 260300 w 675233"/>
              <a:gd name="connsiteY17" fmla="*/ 140047 h 297210"/>
              <a:gd name="connsiteX18" fmla="*/ 251668 w 675233"/>
              <a:gd name="connsiteY18" fmla="*/ 115342 h 297210"/>
              <a:gd name="connsiteX19" fmla="*/ 229195 w 675233"/>
              <a:gd name="connsiteY19" fmla="*/ 105519 h 297210"/>
              <a:gd name="connsiteX20" fmla="*/ 605135 w 675233"/>
              <a:gd name="connsiteY20" fmla="*/ 101203 h 297210"/>
              <a:gd name="connsiteX21" fmla="*/ 585564 w 675233"/>
              <a:gd name="connsiteY21" fmla="*/ 110579 h 297210"/>
              <a:gd name="connsiteX22" fmla="*/ 575518 w 675233"/>
              <a:gd name="connsiteY22" fmla="*/ 133945 h 297210"/>
              <a:gd name="connsiteX23" fmla="*/ 631626 w 675233"/>
              <a:gd name="connsiteY23" fmla="*/ 133945 h 297210"/>
              <a:gd name="connsiteX24" fmla="*/ 605135 w 675233"/>
              <a:gd name="connsiteY24" fmla="*/ 101203 h 297210"/>
              <a:gd name="connsiteX25" fmla="*/ 605433 w 675233"/>
              <a:gd name="connsiteY25" fmla="*/ 69503 h 297210"/>
              <a:gd name="connsiteX26" fmla="*/ 657002 w 675233"/>
              <a:gd name="connsiteY26" fmla="*/ 89297 h 297210"/>
              <a:gd name="connsiteX27" fmla="*/ 675233 w 675233"/>
              <a:gd name="connsiteY27" fmla="*/ 143024 h 297210"/>
              <a:gd name="connsiteX28" fmla="*/ 675233 w 675233"/>
              <a:gd name="connsiteY28" fmla="*/ 162818 h 297210"/>
              <a:gd name="connsiteX29" fmla="*/ 575816 w 675233"/>
              <a:gd name="connsiteY29" fmla="*/ 162818 h 297210"/>
              <a:gd name="connsiteX30" fmla="*/ 617636 w 675233"/>
              <a:gd name="connsiteY30" fmla="*/ 196006 h 297210"/>
              <a:gd name="connsiteX31" fmla="*/ 661838 w 675233"/>
              <a:gd name="connsiteY31" fmla="*/ 184100 h 297210"/>
              <a:gd name="connsiteX32" fmla="*/ 661838 w 675233"/>
              <a:gd name="connsiteY32" fmla="*/ 218033 h 297210"/>
              <a:gd name="connsiteX33" fmla="*/ 606921 w 675233"/>
              <a:gd name="connsiteY33" fmla="*/ 229344 h 297210"/>
              <a:gd name="connsiteX34" fmla="*/ 549622 w 675233"/>
              <a:gd name="connsiteY34" fmla="*/ 208880 h 297210"/>
              <a:gd name="connsiteX35" fmla="*/ 529233 w 675233"/>
              <a:gd name="connsiteY35" fmla="*/ 151804 h 297210"/>
              <a:gd name="connsiteX36" fmla="*/ 551259 w 675233"/>
              <a:gd name="connsiteY36" fmla="*/ 91678 h 297210"/>
              <a:gd name="connsiteX37" fmla="*/ 605433 w 675233"/>
              <a:gd name="connsiteY37" fmla="*/ 69503 h 297210"/>
              <a:gd name="connsiteX38" fmla="*/ 407938 w 675233"/>
              <a:gd name="connsiteY38" fmla="*/ 69503 h 297210"/>
              <a:gd name="connsiteX39" fmla="*/ 449610 w 675233"/>
              <a:gd name="connsiteY39" fmla="*/ 90934 h 297210"/>
              <a:gd name="connsiteX40" fmla="*/ 450205 w 675233"/>
              <a:gd name="connsiteY40" fmla="*/ 90934 h 297210"/>
              <a:gd name="connsiteX41" fmla="*/ 450205 w 675233"/>
              <a:gd name="connsiteY41" fmla="*/ 73223 h 297210"/>
              <a:gd name="connsiteX42" fmla="*/ 497235 w 675233"/>
              <a:gd name="connsiteY42" fmla="*/ 73223 h 297210"/>
              <a:gd name="connsiteX43" fmla="*/ 497235 w 675233"/>
              <a:gd name="connsiteY43" fmla="*/ 208210 h 297210"/>
              <a:gd name="connsiteX44" fmla="*/ 472678 w 675233"/>
              <a:gd name="connsiteY44" fmla="*/ 273918 h 297210"/>
              <a:gd name="connsiteX45" fmla="*/ 401538 w 675233"/>
              <a:gd name="connsiteY45" fmla="*/ 297210 h 297210"/>
              <a:gd name="connsiteX46" fmla="*/ 352722 w 675233"/>
              <a:gd name="connsiteY46" fmla="*/ 288429 h 297210"/>
              <a:gd name="connsiteX47" fmla="*/ 352722 w 675233"/>
              <a:gd name="connsiteY47" fmla="*/ 248840 h 297210"/>
              <a:gd name="connsiteX48" fmla="*/ 400199 w 675233"/>
              <a:gd name="connsiteY48" fmla="*/ 262533 h 297210"/>
              <a:gd name="connsiteX49" fmla="*/ 437108 w 675233"/>
              <a:gd name="connsiteY49" fmla="*/ 249957 h 297210"/>
              <a:gd name="connsiteX50" fmla="*/ 450205 w 675233"/>
              <a:gd name="connsiteY50" fmla="*/ 215801 h 297210"/>
              <a:gd name="connsiteX51" fmla="*/ 450205 w 675233"/>
              <a:gd name="connsiteY51" fmla="*/ 203746 h 297210"/>
              <a:gd name="connsiteX52" fmla="*/ 449610 w 675233"/>
              <a:gd name="connsiteY52" fmla="*/ 203746 h 297210"/>
              <a:gd name="connsiteX53" fmla="*/ 402133 w 675233"/>
              <a:gd name="connsiteY53" fmla="*/ 229344 h 297210"/>
              <a:gd name="connsiteX54" fmla="*/ 355848 w 675233"/>
              <a:gd name="connsiteY54" fmla="*/ 208806 h 297210"/>
              <a:gd name="connsiteX55" fmla="*/ 338733 w 675233"/>
              <a:gd name="connsiteY55" fmla="*/ 153739 h 297210"/>
              <a:gd name="connsiteX56" fmla="*/ 357783 w 675233"/>
              <a:gd name="connsiteY56" fmla="*/ 92273 h 297210"/>
              <a:gd name="connsiteX57" fmla="*/ 407938 w 675233"/>
              <a:gd name="connsiteY57" fmla="*/ 69503 h 297210"/>
              <a:gd name="connsiteX58" fmla="*/ 0 w 675233"/>
              <a:gd name="connsiteY58" fmla="*/ 12204 h 297210"/>
              <a:gd name="connsiteX59" fmla="*/ 123081 w 675233"/>
              <a:gd name="connsiteY59" fmla="*/ 12204 h 297210"/>
              <a:gd name="connsiteX60" fmla="*/ 123081 w 675233"/>
              <a:gd name="connsiteY60" fmla="*/ 51346 h 297210"/>
              <a:gd name="connsiteX61" fmla="*/ 48071 w 675233"/>
              <a:gd name="connsiteY61" fmla="*/ 51346 h 297210"/>
              <a:gd name="connsiteX62" fmla="*/ 48071 w 675233"/>
              <a:gd name="connsiteY62" fmla="*/ 98822 h 297210"/>
              <a:gd name="connsiteX63" fmla="*/ 117872 w 675233"/>
              <a:gd name="connsiteY63" fmla="*/ 98822 h 297210"/>
              <a:gd name="connsiteX64" fmla="*/ 117872 w 675233"/>
              <a:gd name="connsiteY64" fmla="*/ 137815 h 297210"/>
              <a:gd name="connsiteX65" fmla="*/ 48071 w 675233"/>
              <a:gd name="connsiteY65" fmla="*/ 137815 h 297210"/>
              <a:gd name="connsiteX66" fmla="*/ 48071 w 675233"/>
              <a:gd name="connsiteY66" fmla="*/ 186630 h 297210"/>
              <a:gd name="connsiteX67" fmla="*/ 127992 w 675233"/>
              <a:gd name="connsiteY67" fmla="*/ 186630 h 297210"/>
              <a:gd name="connsiteX68" fmla="*/ 127992 w 675233"/>
              <a:gd name="connsiteY68" fmla="*/ 225623 h 297210"/>
              <a:gd name="connsiteX69" fmla="*/ 0 w 675233"/>
              <a:gd name="connsiteY69" fmla="*/ 225623 h 297210"/>
              <a:gd name="connsiteX70" fmla="*/ 259407 w 675233"/>
              <a:gd name="connsiteY70" fmla="*/ 0 h 297210"/>
              <a:gd name="connsiteX71" fmla="*/ 306437 w 675233"/>
              <a:gd name="connsiteY71" fmla="*/ 0 h 297210"/>
              <a:gd name="connsiteX72" fmla="*/ 306437 w 675233"/>
              <a:gd name="connsiteY72" fmla="*/ 225623 h 297210"/>
              <a:gd name="connsiteX73" fmla="*/ 259407 w 675233"/>
              <a:gd name="connsiteY73" fmla="*/ 225623 h 297210"/>
              <a:gd name="connsiteX74" fmla="*/ 259407 w 675233"/>
              <a:gd name="connsiteY74" fmla="*/ 204638 h 297210"/>
              <a:gd name="connsiteX75" fmla="*/ 258812 w 675233"/>
              <a:gd name="connsiteY75" fmla="*/ 204638 h 297210"/>
              <a:gd name="connsiteX76" fmla="*/ 211633 w 675233"/>
              <a:gd name="connsiteY76" fmla="*/ 229344 h 297210"/>
              <a:gd name="connsiteX77" fmla="*/ 165646 w 675233"/>
              <a:gd name="connsiteY77" fmla="*/ 209178 h 297210"/>
              <a:gd name="connsiteX78" fmla="*/ 148233 w 675233"/>
              <a:gd name="connsiteY78" fmla="*/ 152846 h 297210"/>
              <a:gd name="connsiteX79" fmla="*/ 167431 w 675233"/>
              <a:gd name="connsiteY79" fmla="*/ 92273 h 297210"/>
              <a:gd name="connsiteX80" fmla="*/ 217735 w 675233"/>
              <a:gd name="connsiteY80" fmla="*/ 69503 h 297210"/>
              <a:gd name="connsiteX81" fmla="*/ 258812 w 675233"/>
              <a:gd name="connsiteY81" fmla="*/ 90636 h 297210"/>
              <a:gd name="connsiteX82" fmla="*/ 259407 w 675233"/>
              <a:gd name="connsiteY82" fmla="*/ 90636 h 29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75233" h="297210">
                <a:moveTo>
                  <a:pt x="419993" y="105519"/>
                </a:moveTo>
                <a:cubicBezTo>
                  <a:pt x="409575" y="105519"/>
                  <a:pt x="401389" y="109587"/>
                  <a:pt x="395436" y="117723"/>
                </a:cubicBezTo>
                <a:cubicBezTo>
                  <a:pt x="389483" y="125859"/>
                  <a:pt x="386506" y="137319"/>
                  <a:pt x="386506" y="152102"/>
                </a:cubicBezTo>
                <a:cubicBezTo>
                  <a:pt x="386506" y="164802"/>
                  <a:pt x="389334" y="174848"/>
                  <a:pt x="394990" y="182240"/>
                </a:cubicBezTo>
                <a:cubicBezTo>
                  <a:pt x="400645" y="189632"/>
                  <a:pt x="408384" y="193328"/>
                  <a:pt x="418207" y="193328"/>
                </a:cubicBezTo>
                <a:cubicBezTo>
                  <a:pt x="427930" y="193328"/>
                  <a:pt x="435793" y="189582"/>
                  <a:pt x="441796" y="182091"/>
                </a:cubicBezTo>
                <a:cubicBezTo>
                  <a:pt x="447799" y="174600"/>
                  <a:pt x="450800" y="164703"/>
                  <a:pt x="450800" y="152400"/>
                </a:cubicBezTo>
                <a:lnTo>
                  <a:pt x="450800" y="140345"/>
                </a:lnTo>
                <a:cubicBezTo>
                  <a:pt x="450800" y="130720"/>
                  <a:pt x="447948" y="122510"/>
                  <a:pt x="442243" y="115714"/>
                </a:cubicBezTo>
                <a:cubicBezTo>
                  <a:pt x="436538" y="108917"/>
                  <a:pt x="429121" y="105519"/>
                  <a:pt x="419993" y="105519"/>
                </a:cubicBezTo>
                <a:close/>
                <a:moveTo>
                  <a:pt x="229195" y="105519"/>
                </a:moveTo>
                <a:cubicBezTo>
                  <a:pt x="218777" y="105519"/>
                  <a:pt x="210641" y="109612"/>
                  <a:pt x="204787" y="117797"/>
                </a:cubicBezTo>
                <a:cubicBezTo>
                  <a:pt x="198933" y="125983"/>
                  <a:pt x="196006" y="137219"/>
                  <a:pt x="196006" y="151507"/>
                </a:cubicBezTo>
                <a:cubicBezTo>
                  <a:pt x="196006" y="164901"/>
                  <a:pt x="198834" y="175220"/>
                  <a:pt x="204490" y="182463"/>
                </a:cubicBezTo>
                <a:cubicBezTo>
                  <a:pt x="210145" y="189706"/>
                  <a:pt x="217983" y="193328"/>
                  <a:pt x="228004" y="193328"/>
                </a:cubicBezTo>
                <a:cubicBezTo>
                  <a:pt x="237530" y="193328"/>
                  <a:pt x="245293" y="189508"/>
                  <a:pt x="251296" y="181868"/>
                </a:cubicBezTo>
                <a:cubicBezTo>
                  <a:pt x="257299" y="174228"/>
                  <a:pt x="260300" y="164108"/>
                  <a:pt x="260300" y="151507"/>
                </a:cubicBezTo>
                <a:lnTo>
                  <a:pt x="260300" y="140047"/>
                </a:lnTo>
                <a:cubicBezTo>
                  <a:pt x="260300" y="130125"/>
                  <a:pt x="257423" y="121890"/>
                  <a:pt x="251668" y="115342"/>
                </a:cubicBezTo>
                <a:cubicBezTo>
                  <a:pt x="245913" y="108793"/>
                  <a:pt x="238422" y="105519"/>
                  <a:pt x="229195" y="105519"/>
                </a:cubicBezTo>
                <a:close/>
                <a:moveTo>
                  <a:pt x="605135" y="101203"/>
                </a:moveTo>
                <a:cubicBezTo>
                  <a:pt x="597594" y="101203"/>
                  <a:pt x="591071" y="104328"/>
                  <a:pt x="585564" y="110579"/>
                </a:cubicBezTo>
                <a:cubicBezTo>
                  <a:pt x="580057" y="116830"/>
                  <a:pt x="576709" y="124619"/>
                  <a:pt x="575518" y="133945"/>
                </a:cubicBezTo>
                <a:lnTo>
                  <a:pt x="631626" y="133945"/>
                </a:lnTo>
                <a:cubicBezTo>
                  <a:pt x="631626" y="112117"/>
                  <a:pt x="622796" y="101203"/>
                  <a:pt x="605135" y="101203"/>
                </a:cubicBezTo>
                <a:close/>
                <a:moveTo>
                  <a:pt x="605433" y="69503"/>
                </a:moveTo>
                <a:cubicBezTo>
                  <a:pt x="627658" y="69503"/>
                  <a:pt x="644847" y="76101"/>
                  <a:pt x="657002" y="89297"/>
                </a:cubicBezTo>
                <a:cubicBezTo>
                  <a:pt x="669156" y="102493"/>
                  <a:pt x="675233" y="120402"/>
                  <a:pt x="675233" y="143024"/>
                </a:cubicBezTo>
                <a:lnTo>
                  <a:pt x="675233" y="162818"/>
                </a:lnTo>
                <a:lnTo>
                  <a:pt x="575816" y="162818"/>
                </a:lnTo>
                <a:cubicBezTo>
                  <a:pt x="577403" y="184944"/>
                  <a:pt x="591344" y="196006"/>
                  <a:pt x="617636" y="196006"/>
                </a:cubicBezTo>
                <a:cubicBezTo>
                  <a:pt x="634404" y="196006"/>
                  <a:pt x="649138" y="192038"/>
                  <a:pt x="661838" y="184100"/>
                </a:cubicBezTo>
                <a:lnTo>
                  <a:pt x="661838" y="218033"/>
                </a:lnTo>
                <a:cubicBezTo>
                  <a:pt x="647749" y="225574"/>
                  <a:pt x="629444" y="229344"/>
                  <a:pt x="606921" y="229344"/>
                </a:cubicBezTo>
                <a:cubicBezTo>
                  <a:pt x="582315" y="229344"/>
                  <a:pt x="563215" y="222523"/>
                  <a:pt x="549622" y="208880"/>
                </a:cubicBezTo>
                <a:cubicBezTo>
                  <a:pt x="536029" y="195237"/>
                  <a:pt x="529233" y="176212"/>
                  <a:pt x="529233" y="151804"/>
                </a:cubicBezTo>
                <a:cubicBezTo>
                  <a:pt x="529233" y="126504"/>
                  <a:pt x="536575" y="106462"/>
                  <a:pt x="551259" y="91678"/>
                </a:cubicBezTo>
                <a:cubicBezTo>
                  <a:pt x="565944" y="76894"/>
                  <a:pt x="584001" y="69503"/>
                  <a:pt x="605433" y="69503"/>
                </a:cubicBezTo>
                <a:close/>
                <a:moveTo>
                  <a:pt x="407938" y="69503"/>
                </a:moveTo>
                <a:cubicBezTo>
                  <a:pt x="426492" y="69503"/>
                  <a:pt x="440382" y="76646"/>
                  <a:pt x="449610" y="90934"/>
                </a:cubicBezTo>
                <a:lnTo>
                  <a:pt x="450205" y="90934"/>
                </a:lnTo>
                <a:lnTo>
                  <a:pt x="450205" y="73223"/>
                </a:lnTo>
                <a:lnTo>
                  <a:pt x="497235" y="73223"/>
                </a:lnTo>
                <a:lnTo>
                  <a:pt x="497235" y="208210"/>
                </a:lnTo>
                <a:cubicBezTo>
                  <a:pt x="497235" y="236488"/>
                  <a:pt x="489049" y="258390"/>
                  <a:pt x="472678" y="273918"/>
                </a:cubicBezTo>
                <a:cubicBezTo>
                  <a:pt x="456307" y="289446"/>
                  <a:pt x="432594" y="297210"/>
                  <a:pt x="401538" y="297210"/>
                </a:cubicBezTo>
                <a:cubicBezTo>
                  <a:pt x="381000" y="297210"/>
                  <a:pt x="364728" y="294283"/>
                  <a:pt x="352722" y="288429"/>
                </a:cubicBezTo>
                <a:lnTo>
                  <a:pt x="352722" y="248840"/>
                </a:lnTo>
                <a:cubicBezTo>
                  <a:pt x="368399" y="257969"/>
                  <a:pt x="384224" y="262533"/>
                  <a:pt x="400199" y="262533"/>
                </a:cubicBezTo>
                <a:cubicBezTo>
                  <a:pt x="416074" y="262533"/>
                  <a:pt x="428377" y="258341"/>
                  <a:pt x="437108" y="249957"/>
                </a:cubicBezTo>
                <a:cubicBezTo>
                  <a:pt x="445839" y="241573"/>
                  <a:pt x="450205" y="230187"/>
                  <a:pt x="450205" y="215801"/>
                </a:cubicBezTo>
                <a:lnTo>
                  <a:pt x="450205" y="203746"/>
                </a:lnTo>
                <a:lnTo>
                  <a:pt x="449610" y="203746"/>
                </a:lnTo>
                <a:cubicBezTo>
                  <a:pt x="438894" y="220811"/>
                  <a:pt x="423069" y="229344"/>
                  <a:pt x="402133" y="229344"/>
                </a:cubicBezTo>
                <a:cubicBezTo>
                  <a:pt x="382686" y="229344"/>
                  <a:pt x="367258" y="222498"/>
                  <a:pt x="355848" y="208806"/>
                </a:cubicBezTo>
                <a:cubicBezTo>
                  <a:pt x="344438" y="195113"/>
                  <a:pt x="338733" y="176758"/>
                  <a:pt x="338733" y="153739"/>
                </a:cubicBezTo>
                <a:cubicBezTo>
                  <a:pt x="338733" y="127942"/>
                  <a:pt x="345083" y="107454"/>
                  <a:pt x="357783" y="92273"/>
                </a:cubicBezTo>
                <a:cubicBezTo>
                  <a:pt x="370483" y="77093"/>
                  <a:pt x="387201" y="69503"/>
                  <a:pt x="407938" y="69503"/>
                </a:cubicBezTo>
                <a:close/>
                <a:moveTo>
                  <a:pt x="0" y="12204"/>
                </a:moveTo>
                <a:lnTo>
                  <a:pt x="123081" y="12204"/>
                </a:lnTo>
                <a:lnTo>
                  <a:pt x="123081" y="51346"/>
                </a:lnTo>
                <a:lnTo>
                  <a:pt x="48071" y="51346"/>
                </a:lnTo>
                <a:lnTo>
                  <a:pt x="48071" y="98822"/>
                </a:lnTo>
                <a:lnTo>
                  <a:pt x="117872" y="98822"/>
                </a:lnTo>
                <a:lnTo>
                  <a:pt x="117872" y="137815"/>
                </a:lnTo>
                <a:lnTo>
                  <a:pt x="48071" y="137815"/>
                </a:lnTo>
                <a:lnTo>
                  <a:pt x="48071" y="186630"/>
                </a:lnTo>
                <a:lnTo>
                  <a:pt x="127992" y="186630"/>
                </a:lnTo>
                <a:lnTo>
                  <a:pt x="127992" y="225623"/>
                </a:lnTo>
                <a:lnTo>
                  <a:pt x="0" y="225623"/>
                </a:lnTo>
                <a:close/>
                <a:moveTo>
                  <a:pt x="259407" y="0"/>
                </a:moveTo>
                <a:lnTo>
                  <a:pt x="306437" y="0"/>
                </a:lnTo>
                <a:lnTo>
                  <a:pt x="306437" y="225623"/>
                </a:lnTo>
                <a:lnTo>
                  <a:pt x="259407" y="225623"/>
                </a:lnTo>
                <a:lnTo>
                  <a:pt x="259407" y="204638"/>
                </a:lnTo>
                <a:lnTo>
                  <a:pt x="258812" y="204638"/>
                </a:lnTo>
                <a:cubicBezTo>
                  <a:pt x="248096" y="221109"/>
                  <a:pt x="232370" y="229344"/>
                  <a:pt x="211633" y="229344"/>
                </a:cubicBezTo>
                <a:cubicBezTo>
                  <a:pt x="192583" y="229344"/>
                  <a:pt x="177254" y="222622"/>
                  <a:pt x="165646" y="209178"/>
                </a:cubicBezTo>
                <a:cubicBezTo>
                  <a:pt x="154037" y="195734"/>
                  <a:pt x="148233" y="176956"/>
                  <a:pt x="148233" y="152846"/>
                </a:cubicBezTo>
                <a:cubicBezTo>
                  <a:pt x="148233" y="127645"/>
                  <a:pt x="154632" y="107454"/>
                  <a:pt x="167431" y="92273"/>
                </a:cubicBezTo>
                <a:cubicBezTo>
                  <a:pt x="180231" y="77093"/>
                  <a:pt x="196999" y="69503"/>
                  <a:pt x="217735" y="69503"/>
                </a:cubicBezTo>
                <a:cubicBezTo>
                  <a:pt x="237381" y="69503"/>
                  <a:pt x="251073" y="76547"/>
                  <a:pt x="258812" y="90636"/>
                </a:cubicBezTo>
                <a:lnTo>
                  <a:pt x="259407" y="90636"/>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B0B5A614-8D2F-44EA-BA92-43CF4F36C444}"/>
              </a:ext>
            </a:extLst>
          </p:cNvPr>
          <p:cNvSpPr>
            <a:spLocks noGrp="1"/>
          </p:cNvSpPr>
          <p:nvPr>
            <p:ph type="title"/>
          </p:nvPr>
        </p:nvSpPr>
        <p:spPr>
          <a:xfrm>
            <a:off x="269239" y="289511"/>
            <a:ext cx="11210399" cy="899665"/>
          </a:xfrm>
        </p:spPr>
        <p:txBody>
          <a:bodyPr/>
          <a:lstStyle/>
          <a:p>
            <a:r>
              <a:rPr lang="en-US" dirty="0"/>
              <a:t>Waves of Innovation driving IoT</a:t>
            </a:r>
          </a:p>
        </p:txBody>
      </p:sp>
      <p:sp>
        <p:nvSpPr>
          <p:cNvPr id="3" name="Content Placeholder 2">
            <a:extLst>
              <a:ext uri="{FF2B5EF4-FFF2-40B4-BE49-F238E27FC236}">
                <a16:creationId xmlns:a16="http://schemas.microsoft.com/office/drawing/2014/main" id="{EE7C3FF7-2730-4A71-9D78-5FCEE41A5280}"/>
              </a:ext>
            </a:extLst>
          </p:cNvPr>
          <p:cNvSpPr>
            <a:spLocks noGrp="1"/>
          </p:cNvSpPr>
          <p:nvPr>
            <p:ph type="body" sz="quarter" idx="10"/>
          </p:nvPr>
        </p:nvSpPr>
        <p:spPr>
          <a:xfrm>
            <a:off x="269241" y="1187939"/>
            <a:ext cx="4823342" cy="2829436"/>
          </a:xfrm>
        </p:spPr>
        <p:txBody>
          <a:bodyPr/>
          <a:lstStyle/>
          <a:p>
            <a:r>
              <a:rPr lang="en-US" dirty="0"/>
              <a:t>Cloud</a:t>
            </a:r>
          </a:p>
          <a:p>
            <a:pPr lvl="1"/>
            <a:r>
              <a:rPr lang="en-US" dirty="0"/>
              <a:t>Globally available, unlimited compute resources</a:t>
            </a:r>
          </a:p>
          <a:p>
            <a:r>
              <a:rPr lang="en-US" dirty="0"/>
              <a:t>IoT</a:t>
            </a:r>
          </a:p>
          <a:p>
            <a:pPr lvl="1"/>
            <a:r>
              <a:rPr lang="en-US" dirty="0"/>
              <a:t>Harnessing signals from sensors and devices, managed centrally by the cloud</a:t>
            </a:r>
          </a:p>
          <a:p>
            <a:r>
              <a:rPr lang="en-US" dirty="0"/>
              <a:t>Edge</a:t>
            </a:r>
          </a:p>
          <a:p>
            <a:pPr lvl="1"/>
            <a:r>
              <a:rPr lang="en-US" dirty="0"/>
              <a:t>Intelligence offloaded from the cloud to IoT devices</a:t>
            </a:r>
          </a:p>
          <a:p>
            <a:r>
              <a:rPr lang="en-US" dirty="0"/>
              <a:t>AI</a:t>
            </a:r>
          </a:p>
          <a:p>
            <a:pPr lvl="1"/>
            <a:r>
              <a:rPr lang="en-US" dirty="0"/>
              <a:t>Breakthrough intelligence capabilities, in the cloud and on the edge</a:t>
            </a:r>
          </a:p>
        </p:txBody>
      </p:sp>
      <p:grpSp>
        <p:nvGrpSpPr>
          <p:cNvPr id="5" name="Group 4">
            <a:extLst>
              <a:ext uri="{FF2B5EF4-FFF2-40B4-BE49-F238E27FC236}">
                <a16:creationId xmlns:a16="http://schemas.microsoft.com/office/drawing/2014/main" id="{CEAE1D92-282D-4225-9CFD-FEB856B540F1}"/>
              </a:ext>
            </a:extLst>
          </p:cNvPr>
          <p:cNvGrpSpPr/>
          <p:nvPr/>
        </p:nvGrpSpPr>
        <p:grpSpPr>
          <a:xfrm>
            <a:off x="5092581" y="2250320"/>
            <a:ext cx="6729149" cy="3126548"/>
            <a:chOff x="5194698" y="2294947"/>
            <a:chExt cx="6864082" cy="3189242"/>
          </a:xfrm>
        </p:grpSpPr>
        <p:sp>
          <p:nvSpPr>
            <p:cNvPr id="9" name="Freeform 28">
              <a:extLst>
                <a:ext uri="{FF2B5EF4-FFF2-40B4-BE49-F238E27FC236}">
                  <a16:creationId xmlns:a16="http://schemas.microsoft.com/office/drawing/2014/main" id="{C0E0CE87-AA1B-466A-91ED-059DC5B7094B}"/>
                </a:ext>
              </a:extLst>
            </p:cNvPr>
            <p:cNvSpPr>
              <a:spLocks/>
            </p:cNvSpPr>
            <p:nvPr/>
          </p:nvSpPr>
          <p:spPr bwMode="auto">
            <a:xfrm>
              <a:off x="5798143" y="2294947"/>
              <a:ext cx="6260637" cy="2879342"/>
            </a:xfrm>
            <a:custGeom>
              <a:avLst/>
              <a:gdLst>
                <a:gd name="connsiteX0" fmla="*/ 7568 w 17466"/>
                <a:gd name="connsiteY0" fmla="*/ 10000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8303"/>
                <a:gd name="connsiteY0" fmla="*/ 12949 h 13017"/>
                <a:gd name="connsiteX1" fmla="*/ 16894 w 18303"/>
                <a:gd name="connsiteY1" fmla="*/ 2626 h 13017"/>
                <a:gd name="connsiteX2" fmla="*/ 17466 w 18303"/>
                <a:gd name="connsiteY2" fmla="*/ 3033 h 13017"/>
                <a:gd name="connsiteX3" fmla="*/ 17094 w 18303"/>
                <a:gd name="connsiteY3" fmla="*/ 0 h 13017"/>
                <a:gd name="connsiteX4" fmla="*/ 15119 w 18303"/>
                <a:gd name="connsiteY4" fmla="*/ 2156 h 13017"/>
                <a:gd name="connsiteX5" fmla="*/ 15761 w 18303"/>
                <a:gd name="connsiteY5" fmla="*/ 2205 h 13017"/>
                <a:gd name="connsiteX6" fmla="*/ 0 w 18303"/>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7" fmla="*/ 7 w 17466"/>
                <a:gd name="connsiteY7" fmla="*/ 12949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7" fmla="*/ 7 w 17466"/>
                <a:gd name="connsiteY7" fmla="*/ 12949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7" fmla="*/ 7 w 17466"/>
                <a:gd name="connsiteY7" fmla="*/ 12949 h 13017"/>
                <a:gd name="connsiteX0" fmla="*/ 7 w 17466"/>
                <a:gd name="connsiteY0" fmla="*/ 13067 h 13070"/>
                <a:gd name="connsiteX1" fmla="*/ 16894 w 17466"/>
                <a:gd name="connsiteY1" fmla="*/ 2626 h 13070"/>
                <a:gd name="connsiteX2" fmla="*/ 17466 w 17466"/>
                <a:gd name="connsiteY2" fmla="*/ 3033 h 13070"/>
                <a:gd name="connsiteX3" fmla="*/ 17094 w 17466"/>
                <a:gd name="connsiteY3" fmla="*/ 0 h 13070"/>
                <a:gd name="connsiteX4" fmla="*/ 15119 w 17466"/>
                <a:gd name="connsiteY4" fmla="*/ 2156 h 13070"/>
                <a:gd name="connsiteX5" fmla="*/ 15761 w 17466"/>
                <a:gd name="connsiteY5" fmla="*/ 2205 h 13070"/>
                <a:gd name="connsiteX6" fmla="*/ 0 w 17466"/>
                <a:gd name="connsiteY6" fmla="*/ 13017 h 13070"/>
                <a:gd name="connsiteX7" fmla="*/ 7 w 17466"/>
                <a:gd name="connsiteY7" fmla="*/ 13067 h 13070"/>
                <a:gd name="connsiteX0" fmla="*/ 7 w 17466"/>
                <a:gd name="connsiteY0" fmla="*/ 13067 h 13070"/>
                <a:gd name="connsiteX1" fmla="*/ 16894 w 17466"/>
                <a:gd name="connsiteY1" fmla="*/ 2626 h 13070"/>
                <a:gd name="connsiteX2" fmla="*/ 17466 w 17466"/>
                <a:gd name="connsiteY2" fmla="*/ 3033 h 13070"/>
                <a:gd name="connsiteX3" fmla="*/ 17094 w 17466"/>
                <a:gd name="connsiteY3" fmla="*/ 0 h 13070"/>
                <a:gd name="connsiteX4" fmla="*/ 15119 w 17466"/>
                <a:gd name="connsiteY4" fmla="*/ 2156 h 13070"/>
                <a:gd name="connsiteX5" fmla="*/ 15761 w 17466"/>
                <a:gd name="connsiteY5" fmla="*/ 2205 h 13070"/>
                <a:gd name="connsiteX6" fmla="*/ 0 w 17466"/>
                <a:gd name="connsiteY6" fmla="*/ 13017 h 13070"/>
                <a:gd name="connsiteX7" fmla="*/ 7 w 17466"/>
                <a:gd name="connsiteY7" fmla="*/ 13067 h 13070"/>
                <a:gd name="connsiteX0" fmla="*/ 7 w 17466"/>
                <a:gd name="connsiteY0" fmla="*/ 13067 h 13070"/>
                <a:gd name="connsiteX1" fmla="*/ 16894 w 17466"/>
                <a:gd name="connsiteY1" fmla="*/ 2626 h 13070"/>
                <a:gd name="connsiteX2" fmla="*/ 17466 w 17466"/>
                <a:gd name="connsiteY2" fmla="*/ 3033 h 13070"/>
                <a:gd name="connsiteX3" fmla="*/ 17094 w 17466"/>
                <a:gd name="connsiteY3" fmla="*/ 0 h 13070"/>
                <a:gd name="connsiteX4" fmla="*/ 15119 w 17466"/>
                <a:gd name="connsiteY4" fmla="*/ 2156 h 13070"/>
                <a:gd name="connsiteX5" fmla="*/ 15761 w 17466"/>
                <a:gd name="connsiteY5" fmla="*/ 2205 h 13070"/>
                <a:gd name="connsiteX6" fmla="*/ 0 w 17466"/>
                <a:gd name="connsiteY6" fmla="*/ 13017 h 13070"/>
                <a:gd name="connsiteX7" fmla="*/ 7 w 17466"/>
                <a:gd name="connsiteY7" fmla="*/ 13067 h 13070"/>
                <a:gd name="connsiteX0" fmla="*/ 7 w 17466"/>
                <a:gd name="connsiteY0" fmla="*/ 13634 h 13634"/>
                <a:gd name="connsiteX1" fmla="*/ 16894 w 17466"/>
                <a:gd name="connsiteY1" fmla="*/ 2626 h 13634"/>
                <a:gd name="connsiteX2" fmla="*/ 17466 w 17466"/>
                <a:gd name="connsiteY2" fmla="*/ 3033 h 13634"/>
                <a:gd name="connsiteX3" fmla="*/ 17094 w 17466"/>
                <a:gd name="connsiteY3" fmla="*/ 0 h 13634"/>
                <a:gd name="connsiteX4" fmla="*/ 15119 w 17466"/>
                <a:gd name="connsiteY4" fmla="*/ 2156 h 13634"/>
                <a:gd name="connsiteX5" fmla="*/ 15761 w 17466"/>
                <a:gd name="connsiteY5" fmla="*/ 2205 h 13634"/>
                <a:gd name="connsiteX6" fmla="*/ 0 w 17466"/>
                <a:gd name="connsiteY6" fmla="*/ 13017 h 13634"/>
                <a:gd name="connsiteX7" fmla="*/ 7 w 17466"/>
                <a:gd name="connsiteY7" fmla="*/ 13634 h 13634"/>
                <a:gd name="connsiteX0" fmla="*/ 7 w 17466"/>
                <a:gd name="connsiteY0" fmla="*/ 13634 h 13634"/>
                <a:gd name="connsiteX1" fmla="*/ 16894 w 17466"/>
                <a:gd name="connsiteY1" fmla="*/ 2626 h 13634"/>
                <a:gd name="connsiteX2" fmla="*/ 17466 w 17466"/>
                <a:gd name="connsiteY2" fmla="*/ 3033 h 13634"/>
                <a:gd name="connsiteX3" fmla="*/ 17094 w 17466"/>
                <a:gd name="connsiteY3" fmla="*/ 0 h 13634"/>
                <a:gd name="connsiteX4" fmla="*/ 15119 w 17466"/>
                <a:gd name="connsiteY4" fmla="*/ 2156 h 13634"/>
                <a:gd name="connsiteX5" fmla="*/ 15761 w 17466"/>
                <a:gd name="connsiteY5" fmla="*/ 2205 h 13634"/>
                <a:gd name="connsiteX6" fmla="*/ 0 w 17466"/>
                <a:gd name="connsiteY6" fmla="*/ 13017 h 13634"/>
                <a:gd name="connsiteX7" fmla="*/ 7 w 17466"/>
                <a:gd name="connsiteY7" fmla="*/ 13634 h 1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 h="13634">
                  <a:moveTo>
                    <a:pt x="7" y="13634"/>
                  </a:moveTo>
                  <a:cubicBezTo>
                    <a:pt x="6847" y="12980"/>
                    <a:pt x="13566" y="10122"/>
                    <a:pt x="16894" y="2626"/>
                  </a:cubicBezTo>
                  <a:cubicBezTo>
                    <a:pt x="17032" y="2769"/>
                    <a:pt x="17275" y="2897"/>
                    <a:pt x="17466" y="3033"/>
                  </a:cubicBezTo>
                  <a:lnTo>
                    <a:pt x="17094" y="0"/>
                  </a:lnTo>
                  <a:cubicBezTo>
                    <a:pt x="15884" y="1470"/>
                    <a:pt x="15119" y="2156"/>
                    <a:pt x="15119" y="2156"/>
                  </a:cubicBezTo>
                  <a:cubicBezTo>
                    <a:pt x="15333" y="2172"/>
                    <a:pt x="15417" y="2109"/>
                    <a:pt x="15761" y="2205"/>
                  </a:cubicBezTo>
                  <a:cubicBezTo>
                    <a:pt x="15761" y="2205"/>
                    <a:pt x="12297" y="11371"/>
                    <a:pt x="0" y="13017"/>
                  </a:cubicBezTo>
                  <a:cubicBezTo>
                    <a:pt x="2" y="12994"/>
                    <a:pt x="5" y="13657"/>
                    <a:pt x="7" y="13634"/>
                  </a:cubicBezTo>
                  <a:close/>
                </a:path>
              </a:pathLst>
            </a:custGeom>
            <a:solidFill>
              <a:schemeClr val="tx2"/>
            </a:solidFill>
            <a:ln w="9525">
              <a:noFill/>
              <a:round/>
              <a:headEnd/>
              <a:tailEnd/>
            </a:ln>
          </p:spPr>
          <p:txBody>
            <a:bodyPr vert="horz" wrap="square" lIns="91427" tIns="45713" rIns="91427" bIns="45713" numCol="1" anchor="t" anchorCtr="0" compatLnSpc="1">
              <a:prstTxWarp prst="textNoShape">
                <a:avLst/>
              </a:prstTxWarp>
            </a:bodyPr>
            <a:lstStyle/>
            <a:p>
              <a:pPr defTabSz="914367">
                <a:defRPr/>
              </a:pPr>
              <a:endParaRPr lang="en-US" sz="2200" dirty="0">
                <a:solidFill>
                  <a:srgbClr val="505050"/>
                </a:solidFill>
                <a:latin typeface="Segoe UI Semilight"/>
              </a:endParaRPr>
            </a:p>
          </p:txBody>
        </p:sp>
        <p:sp>
          <p:nvSpPr>
            <p:cNvPr id="13" name="Freeform 57">
              <a:extLst>
                <a:ext uri="{FF2B5EF4-FFF2-40B4-BE49-F238E27FC236}">
                  <a16:creationId xmlns:a16="http://schemas.microsoft.com/office/drawing/2014/main" id="{5D3AACDC-6168-40A6-81C5-F33645F3FB0C}"/>
                </a:ext>
              </a:extLst>
            </p:cNvPr>
            <p:cNvSpPr/>
            <p:nvPr/>
          </p:nvSpPr>
          <p:spPr>
            <a:xfrm>
              <a:off x="5194698" y="4474570"/>
              <a:ext cx="1637278" cy="1009619"/>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Semilight"/>
              </a:endParaRPr>
            </a:p>
          </p:txBody>
        </p:sp>
      </p:grpSp>
      <p:sp>
        <p:nvSpPr>
          <p:cNvPr id="45" name="Cloud text"/>
          <p:cNvSpPr>
            <a:spLocks noChangeAspect="1"/>
          </p:cNvSpPr>
          <p:nvPr/>
        </p:nvSpPr>
        <p:spPr bwMode="auto">
          <a:xfrm>
            <a:off x="5895128" y="4881983"/>
            <a:ext cx="404065" cy="121346"/>
          </a:xfrm>
          <a:custGeom>
            <a:avLst/>
            <a:gdLst>
              <a:gd name="connsiteX0" fmla="*/ 728363 w 805605"/>
              <a:gd name="connsiteY0" fmla="*/ 105519 h 229344"/>
              <a:gd name="connsiteX1" fmla="*/ 703956 w 805605"/>
              <a:gd name="connsiteY1" fmla="*/ 117797 h 229344"/>
              <a:gd name="connsiteX2" fmla="*/ 695175 w 805605"/>
              <a:gd name="connsiteY2" fmla="*/ 151507 h 229344"/>
              <a:gd name="connsiteX3" fmla="*/ 703658 w 805605"/>
              <a:gd name="connsiteY3" fmla="*/ 182463 h 229344"/>
              <a:gd name="connsiteX4" fmla="*/ 727173 w 805605"/>
              <a:gd name="connsiteY4" fmla="*/ 193328 h 229344"/>
              <a:gd name="connsiteX5" fmla="*/ 750464 w 805605"/>
              <a:gd name="connsiteY5" fmla="*/ 181868 h 229344"/>
              <a:gd name="connsiteX6" fmla="*/ 759468 w 805605"/>
              <a:gd name="connsiteY6" fmla="*/ 151507 h 229344"/>
              <a:gd name="connsiteX7" fmla="*/ 759468 w 805605"/>
              <a:gd name="connsiteY7" fmla="*/ 140047 h 229344"/>
              <a:gd name="connsiteX8" fmla="*/ 750836 w 805605"/>
              <a:gd name="connsiteY8" fmla="*/ 115342 h 229344"/>
              <a:gd name="connsiteX9" fmla="*/ 728363 w 805605"/>
              <a:gd name="connsiteY9" fmla="*/ 105519 h 229344"/>
              <a:gd name="connsiteX10" fmla="*/ 358824 w 805605"/>
              <a:gd name="connsiteY10" fmla="*/ 105519 h 229344"/>
              <a:gd name="connsiteX11" fmla="*/ 332928 w 805605"/>
              <a:gd name="connsiteY11" fmla="*/ 116979 h 229344"/>
              <a:gd name="connsiteX12" fmla="*/ 323701 w 805605"/>
              <a:gd name="connsiteY12" fmla="*/ 149423 h 229344"/>
              <a:gd name="connsiteX13" fmla="*/ 359122 w 805605"/>
              <a:gd name="connsiteY13" fmla="*/ 193328 h 229344"/>
              <a:gd name="connsiteX14" fmla="*/ 392906 w 805605"/>
              <a:gd name="connsiteY14" fmla="*/ 148233 h 229344"/>
              <a:gd name="connsiteX15" fmla="*/ 358824 w 805605"/>
              <a:gd name="connsiteY15" fmla="*/ 105519 h 229344"/>
              <a:gd name="connsiteX16" fmla="*/ 473124 w 805605"/>
              <a:gd name="connsiteY16" fmla="*/ 73223 h 229344"/>
              <a:gd name="connsiteX17" fmla="*/ 520005 w 805605"/>
              <a:gd name="connsiteY17" fmla="*/ 73223 h 229344"/>
              <a:gd name="connsiteX18" fmla="*/ 520005 w 805605"/>
              <a:gd name="connsiteY18" fmla="*/ 161032 h 229344"/>
              <a:gd name="connsiteX19" fmla="*/ 545603 w 805605"/>
              <a:gd name="connsiteY19" fmla="*/ 193328 h 229344"/>
              <a:gd name="connsiteX20" fmla="*/ 565844 w 805605"/>
              <a:gd name="connsiteY20" fmla="*/ 184472 h 229344"/>
              <a:gd name="connsiteX21" fmla="*/ 573434 w 805605"/>
              <a:gd name="connsiteY21" fmla="*/ 160437 h 229344"/>
              <a:gd name="connsiteX22" fmla="*/ 573434 w 805605"/>
              <a:gd name="connsiteY22" fmla="*/ 73223 h 229344"/>
              <a:gd name="connsiteX23" fmla="*/ 620315 w 805605"/>
              <a:gd name="connsiteY23" fmla="*/ 73223 h 229344"/>
              <a:gd name="connsiteX24" fmla="*/ 620315 w 805605"/>
              <a:gd name="connsiteY24" fmla="*/ 225623 h 229344"/>
              <a:gd name="connsiteX25" fmla="*/ 573434 w 805605"/>
              <a:gd name="connsiteY25" fmla="*/ 225623 h 229344"/>
              <a:gd name="connsiteX26" fmla="*/ 573434 w 805605"/>
              <a:gd name="connsiteY26" fmla="*/ 202406 h 229344"/>
              <a:gd name="connsiteX27" fmla="*/ 572690 w 805605"/>
              <a:gd name="connsiteY27" fmla="*/ 202406 h 229344"/>
              <a:gd name="connsiteX28" fmla="*/ 526107 w 805605"/>
              <a:gd name="connsiteY28" fmla="*/ 229344 h 229344"/>
              <a:gd name="connsiteX29" fmla="*/ 473124 w 805605"/>
              <a:gd name="connsiteY29" fmla="*/ 165199 h 229344"/>
              <a:gd name="connsiteX30" fmla="*/ 359717 w 805605"/>
              <a:gd name="connsiteY30" fmla="*/ 69503 h 229344"/>
              <a:gd name="connsiteX31" fmla="*/ 419248 w 805605"/>
              <a:gd name="connsiteY31" fmla="*/ 90859 h 229344"/>
              <a:gd name="connsiteX32" fmla="*/ 440828 w 805605"/>
              <a:gd name="connsiteY32" fmla="*/ 147340 h 229344"/>
              <a:gd name="connsiteX33" fmla="*/ 418579 w 805605"/>
              <a:gd name="connsiteY33" fmla="*/ 207317 h 229344"/>
              <a:gd name="connsiteX34" fmla="*/ 357633 w 805605"/>
              <a:gd name="connsiteY34" fmla="*/ 229344 h 229344"/>
              <a:gd name="connsiteX35" fmla="*/ 297730 w 805605"/>
              <a:gd name="connsiteY35" fmla="*/ 207987 h 229344"/>
              <a:gd name="connsiteX36" fmla="*/ 275927 w 805605"/>
              <a:gd name="connsiteY36" fmla="*/ 150019 h 229344"/>
              <a:gd name="connsiteX37" fmla="*/ 298549 w 805605"/>
              <a:gd name="connsiteY37" fmla="*/ 90859 h 229344"/>
              <a:gd name="connsiteX38" fmla="*/ 359717 w 805605"/>
              <a:gd name="connsiteY38" fmla="*/ 69503 h 229344"/>
              <a:gd name="connsiteX39" fmla="*/ 113704 w 805605"/>
              <a:gd name="connsiteY39" fmla="*/ 8632 h 229344"/>
              <a:gd name="connsiteX40" fmla="*/ 166389 w 805605"/>
              <a:gd name="connsiteY40" fmla="*/ 16520 h 229344"/>
              <a:gd name="connsiteX41" fmla="*/ 166389 w 805605"/>
              <a:gd name="connsiteY41" fmla="*/ 62805 h 229344"/>
              <a:gd name="connsiteX42" fmla="*/ 117574 w 805605"/>
              <a:gd name="connsiteY42" fmla="*/ 50006 h 229344"/>
              <a:gd name="connsiteX43" fmla="*/ 69056 w 805605"/>
              <a:gd name="connsiteY43" fmla="*/ 68907 h 229344"/>
              <a:gd name="connsiteX44" fmla="*/ 50601 w 805605"/>
              <a:gd name="connsiteY44" fmla="*/ 120104 h 229344"/>
              <a:gd name="connsiteX45" fmla="*/ 68014 w 805605"/>
              <a:gd name="connsiteY45" fmla="*/ 169441 h 229344"/>
              <a:gd name="connsiteX46" fmla="*/ 114895 w 805605"/>
              <a:gd name="connsiteY46" fmla="*/ 187821 h 229344"/>
              <a:gd name="connsiteX47" fmla="*/ 166389 w 805605"/>
              <a:gd name="connsiteY47" fmla="*/ 174129 h 229344"/>
              <a:gd name="connsiteX48" fmla="*/ 166389 w 805605"/>
              <a:gd name="connsiteY48" fmla="*/ 218033 h 229344"/>
              <a:gd name="connsiteX49" fmla="*/ 105370 w 805605"/>
              <a:gd name="connsiteY49" fmla="*/ 229344 h 229344"/>
              <a:gd name="connsiteX50" fmla="*/ 28128 w 805605"/>
              <a:gd name="connsiteY50" fmla="*/ 200471 h 229344"/>
              <a:gd name="connsiteX51" fmla="*/ 0 w 805605"/>
              <a:gd name="connsiteY51" fmla="*/ 123527 h 229344"/>
              <a:gd name="connsiteX52" fmla="*/ 31626 w 805605"/>
              <a:gd name="connsiteY52" fmla="*/ 40481 h 229344"/>
              <a:gd name="connsiteX53" fmla="*/ 113704 w 805605"/>
              <a:gd name="connsiteY53" fmla="*/ 8632 h 229344"/>
              <a:gd name="connsiteX54" fmla="*/ 758575 w 805605"/>
              <a:gd name="connsiteY54" fmla="*/ 0 h 229344"/>
              <a:gd name="connsiteX55" fmla="*/ 805605 w 805605"/>
              <a:gd name="connsiteY55" fmla="*/ 0 h 229344"/>
              <a:gd name="connsiteX56" fmla="*/ 805605 w 805605"/>
              <a:gd name="connsiteY56" fmla="*/ 225623 h 229344"/>
              <a:gd name="connsiteX57" fmla="*/ 758575 w 805605"/>
              <a:gd name="connsiteY57" fmla="*/ 225623 h 229344"/>
              <a:gd name="connsiteX58" fmla="*/ 758575 w 805605"/>
              <a:gd name="connsiteY58" fmla="*/ 204638 h 229344"/>
              <a:gd name="connsiteX59" fmla="*/ 757980 w 805605"/>
              <a:gd name="connsiteY59" fmla="*/ 204638 h 229344"/>
              <a:gd name="connsiteX60" fmla="*/ 710802 w 805605"/>
              <a:gd name="connsiteY60" fmla="*/ 229344 h 229344"/>
              <a:gd name="connsiteX61" fmla="*/ 664814 w 805605"/>
              <a:gd name="connsiteY61" fmla="*/ 209178 h 229344"/>
              <a:gd name="connsiteX62" fmla="*/ 647401 w 805605"/>
              <a:gd name="connsiteY62" fmla="*/ 152846 h 229344"/>
              <a:gd name="connsiteX63" fmla="*/ 666600 w 805605"/>
              <a:gd name="connsiteY63" fmla="*/ 92273 h 229344"/>
              <a:gd name="connsiteX64" fmla="*/ 716904 w 805605"/>
              <a:gd name="connsiteY64" fmla="*/ 69503 h 229344"/>
              <a:gd name="connsiteX65" fmla="*/ 757980 w 805605"/>
              <a:gd name="connsiteY65" fmla="*/ 90636 h 229344"/>
              <a:gd name="connsiteX66" fmla="*/ 758575 w 805605"/>
              <a:gd name="connsiteY66" fmla="*/ 90636 h 229344"/>
              <a:gd name="connsiteX67" fmla="*/ 199279 w 805605"/>
              <a:gd name="connsiteY67" fmla="*/ 0 h 229344"/>
              <a:gd name="connsiteX68" fmla="*/ 246309 w 805605"/>
              <a:gd name="connsiteY68" fmla="*/ 0 h 229344"/>
              <a:gd name="connsiteX69" fmla="*/ 246309 w 805605"/>
              <a:gd name="connsiteY69" fmla="*/ 225623 h 229344"/>
              <a:gd name="connsiteX70" fmla="*/ 199279 w 805605"/>
              <a:gd name="connsiteY70" fmla="*/ 225623 h 22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05605" h="229344">
                <a:moveTo>
                  <a:pt x="728363" y="105519"/>
                </a:moveTo>
                <a:cubicBezTo>
                  <a:pt x="717945" y="105519"/>
                  <a:pt x="709809" y="109612"/>
                  <a:pt x="703956" y="117797"/>
                </a:cubicBezTo>
                <a:cubicBezTo>
                  <a:pt x="698102" y="125983"/>
                  <a:pt x="695175" y="137219"/>
                  <a:pt x="695175" y="151507"/>
                </a:cubicBezTo>
                <a:cubicBezTo>
                  <a:pt x="695175" y="164901"/>
                  <a:pt x="698002" y="175220"/>
                  <a:pt x="703658" y="182463"/>
                </a:cubicBezTo>
                <a:cubicBezTo>
                  <a:pt x="709313" y="189706"/>
                  <a:pt x="717152" y="193328"/>
                  <a:pt x="727173" y="193328"/>
                </a:cubicBezTo>
                <a:cubicBezTo>
                  <a:pt x="736698" y="193328"/>
                  <a:pt x="744462" y="189508"/>
                  <a:pt x="750464" y="181868"/>
                </a:cubicBezTo>
                <a:cubicBezTo>
                  <a:pt x="756467" y="174228"/>
                  <a:pt x="759468" y="164108"/>
                  <a:pt x="759468" y="151507"/>
                </a:cubicBezTo>
                <a:lnTo>
                  <a:pt x="759468" y="140047"/>
                </a:lnTo>
                <a:cubicBezTo>
                  <a:pt x="759468" y="130125"/>
                  <a:pt x="756591" y="121890"/>
                  <a:pt x="750836" y="115342"/>
                </a:cubicBezTo>
                <a:cubicBezTo>
                  <a:pt x="745082" y="108793"/>
                  <a:pt x="737591" y="105519"/>
                  <a:pt x="728363" y="105519"/>
                </a:cubicBezTo>
                <a:close/>
                <a:moveTo>
                  <a:pt x="358824" y="105519"/>
                </a:moveTo>
                <a:cubicBezTo>
                  <a:pt x="347712" y="105519"/>
                  <a:pt x="339080" y="109339"/>
                  <a:pt x="332928" y="116979"/>
                </a:cubicBezTo>
                <a:cubicBezTo>
                  <a:pt x="326776" y="124619"/>
                  <a:pt x="323701" y="135433"/>
                  <a:pt x="323701" y="149423"/>
                </a:cubicBezTo>
                <a:cubicBezTo>
                  <a:pt x="323701" y="178693"/>
                  <a:pt x="335508" y="193328"/>
                  <a:pt x="359122" y="193328"/>
                </a:cubicBezTo>
                <a:cubicBezTo>
                  <a:pt x="381644" y="193328"/>
                  <a:pt x="392906" y="178296"/>
                  <a:pt x="392906" y="148233"/>
                </a:cubicBezTo>
                <a:cubicBezTo>
                  <a:pt x="392906" y="119757"/>
                  <a:pt x="381545" y="105519"/>
                  <a:pt x="358824" y="105519"/>
                </a:cubicBezTo>
                <a:close/>
                <a:moveTo>
                  <a:pt x="473124" y="73223"/>
                </a:moveTo>
                <a:lnTo>
                  <a:pt x="520005" y="73223"/>
                </a:lnTo>
                <a:lnTo>
                  <a:pt x="520005" y="161032"/>
                </a:lnTo>
                <a:cubicBezTo>
                  <a:pt x="520005" y="182562"/>
                  <a:pt x="528538" y="193328"/>
                  <a:pt x="545603" y="193328"/>
                </a:cubicBezTo>
                <a:cubicBezTo>
                  <a:pt x="554037" y="193328"/>
                  <a:pt x="560784" y="190376"/>
                  <a:pt x="565844" y="184472"/>
                </a:cubicBezTo>
                <a:cubicBezTo>
                  <a:pt x="570904" y="178569"/>
                  <a:pt x="573434" y="170557"/>
                  <a:pt x="573434" y="160437"/>
                </a:cubicBezTo>
                <a:lnTo>
                  <a:pt x="573434" y="73223"/>
                </a:lnTo>
                <a:lnTo>
                  <a:pt x="620315" y="73223"/>
                </a:lnTo>
                <a:lnTo>
                  <a:pt x="620315" y="225623"/>
                </a:lnTo>
                <a:lnTo>
                  <a:pt x="573434" y="225623"/>
                </a:lnTo>
                <a:lnTo>
                  <a:pt x="573434" y="202406"/>
                </a:lnTo>
                <a:lnTo>
                  <a:pt x="572690" y="202406"/>
                </a:lnTo>
                <a:cubicBezTo>
                  <a:pt x="561082" y="220365"/>
                  <a:pt x="545554" y="229344"/>
                  <a:pt x="526107" y="229344"/>
                </a:cubicBezTo>
                <a:cubicBezTo>
                  <a:pt x="490785" y="229344"/>
                  <a:pt x="473124" y="207962"/>
                  <a:pt x="473124" y="165199"/>
                </a:cubicBezTo>
                <a:close/>
                <a:moveTo>
                  <a:pt x="359717" y="69503"/>
                </a:moveTo>
                <a:cubicBezTo>
                  <a:pt x="385018" y="69503"/>
                  <a:pt x="404862" y="76621"/>
                  <a:pt x="419248" y="90859"/>
                </a:cubicBezTo>
                <a:cubicBezTo>
                  <a:pt x="433635" y="105097"/>
                  <a:pt x="440828" y="123924"/>
                  <a:pt x="440828" y="147340"/>
                </a:cubicBezTo>
                <a:cubicBezTo>
                  <a:pt x="440828" y="172640"/>
                  <a:pt x="433412" y="192633"/>
                  <a:pt x="418579" y="207317"/>
                </a:cubicBezTo>
                <a:cubicBezTo>
                  <a:pt x="403745" y="222002"/>
                  <a:pt x="383430" y="229344"/>
                  <a:pt x="357633" y="229344"/>
                </a:cubicBezTo>
                <a:cubicBezTo>
                  <a:pt x="332233" y="229344"/>
                  <a:pt x="312266" y="222225"/>
                  <a:pt x="297730" y="207987"/>
                </a:cubicBezTo>
                <a:cubicBezTo>
                  <a:pt x="283195" y="193749"/>
                  <a:pt x="275927" y="174426"/>
                  <a:pt x="275927" y="150019"/>
                </a:cubicBezTo>
                <a:cubicBezTo>
                  <a:pt x="275927" y="124817"/>
                  <a:pt x="283468" y="105097"/>
                  <a:pt x="298549" y="90859"/>
                </a:cubicBezTo>
                <a:cubicBezTo>
                  <a:pt x="313630" y="76621"/>
                  <a:pt x="334019" y="69503"/>
                  <a:pt x="359717" y="69503"/>
                </a:cubicBezTo>
                <a:close/>
                <a:moveTo>
                  <a:pt x="113704" y="8632"/>
                </a:moveTo>
                <a:cubicBezTo>
                  <a:pt x="134540" y="8632"/>
                  <a:pt x="152102" y="11261"/>
                  <a:pt x="166389" y="16520"/>
                </a:cubicBezTo>
                <a:lnTo>
                  <a:pt x="166389" y="62805"/>
                </a:lnTo>
                <a:cubicBezTo>
                  <a:pt x="152102" y="54272"/>
                  <a:pt x="135830" y="50006"/>
                  <a:pt x="117574" y="50006"/>
                </a:cubicBezTo>
                <a:cubicBezTo>
                  <a:pt x="97532" y="50006"/>
                  <a:pt x="81359" y="56306"/>
                  <a:pt x="69056" y="68907"/>
                </a:cubicBezTo>
                <a:cubicBezTo>
                  <a:pt x="56753" y="81508"/>
                  <a:pt x="50601" y="98574"/>
                  <a:pt x="50601" y="120104"/>
                </a:cubicBezTo>
                <a:cubicBezTo>
                  <a:pt x="50601" y="140742"/>
                  <a:pt x="56405" y="157187"/>
                  <a:pt x="68014" y="169441"/>
                </a:cubicBezTo>
                <a:cubicBezTo>
                  <a:pt x="79623" y="181694"/>
                  <a:pt x="95250" y="187821"/>
                  <a:pt x="114895" y="187821"/>
                </a:cubicBezTo>
                <a:cubicBezTo>
                  <a:pt x="133647" y="187821"/>
                  <a:pt x="150812" y="183257"/>
                  <a:pt x="166389" y="174129"/>
                </a:cubicBezTo>
                <a:lnTo>
                  <a:pt x="166389" y="218033"/>
                </a:lnTo>
                <a:cubicBezTo>
                  <a:pt x="150812" y="225574"/>
                  <a:pt x="130472" y="229344"/>
                  <a:pt x="105370" y="229344"/>
                </a:cubicBezTo>
                <a:cubicBezTo>
                  <a:pt x="72628" y="229344"/>
                  <a:pt x="46880" y="219720"/>
                  <a:pt x="28128" y="200471"/>
                </a:cubicBezTo>
                <a:cubicBezTo>
                  <a:pt x="9376" y="181223"/>
                  <a:pt x="0" y="155575"/>
                  <a:pt x="0" y="123527"/>
                </a:cubicBezTo>
                <a:cubicBezTo>
                  <a:pt x="0" y="89396"/>
                  <a:pt x="10542" y="61714"/>
                  <a:pt x="31626" y="40481"/>
                </a:cubicBezTo>
                <a:cubicBezTo>
                  <a:pt x="52710" y="19248"/>
                  <a:pt x="80069" y="8632"/>
                  <a:pt x="113704" y="8632"/>
                </a:cubicBezTo>
                <a:close/>
                <a:moveTo>
                  <a:pt x="758575" y="0"/>
                </a:moveTo>
                <a:lnTo>
                  <a:pt x="805605" y="0"/>
                </a:lnTo>
                <a:lnTo>
                  <a:pt x="805605" y="225623"/>
                </a:lnTo>
                <a:lnTo>
                  <a:pt x="758575" y="225623"/>
                </a:lnTo>
                <a:lnTo>
                  <a:pt x="758575" y="204638"/>
                </a:lnTo>
                <a:lnTo>
                  <a:pt x="757980" y="204638"/>
                </a:lnTo>
                <a:cubicBezTo>
                  <a:pt x="747264" y="221109"/>
                  <a:pt x="731538" y="229344"/>
                  <a:pt x="710802" y="229344"/>
                </a:cubicBezTo>
                <a:cubicBezTo>
                  <a:pt x="691752" y="229344"/>
                  <a:pt x="676422" y="222622"/>
                  <a:pt x="664814" y="209178"/>
                </a:cubicBezTo>
                <a:cubicBezTo>
                  <a:pt x="653205" y="195734"/>
                  <a:pt x="647401" y="176956"/>
                  <a:pt x="647401" y="152846"/>
                </a:cubicBezTo>
                <a:cubicBezTo>
                  <a:pt x="647401" y="127645"/>
                  <a:pt x="653800" y="107454"/>
                  <a:pt x="666600" y="92273"/>
                </a:cubicBezTo>
                <a:cubicBezTo>
                  <a:pt x="679399" y="77093"/>
                  <a:pt x="696167" y="69503"/>
                  <a:pt x="716904" y="69503"/>
                </a:cubicBezTo>
                <a:cubicBezTo>
                  <a:pt x="736549" y="69503"/>
                  <a:pt x="750241" y="76547"/>
                  <a:pt x="757980" y="90636"/>
                </a:cubicBezTo>
                <a:lnTo>
                  <a:pt x="758575" y="90636"/>
                </a:lnTo>
                <a:close/>
                <a:moveTo>
                  <a:pt x="199279" y="0"/>
                </a:moveTo>
                <a:lnTo>
                  <a:pt x="246309" y="0"/>
                </a:lnTo>
                <a:lnTo>
                  <a:pt x="246309" y="225623"/>
                </a:lnTo>
                <a:lnTo>
                  <a:pt x="199279" y="2256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965448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9" presetClass="emph" presetSubtype="0" fill="hold" grpId="1" nodeType="withEffect">
                                  <p:stCondLst>
                                    <p:cond delay="0"/>
                                  </p:stCondLst>
                                  <p:childTnLst>
                                    <p:animClr clrSpc="rgb" dir="cw">
                                      <p:cBhvr override="childStyle">
                                        <p:cTn id="51" dur="1000" fill="hold"/>
                                        <p:tgtEl>
                                          <p:spTgt spid="44"/>
                                        </p:tgtEl>
                                        <p:attrNameLst>
                                          <p:attrName>style.color</p:attrName>
                                        </p:attrNameLst>
                                      </p:cBhvr>
                                      <p:to>
                                        <a:schemeClr val="tx2"/>
                                      </p:to>
                                    </p:animClr>
                                    <p:animClr clrSpc="rgb" dir="cw">
                                      <p:cBhvr>
                                        <p:cTn id="52" dur="1000" fill="hold"/>
                                        <p:tgtEl>
                                          <p:spTgt spid="44"/>
                                        </p:tgtEl>
                                        <p:attrNameLst>
                                          <p:attrName>fillcolor</p:attrName>
                                        </p:attrNameLst>
                                      </p:cBhvr>
                                      <p:to>
                                        <a:schemeClr val="tx2"/>
                                      </p:to>
                                    </p:animClr>
                                    <p:set>
                                      <p:cBhvr>
                                        <p:cTn id="53" dur="1000" fill="hold"/>
                                        <p:tgtEl>
                                          <p:spTgt spid="44"/>
                                        </p:tgtEl>
                                        <p:attrNameLst>
                                          <p:attrName>fill.type</p:attrName>
                                        </p:attrNameLst>
                                      </p:cBhvr>
                                      <p:to>
                                        <p:strVal val="solid"/>
                                      </p:to>
                                    </p:set>
                                    <p:set>
                                      <p:cBhvr>
                                        <p:cTn id="54" dur="1000" fill="hold"/>
                                        <p:tgtEl>
                                          <p:spTgt spid="44"/>
                                        </p:tgtEl>
                                        <p:attrNameLst>
                                          <p:attrName>fill.on</p:attrName>
                                        </p:attrNameLst>
                                      </p:cBhvr>
                                      <p:to>
                                        <p:strVal val="true"/>
                                      </p:to>
                                    </p:set>
                                  </p:childTnLst>
                                </p:cTn>
                              </p:par>
                              <p:par>
                                <p:cTn id="55" presetID="19" presetClass="emph" presetSubtype="0" fill="hold" grpId="1" nodeType="withEffect">
                                  <p:stCondLst>
                                    <p:cond delay="0"/>
                                  </p:stCondLst>
                                  <p:childTnLst>
                                    <p:animClr clrSpc="rgb" dir="cw">
                                      <p:cBhvr override="childStyle">
                                        <p:cTn id="56" dur="1000" fill="hold"/>
                                        <p:tgtEl>
                                          <p:spTgt spid="43"/>
                                        </p:tgtEl>
                                        <p:attrNameLst>
                                          <p:attrName>style.color</p:attrName>
                                        </p:attrNameLst>
                                      </p:cBhvr>
                                      <p:to>
                                        <a:schemeClr val="tx2"/>
                                      </p:to>
                                    </p:animClr>
                                    <p:animClr clrSpc="rgb" dir="cw">
                                      <p:cBhvr>
                                        <p:cTn id="57" dur="1000" fill="hold"/>
                                        <p:tgtEl>
                                          <p:spTgt spid="43"/>
                                        </p:tgtEl>
                                        <p:attrNameLst>
                                          <p:attrName>fillcolor</p:attrName>
                                        </p:attrNameLst>
                                      </p:cBhvr>
                                      <p:to>
                                        <a:schemeClr val="tx2"/>
                                      </p:to>
                                    </p:animClr>
                                    <p:set>
                                      <p:cBhvr>
                                        <p:cTn id="58" dur="1000" fill="hold"/>
                                        <p:tgtEl>
                                          <p:spTgt spid="43"/>
                                        </p:tgtEl>
                                        <p:attrNameLst>
                                          <p:attrName>fill.type</p:attrName>
                                        </p:attrNameLst>
                                      </p:cBhvr>
                                      <p:to>
                                        <p:strVal val="solid"/>
                                      </p:to>
                                    </p:set>
                                    <p:set>
                                      <p:cBhvr>
                                        <p:cTn id="59" dur="1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4" grpId="1" animBg="1"/>
      <p:bldP spid="43" grpId="0" animBg="1"/>
      <p:bldP spid="43" grpId="1" animBg="1"/>
      <p:bldP spid="3" grpId="0" uiExpand="1" build="p"/>
      <p:bldP spid="4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F873-72D0-4F77-B587-E4A48DD3D11D}"/>
              </a:ext>
            </a:extLst>
          </p:cNvPr>
          <p:cNvSpPr>
            <a:spLocks noGrp="1"/>
          </p:cNvSpPr>
          <p:nvPr>
            <p:ph type="title"/>
          </p:nvPr>
        </p:nvSpPr>
        <p:spPr/>
        <p:txBody>
          <a:bodyPr/>
          <a:lstStyle/>
          <a:p>
            <a:r>
              <a:rPr lang="en-AU"/>
              <a:t>IoT Edge Runtime Concepts</a:t>
            </a:r>
          </a:p>
        </p:txBody>
      </p:sp>
      <p:sp>
        <p:nvSpPr>
          <p:cNvPr id="3" name="Content Placeholder 2">
            <a:extLst>
              <a:ext uri="{FF2B5EF4-FFF2-40B4-BE49-F238E27FC236}">
                <a16:creationId xmlns:a16="http://schemas.microsoft.com/office/drawing/2014/main" id="{D390B6E9-4D0A-45D2-8899-37EAE50E558A}"/>
              </a:ext>
            </a:extLst>
          </p:cNvPr>
          <p:cNvSpPr>
            <a:spLocks noGrp="1"/>
          </p:cNvSpPr>
          <p:nvPr>
            <p:ph sz="half" idx="1"/>
          </p:nvPr>
        </p:nvSpPr>
        <p:spPr>
          <a:xfrm>
            <a:off x="336000" y="1584000"/>
            <a:ext cx="6683432" cy="4995000"/>
          </a:xfrm>
        </p:spPr>
        <p:txBody>
          <a:bodyPr>
            <a:normAutofit/>
          </a:bodyPr>
          <a:lstStyle/>
          <a:p>
            <a:pPr marL="342900" indent="-342900">
              <a:buFont typeface="Arial" panose="020B0604020202020204" pitchFamily="34" charset="0"/>
              <a:buChar char="•"/>
            </a:pPr>
            <a:r>
              <a:rPr lang="en-AU" sz="2400"/>
              <a:t>Modules = Docker Containers</a:t>
            </a:r>
          </a:p>
          <a:p>
            <a:pPr marL="342900" indent="-342900">
              <a:buFont typeface="Arial" panose="020B0604020202020204" pitchFamily="34" charset="0"/>
              <a:buChar char="•"/>
            </a:pPr>
            <a:r>
              <a:rPr lang="en-AU" sz="2400"/>
              <a:t>Device Twins = Reported &amp; Desired State</a:t>
            </a:r>
          </a:p>
          <a:p>
            <a:pPr marL="342900" indent="-342900">
              <a:buFont typeface="Arial" panose="020B0604020202020204" pitchFamily="34" charset="0"/>
              <a:buChar char="•"/>
            </a:pPr>
            <a:r>
              <a:rPr lang="en-AU" sz="2400"/>
              <a:t>Routes = define message paths</a:t>
            </a:r>
          </a:p>
          <a:p>
            <a:endParaRPr lang="en-AU" sz="2400"/>
          </a:p>
        </p:txBody>
      </p:sp>
      <p:pic>
        <p:nvPicPr>
          <p:cNvPr id="4" name="Picture 3" descr="A screenshot of a cell phone&#10;&#10;Description generated with high confidence">
            <a:extLst>
              <a:ext uri="{FF2B5EF4-FFF2-40B4-BE49-F238E27FC236}">
                <a16:creationId xmlns:a16="http://schemas.microsoft.com/office/drawing/2014/main" id="{95C10106-ADD0-42B8-8A29-C1CFF59E4816}"/>
              </a:ext>
            </a:extLst>
          </p:cNvPr>
          <p:cNvPicPr>
            <a:picLocks noChangeAspect="1"/>
          </p:cNvPicPr>
          <p:nvPr/>
        </p:nvPicPr>
        <p:blipFill>
          <a:blip r:embed="rId2"/>
          <a:stretch>
            <a:fillRect/>
          </a:stretch>
        </p:blipFill>
        <p:spPr>
          <a:xfrm>
            <a:off x="1996574" y="3893580"/>
            <a:ext cx="7928851" cy="2808652"/>
          </a:xfrm>
          <a:prstGeom prst="rect">
            <a:avLst/>
          </a:prstGeom>
        </p:spPr>
      </p:pic>
    </p:spTree>
    <p:extLst>
      <p:ext uri="{BB962C8B-B14F-4D97-AF65-F5344CB8AC3E}">
        <p14:creationId xmlns:p14="http://schemas.microsoft.com/office/powerpoint/2010/main" val="250113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204FF-8126-40F4-9E54-84269321A674}"/>
              </a:ext>
            </a:extLst>
          </p:cNvPr>
          <p:cNvSpPr>
            <a:spLocks noGrp="1"/>
          </p:cNvSpPr>
          <p:nvPr>
            <p:ph type="title"/>
          </p:nvPr>
        </p:nvSpPr>
        <p:spPr>
          <a:xfrm>
            <a:off x="594815" y="221661"/>
            <a:ext cx="10512617" cy="852947"/>
          </a:xfrm>
        </p:spPr>
        <p:txBody>
          <a:bodyPr/>
          <a:lstStyle/>
          <a:p>
            <a:r>
              <a:rPr lang="en-US" dirty="0">
                <a:solidFill>
                  <a:schemeClr val="tx2"/>
                </a:solidFill>
              </a:rPr>
              <a:t>Concept - Routing</a:t>
            </a:r>
          </a:p>
        </p:txBody>
      </p:sp>
      <p:sp>
        <p:nvSpPr>
          <p:cNvPr id="4" name="Rectangle 3">
            <a:extLst>
              <a:ext uri="{FF2B5EF4-FFF2-40B4-BE49-F238E27FC236}">
                <a16:creationId xmlns:a16="http://schemas.microsoft.com/office/drawing/2014/main" id="{179824D4-9780-47BE-B54D-0FF594F5AEA9}"/>
              </a:ext>
            </a:extLst>
          </p:cNvPr>
          <p:cNvSpPr/>
          <p:nvPr/>
        </p:nvSpPr>
        <p:spPr>
          <a:xfrm>
            <a:off x="10241145" y="421708"/>
            <a:ext cx="1732575" cy="4878839"/>
          </a:xfrm>
          <a:prstGeom prst="rect">
            <a:avLst/>
          </a:prstGeom>
          <a:solidFill>
            <a:srgbClr val="00BCF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Segoe UI"/>
                <a:ea typeface="+mn-ea"/>
                <a:cs typeface="+mn-cs"/>
              </a:rPr>
              <a:t>Edge Runtime </a:t>
            </a:r>
          </a:p>
        </p:txBody>
      </p:sp>
      <p:sp>
        <p:nvSpPr>
          <p:cNvPr id="5" name="Rectangle 4">
            <a:extLst>
              <a:ext uri="{FF2B5EF4-FFF2-40B4-BE49-F238E27FC236}">
                <a16:creationId xmlns:a16="http://schemas.microsoft.com/office/drawing/2014/main" id="{2F0427CE-A583-4FCA-9B68-7D5CA59B21A1}"/>
              </a:ext>
            </a:extLst>
          </p:cNvPr>
          <p:cNvSpPr/>
          <p:nvPr/>
        </p:nvSpPr>
        <p:spPr>
          <a:xfrm>
            <a:off x="6480662" y="3413686"/>
            <a:ext cx="1417432" cy="1437974"/>
          </a:xfrm>
          <a:prstGeom prst="rect">
            <a:avLst/>
          </a:prstGeom>
          <a:solidFill>
            <a:srgbClr val="00BC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Segoe UI"/>
                <a:ea typeface="+mn-ea"/>
                <a:cs typeface="+mn-cs"/>
              </a:rPr>
              <a:t>mod2</a:t>
            </a:r>
          </a:p>
        </p:txBody>
      </p:sp>
      <p:sp>
        <p:nvSpPr>
          <p:cNvPr id="6" name="TextBox 5">
            <a:extLst>
              <a:ext uri="{FF2B5EF4-FFF2-40B4-BE49-F238E27FC236}">
                <a16:creationId xmlns:a16="http://schemas.microsoft.com/office/drawing/2014/main" id="{6EA3BFAF-76D6-4126-A486-A4CA3D351026}"/>
              </a:ext>
            </a:extLst>
          </p:cNvPr>
          <p:cNvSpPr txBox="1"/>
          <p:nvPr/>
        </p:nvSpPr>
        <p:spPr>
          <a:xfrm>
            <a:off x="7898095" y="4246194"/>
            <a:ext cx="1530923" cy="3620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outputs/out1</a:t>
            </a:r>
          </a:p>
        </p:txBody>
      </p:sp>
      <p:sp>
        <p:nvSpPr>
          <p:cNvPr id="8" name="TextBox 7">
            <a:extLst>
              <a:ext uri="{FF2B5EF4-FFF2-40B4-BE49-F238E27FC236}">
                <a16:creationId xmlns:a16="http://schemas.microsoft.com/office/drawing/2014/main" id="{7BAE4DDB-C18F-48D2-B308-1CFD3F0FB2EF}"/>
              </a:ext>
            </a:extLst>
          </p:cNvPr>
          <p:cNvSpPr txBox="1"/>
          <p:nvPr/>
        </p:nvSpPr>
        <p:spPr>
          <a:xfrm>
            <a:off x="7898094" y="3640728"/>
            <a:ext cx="1345533" cy="3620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inputs/in1</a:t>
            </a:r>
          </a:p>
        </p:txBody>
      </p:sp>
      <p:sp>
        <p:nvSpPr>
          <p:cNvPr id="9" name="Rectangle 8">
            <a:extLst>
              <a:ext uri="{FF2B5EF4-FFF2-40B4-BE49-F238E27FC236}">
                <a16:creationId xmlns:a16="http://schemas.microsoft.com/office/drawing/2014/main" id="{18CB9D4C-D3DF-41AC-9417-8A2D364DFB68}"/>
              </a:ext>
            </a:extLst>
          </p:cNvPr>
          <p:cNvSpPr/>
          <p:nvPr/>
        </p:nvSpPr>
        <p:spPr>
          <a:xfrm>
            <a:off x="6480663" y="770276"/>
            <a:ext cx="1417432" cy="1437974"/>
          </a:xfrm>
          <a:prstGeom prst="rect">
            <a:avLst/>
          </a:prstGeom>
          <a:solidFill>
            <a:srgbClr val="00BC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Segoe UI"/>
                <a:ea typeface="+mn-ea"/>
                <a:cs typeface="+mn-cs"/>
              </a:rPr>
              <a:t>mod1</a:t>
            </a:r>
          </a:p>
        </p:txBody>
      </p:sp>
      <p:sp>
        <p:nvSpPr>
          <p:cNvPr id="10" name="TextBox 9">
            <a:extLst>
              <a:ext uri="{FF2B5EF4-FFF2-40B4-BE49-F238E27FC236}">
                <a16:creationId xmlns:a16="http://schemas.microsoft.com/office/drawing/2014/main" id="{DAB5E041-E6EA-4747-86F5-52E3636D5700}"/>
              </a:ext>
            </a:extLst>
          </p:cNvPr>
          <p:cNvSpPr txBox="1"/>
          <p:nvPr/>
        </p:nvSpPr>
        <p:spPr>
          <a:xfrm>
            <a:off x="7898096" y="1602784"/>
            <a:ext cx="1530923" cy="3620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outputs/out1</a:t>
            </a:r>
          </a:p>
        </p:txBody>
      </p:sp>
      <p:sp>
        <p:nvSpPr>
          <p:cNvPr id="11" name="TextBox 10">
            <a:extLst>
              <a:ext uri="{FF2B5EF4-FFF2-40B4-BE49-F238E27FC236}">
                <a16:creationId xmlns:a16="http://schemas.microsoft.com/office/drawing/2014/main" id="{481A477E-4B65-4BCB-8E8E-64236F5F5969}"/>
              </a:ext>
            </a:extLst>
          </p:cNvPr>
          <p:cNvSpPr txBox="1"/>
          <p:nvPr/>
        </p:nvSpPr>
        <p:spPr>
          <a:xfrm>
            <a:off x="7898095" y="997318"/>
            <a:ext cx="1345533" cy="3620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inputs/in1</a:t>
            </a:r>
          </a:p>
        </p:txBody>
      </p:sp>
      <p:cxnSp>
        <p:nvCxnSpPr>
          <p:cNvPr id="13" name="Straight Arrow Connector 12">
            <a:extLst>
              <a:ext uri="{FF2B5EF4-FFF2-40B4-BE49-F238E27FC236}">
                <a16:creationId xmlns:a16="http://schemas.microsoft.com/office/drawing/2014/main" id="{735F7179-70FA-4857-A068-E085703BC56F}"/>
              </a:ext>
            </a:extLst>
          </p:cNvPr>
          <p:cNvCxnSpPr/>
          <p:nvPr/>
        </p:nvCxnSpPr>
        <p:spPr>
          <a:xfrm>
            <a:off x="7898094" y="1972012"/>
            <a:ext cx="23430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C8F9744A-CABB-43A1-B4E9-5A1A10092ADC}"/>
              </a:ext>
            </a:extLst>
          </p:cNvPr>
          <p:cNvCxnSpPr/>
          <p:nvPr/>
        </p:nvCxnSpPr>
        <p:spPr>
          <a:xfrm>
            <a:off x="7898094" y="4622938"/>
            <a:ext cx="23430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28F9519F-E5C7-4410-B8DD-914DDB7DEEA5}"/>
              </a:ext>
            </a:extLst>
          </p:cNvPr>
          <p:cNvCxnSpPr>
            <a:cxnSpLocks/>
          </p:cNvCxnSpPr>
          <p:nvPr/>
        </p:nvCxnSpPr>
        <p:spPr>
          <a:xfrm flipH="1">
            <a:off x="7898094" y="4009956"/>
            <a:ext cx="23430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DB2432F2-14AF-46A4-A848-ADE411A20EDA}"/>
              </a:ext>
            </a:extLst>
          </p:cNvPr>
          <p:cNvCxnSpPr>
            <a:cxnSpLocks/>
          </p:cNvCxnSpPr>
          <p:nvPr/>
        </p:nvCxnSpPr>
        <p:spPr>
          <a:xfrm flipH="1">
            <a:off x="7898094" y="1366545"/>
            <a:ext cx="23430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Cloud 16">
            <a:extLst>
              <a:ext uri="{FF2B5EF4-FFF2-40B4-BE49-F238E27FC236}">
                <a16:creationId xmlns:a16="http://schemas.microsoft.com/office/drawing/2014/main" id="{51E17B6E-6992-44E4-A27E-8153435EE402}"/>
              </a:ext>
            </a:extLst>
          </p:cNvPr>
          <p:cNvSpPr/>
          <p:nvPr/>
        </p:nvSpPr>
        <p:spPr>
          <a:xfrm>
            <a:off x="10241144" y="5896813"/>
            <a:ext cx="1715298" cy="909006"/>
          </a:xfrm>
          <a:prstGeom prst="cloud">
            <a:avLst/>
          </a:prstGeom>
          <a:solidFill>
            <a:srgbClr val="00BC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cxnSp>
        <p:nvCxnSpPr>
          <p:cNvPr id="19" name="Straight Arrow Connector 18">
            <a:extLst>
              <a:ext uri="{FF2B5EF4-FFF2-40B4-BE49-F238E27FC236}">
                <a16:creationId xmlns:a16="http://schemas.microsoft.com/office/drawing/2014/main" id="{F421EE67-BC3D-4444-A6A6-B7CC29B84411}"/>
              </a:ext>
            </a:extLst>
          </p:cNvPr>
          <p:cNvCxnSpPr>
            <a:stCxn id="4" idx="2"/>
            <a:endCxn id="17" idx="3"/>
          </p:cNvCxnSpPr>
          <p:nvPr/>
        </p:nvCxnSpPr>
        <p:spPr>
          <a:xfrm flipH="1">
            <a:off x="11098792" y="5300545"/>
            <a:ext cx="0" cy="6482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8D26CF4A-E6FA-41DF-88BE-E3797E8558B5}"/>
              </a:ext>
            </a:extLst>
          </p:cNvPr>
          <p:cNvSpPr txBox="1"/>
          <p:nvPr/>
        </p:nvSpPr>
        <p:spPr>
          <a:xfrm>
            <a:off x="9903292" y="5440053"/>
            <a:ext cx="1309853" cy="3804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Segoe UI"/>
                <a:ea typeface="+mn-ea"/>
                <a:cs typeface="+mn-cs"/>
              </a:rPr>
              <a:t>$upstream</a:t>
            </a:r>
          </a:p>
        </p:txBody>
      </p:sp>
      <p:sp>
        <p:nvSpPr>
          <p:cNvPr id="21" name="Rectangle 20">
            <a:extLst>
              <a:ext uri="{FF2B5EF4-FFF2-40B4-BE49-F238E27FC236}">
                <a16:creationId xmlns:a16="http://schemas.microsoft.com/office/drawing/2014/main" id="{3A01382B-A6C4-4B69-885A-587DC667A068}"/>
              </a:ext>
            </a:extLst>
          </p:cNvPr>
          <p:cNvSpPr/>
          <p:nvPr/>
        </p:nvSpPr>
        <p:spPr>
          <a:xfrm>
            <a:off x="721148" y="5868454"/>
            <a:ext cx="9278355" cy="3804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Segoe UI"/>
                <a:ea typeface="+mn-ea"/>
                <a:cs typeface="+mn-cs"/>
                <a:hlinkClick r:id="rId3"/>
              </a:rPr>
              <a:t>Query Language</a:t>
            </a:r>
            <a:endParaRPr kumimoji="0" lang="en-US" sz="1836" b="0" i="0" u="none" strike="noStrike" kern="1200" cap="none" spc="0" normalizeH="0" baseline="0" noProof="0" dirty="0">
              <a:ln>
                <a:noFill/>
              </a:ln>
              <a:solidFill>
                <a:prstClr val="black"/>
              </a:solidFill>
              <a:effectLst/>
              <a:uLnTx/>
              <a:uFillTx/>
              <a:latin typeface="Segoe UI"/>
              <a:ea typeface="+mn-ea"/>
              <a:cs typeface="+mn-cs"/>
            </a:endParaRPr>
          </a:p>
        </p:txBody>
      </p:sp>
      <p:sp>
        <p:nvSpPr>
          <p:cNvPr id="23" name="Content Placeholder 2">
            <a:extLst>
              <a:ext uri="{FF2B5EF4-FFF2-40B4-BE49-F238E27FC236}">
                <a16:creationId xmlns:a16="http://schemas.microsoft.com/office/drawing/2014/main" id="{E5C35D98-E189-4990-8667-8A651578969B}"/>
              </a:ext>
            </a:extLst>
          </p:cNvPr>
          <p:cNvSpPr txBox="1">
            <a:spLocks/>
          </p:cNvSpPr>
          <p:nvPr/>
        </p:nvSpPr>
        <p:spPr>
          <a:xfrm>
            <a:off x="455045" y="1122510"/>
            <a:ext cx="5838862" cy="4265195"/>
          </a:xfrm>
        </p:spPr>
        <p:txBody>
          <a:bodyPr>
            <a:no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FROM &lt;source&gt; WHERE &lt;condition&gt; INTO &lt;sink&gt;</a:t>
            </a:r>
          </a:p>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000000"/>
                </a:solidFill>
                <a:effectLst/>
                <a:uLnTx/>
                <a:uFillTx/>
                <a:latin typeface="Segoe UI"/>
                <a:ea typeface="+mn-ea"/>
                <a:cs typeface="+mn-cs"/>
              </a:rPr>
              <a:t>Sources – source of messages</a:t>
            </a:r>
          </a:p>
          <a:p>
            <a:pPr marL="448107" marR="0" lvl="1"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/messages/modules/{mid}/outputs/{out1}</a:t>
            </a:r>
          </a:p>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000000"/>
                </a:solidFill>
                <a:effectLst/>
                <a:uLnTx/>
                <a:uFillTx/>
                <a:latin typeface="Segoe UI"/>
                <a:ea typeface="+mn-ea"/>
                <a:cs typeface="+mn-cs"/>
              </a:rPr>
              <a:t>Condition – expression on messages properties/body</a:t>
            </a:r>
          </a:p>
          <a:p>
            <a:pPr marL="448107" marR="0" lvl="1"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sensorType</a:t>
            </a:r>
            <a:r>
              <a:rPr kumimoji="0" lang="en-US" sz="117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“temp” and alert = true</a:t>
            </a:r>
          </a:p>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000000"/>
                </a:solidFill>
                <a:effectLst/>
                <a:uLnTx/>
                <a:uFillTx/>
                <a:latin typeface="Segoe UI"/>
                <a:ea typeface="+mn-ea"/>
                <a:cs typeface="+mn-cs"/>
              </a:rPr>
              <a:t>Sinks – destination for messages (endpoints)</a:t>
            </a:r>
          </a:p>
          <a:p>
            <a:pPr marL="448107" marR="0" lvl="1"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$upstream</a:t>
            </a:r>
          </a:p>
          <a:p>
            <a:pPr marL="448107" marR="0" lvl="1"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brokeredEndpoint</a:t>
            </a:r>
            <a:r>
              <a:rPr kumimoji="0" lang="en-US" sz="117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(“/modules/{mid}/inputs/{in1}”)</a:t>
            </a:r>
          </a:p>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000000"/>
                </a:solidFill>
                <a:effectLst/>
                <a:uLnTx/>
                <a:uFillTx/>
                <a:latin typeface="Segoe UI"/>
                <a:ea typeface="+mn-ea"/>
                <a:cs typeface="+mn-cs"/>
              </a:rPr>
              <a:t>For example:</a:t>
            </a:r>
          </a:p>
          <a:p>
            <a:pPr marL="448107" marR="0" lvl="1"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FROM /messages/modules/mod1/outputs/*</a:t>
            </a:r>
          </a:p>
          <a:p>
            <a:pPr marL="448107" marR="0" lvl="1"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WHERE </a:t>
            </a:r>
            <a:r>
              <a:rPr kumimoji="0" lang="en-US" sz="117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sensorType</a:t>
            </a:r>
            <a:r>
              <a:rPr kumimoji="0" lang="en-US" sz="117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“temp”</a:t>
            </a:r>
          </a:p>
          <a:p>
            <a:pPr marL="448107" marR="0" lvl="1"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INTO </a:t>
            </a:r>
            <a:r>
              <a:rPr kumimoji="0" lang="en-US" sz="117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brokeredEndpoint</a:t>
            </a:r>
            <a:r>
              <a:rPr kumimoji="0" lang="en-US" sz="117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(“/modules/mod2/inputs/in1”)</a:t>
            </a:r>
          </a:p>
        </p:txBody>
      </p:sp>
    </p:spTree>
    <p:extLst>
      <p:ext uri="{BB962C8B-B14F-4D97-AF65-F5344CB8AC3E}">
        <p14:creationId xmlns:p14="http://schemas.microsoft.com/office/powerpoint/2010/main" val="139592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8" name="cloud">
            <a:extLst>
              <a:ext uri="{FF2B5EF4-FFF2-40B4-BE49-F238E27FC236}">
                <a16:creationId xmlns:a16="http://schemas.microsoft.com/office/drawing/2014/main" id="{A801146A-4668-48AA-A6D8-FD3565834A81}"/>
              </a:ext>
            </a:extLst>
          </p:cNvPr>
          <p:cNvSpPr>
            <a:spLocks noChangeAspect="1"/>
          </p:cNvSpPr>
          <p:nvPr/>
        </p:nvSpPr>
        <p:spPr bwMode="black">
          <a:xfrm>
            <a:off x="6825367" y="2113044"/>
            <a:ext cx="5772471" cy="33269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alpha val="48000"/>
            </a:schemeClr>
          </a:solidFill>
          <a:ln w="28575">
            <a:solidFill>
              <a:schemeClr val="accent5"/>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TextBox 228">
            <a:extLst>
              <a:ext uri="{FF2B5EF4-FFF2-40B4-BE49-F238E27FC236}">
                <a16:creationId xmlns:a16="http://schemas.microsoft.com/office/drawing/2014/main" id="{FC7DA64E-A9AA-4C62-AF36-CE1B75B4FF5E}"/>
              </a:ext>
            </a:extLst>
          </p:cNvPr>
          <p:cNvSpPr txBox="1"/>
          <p:nvPr/>
        </p:nvSpPr>
        <p:spPr>
          <a:xfrm>
            <a:off x="7524390" y="4845757"/>
            <a:ext cx="957178" cy="369279"/>
          </a:xfrm>
          <a:prstGeom prst="rect">
            <a:avLst/>
          </a:prstGeom>
          <a:ln w="19050" cap="rnd">
            <a:noFill/>
            <a:prstDash val="sysDot"/>
            <a:headEnd type="triangle"/>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defPPr>
              <a:defRPr lang="en-US"/>
            </a:defPPr>
            <a:lvl1pPr marR="0" lvl="0" indent="0" defTabSz="914400" fontAlgn="auto">
              <a:lnSpc>
                <a:spcPct val="100000"/>
              </a:lnSpc>
              <a:spcBef>
                <a:spcPts val="0"/>
              </a:spcBef>
              <a:spcAft>
                <a:spcPts val="0"/>
              </a:spcAft>
              <a:buClrTx/>
              <a:buSzTx/>
              <a:buFontTx/>
              <a:buNone/>
              <a:tabLst/>
              <a:defRPr kumimoji="0" b="0" i="0" u="none" strike="noStrike" kern="0" cap="none" spc="0" normalizeH="0" baseline="0">
                <a:ln>
                  <a:noFill/>
                </a:ln>
                <a:effectLst/>
                <a:uLnTx/>
                <a:uFillTx/>
                <a:latin typeface="Segoe UI Light"/>
              </a:defRPr>
            </a:lvl1p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353535"/>
                </a:solidFill>
                <a:effectLst/>
                <a:uLnTx/>
                <a:uFillTx/>
                <a:latin typeface="Segoe UI Light"/>
                <a:ea typeface="+mn-ea"/>
                <a:cs typeface="+mn-cs"/>
              </a:rPr>
              <a:t>IoT Hub</a:t>
            </a:r>
          </a:p>
        </p:txBody>
      </p:sp>
      <p:grpSp>
        <p:nvGrpSpPr>
          <p:cNvPr id="230" name="Power plant">
            <a:extLst>
              <a:ext uri="{FF2B5EF4-FFF2-40B4-BE49-F238E27FC236}">
                <a16:creationId xmlns:a16="http://schemas.microsoft.com/office/drawing/2014/main" id="{D80E1F34-C07D-4314-A5DC-236B4CE1F524}"/>
              </a:ext>
            </a:extLst>
          </p:cNvPr>
          <p:cNvGrpSpPr/>
          <p:nvPr/>
        </p:nvGrpSpPr>
        <p:grpSpPr>
          <a:xfrm>
            <a:off x="1341391" y="1541185"/>
            <a:ext cx="1029780" cy="825273"/>
            <a:chOff x="2686336" y="2765512"/>
            <a:chExt cx="1050578" cy="841941"/>
          </a:xfrm>
        </p:grpSpPr>
        <p:sp>
          <p:nvSpPr>
            <p:cNvPr id="231" name="Rectangle 230">
              <a:extLst>
                <a:ext uri="{FF2B5EF4-FFF2-40B4-BE49-F238E27FC236}">
                  <a16:creationId xmlns:a16="http://schemas.microsoft.com/office/drawing/2014/main" id="{87B4E036-D218-4C9F-B8C5-261E6C087519}"/>
                </a:ext>
              </a:extLst>
            </p:cNvPr>
            <p:cNvSpPr/>
            <p:nvPr/>
          </p:nvSpPr>
          <p:spPr>
            <a:xfrm>
              <a:off x="2745937" y="3348921"/>
              <a:ext cx="990977" cy="258532"/>
            </a:xfrm>
            <a:prstGeom prst="rect">
              <a:avLst/>
            </a:prstGeom>
          </p:spPr>
          <p:txBody>
            <a:bodyPr wrap="square">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1175" b="0" i="0" u="none" strike="noStrike" kern="0" cap="none" spc="0" normalizeH="0" baseline="0" noProof="0" dirty="0">
                  <a:ln>
                    <a:noFill/>
                  </a:ln>
                  <a:gradFill>
                    <a:gsLst>
                      <a:gs pos="2917">
                        <a:srgbClr val="353535"/>
                      </a:gs>
                      <a:gs pos="32000">
                        <a:srgbClr val="353535"/>
                      </a:gs>
                    </a:gsLst>
                    <a:lin ang="5400000" scaled="0"/>
                  </a:gradFill>
                  <a:effectLst/>
                  <a:uLnTx/>
                  <a:uFillTx/>
                  <a:latin typeface="Segoe UI Semilight"/>
                  <a:ea typeface="+mn-ea"/>
                  <a:cs typeface="+mn-cs"/>
                </a:rPr>
                <a:t>Power plant</a:t>
              </a:r>
            </a:p>
          </p:txBody>
        </p:sp>
        <p:grpSp>
          <p:nvGrpSpPr>
            <p:cNvPr id="232" name="Group 231">
              <a:extLst>
                <a:ext uri="{FF2B5EF4-FFF2-40B4-BE49-F238E27FC236}">
                  <a16:creationId xmlns:a16="http://schemas.microsoft.com/office/drawing/2014/main" id="{D2F5F77D-DE4B-4295-8A48-3AC3E93B7A41}"/>
                </a:ext>
              </a:extLst>
            </p:cNvPr>
            <p:cNvGrpSpPr/>
            <p:nvPr/>
          </p:nvGrpSpPr>
          <p:grpSpPr>
            <a:xfrm>
              <a:off x="2686336" y="2765512"/>
              <a:ext cx="541127" cy="566450"/>
              <a:chOff x="2686336" y="2765512"/>
              <a:chExt cx="541127" cy="566450"/>
            </a:xfrm>
          </p:grpSpPr>
          <p:grpSp>
            <p:nvGrpSpPr>
              <p:cNvPr id="233" name="Group 232">
                <a:extLst>
                  <a:ext uri="{FF2B5EF4-FFF2-40B4-BE49-F238E27FC236}">
                    <a16:creationId xmlns:a16="http://schemas.microsoft.com/office/drawing/2014/main" id="{B90B9C46-7CF4-4ACC-B173-7DB102A08BCC}"/>
                  </a:ext>
                </a:extLst>
              </p:cNvPr>
              <p:cNvGrpSpPr>
                <a:grpSpLocks noChangeAspect="1"/>
              </p:cNvGrpSpPr>
              <p:nvPr/>
            </p:nvGrpSpPr>
            <p:grpSpPr>
              <a:xfrm flipH="1">
                <a:off x="2686336" y="2859003"/>
                <a:ext cx="505382" cy="472959"/>
                <a:chOff x="11441117" y="7323932"/>
                <a:chExt cx="420688" cy="393700"/>
              </a:xfrm>
              <a:solidFill>
                <a:schemeClr val="accent5">
                  <a:lumMod val="90000"/>
                  <a:lumOff val="10000"/>
                </a:schemeClr>
              </a:solidFill>
            </p:grpSpPr>
            <p:sp>
              <p:nvSpPr>
                <p:cNvPr id="237" name="Freeform 139">
                  <a:extLst>
                    <a:ext uri="{FF2B5EF4-FFF2-40B4-BE49-F238E27FC236}">
                      <a16:creationId xmlns:a16="http://schemas.microsoft.com/office/drawing/2014/main" id="{07B04203-3454-4657-81F3-DC0FD98C23F5}"/>
                    </a:ext>
                  </a:extLst>
                </p:cNvPr>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8" name="Freeform 140">
                  <a:extLst>
                    <a:ext uri="{FF2B5EF4-FFF2-40B4-BE49-F238E27FC236}">
                      <a16:creationId xmlns:a16="http://schemas.microsoft.com/office/drawing/2014/main" id="{B41CD146-EFD6-4E0F-B17E-A4C342EAD93D}"/>
                    </a:ext>
                  </a:extLst>
                </p:cNvPr>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9" name="Freeform 141">
                  <a:extLst>
                    <a:ext uri="{FF2B5EF4-FFF2-40B4-BE49-F238E27FC236}">
                      <a16:creationId xmlns:a16="http://schemas.microsoft.com/office/drawing/2014/main" id="{25C09FFC-5947-4147-A027-94D22F74EAAF}"/>
                    </a:ext>
                  </a:extLst>
                </p:cNvPr>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234" name="Freeform 104">
                <a:extLst>
                  <a:ext uri="{FF2B5EF4-FFF2-40B4-BE49-F238E27FC236}">
                    <a16:creationId xmlns:a16="http://schemas.microsoft.com/office/drawing/2014/main" id="{34618409-6FD9-4332-9B81-F87053C5E838}"/>
                  </a:ext>
                </a:extLst>
              </p:cNvPr>
              <p:cNvSpPr>
                <a:spLocks noEditPoints="1"/>
              </p:cNvSpPr>
              <p:nvPr/>
            </p:nvSpPr>
            <p:spPr bwMode="black">
              <a:xfrm flipH="1">
                <a:off x="3155973" y="294303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5" name="Freeform 104">
                <a:extLst>
                  <a:ext uri="{FF2B5EF4-FFF2-40B4-BE49-F238E27FC236}">
                    <a16:creationId xmlns:a16="http://schemas.microsoft.com/office/drawing/2014/main" id="{5DD056BC-3CAE-4019-8974-0A84B901BDC9}"/>
                  </a:ext>
                </a:extLst>
              </p:cNvPr>
              <p:cNvSpPr>
                <a:spLocks noEditPoints="1"/>
              </p:cNvSpPr>
              <p:nvPr/>
            </p:nvSpPr>
            <p:spPr bwMode="black">
              <a:xfrm flipH="1">
                <a:off x="2750137" y="276551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6" name="Freeform 104">
                <a:extLst>
                  <a:ext uri="{FF2B5EF4-FFF2-40B4-BE49-F238E27FC236}">
                    <a16:creationId xmlns:a16="http://schemas.microsoft.com/office/drawing/2014/main" id="{B36D9DDD-D7EE-497D-91C1-3D235C6D215F}"/>
                  </a:ext>
                </a:extLst>
              </p:cNvPr>
              <p:cNvSpPr>
                <a:spLocks noEditPoints="1"/>
              </p:cNvSpPr>
              <p:nvPr/>
            </p:nvSpPr>
            <p:spPr bwMode="black">
              <a:xfrm flipH="1">
                <a:off x="2738664" y="318453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pic>
        <p:nvPicPr>
          <p:cNvPr id="240" name="iot icon">
            <a:extLst>
              <a:ext uri="{FF2B5EF4-FFF2-40B4-BE49-F238E27FC236}">
                <a16:creationId xmlns:a16="http://schemas.microsoft.com/office/drawing/2014/main" id="{5EF8AAA5-848F-43E2-936C-FBE419027356}"/>
              </a:ext>
            </a:extLst>
          </p:cNvPr>
          <p:cNvPicPr>
            <a:picLocks noChangeAspect="1"/>
          </p:cNvPicPr>
          <p:nvPr/>
        </p:nvPicPr>
        <p:blipFill>
          <a:blip r:embed="rId3"/>
          <a:stretch>
            <a:fillRect/>
          </a:stretch>
        </p:blipFill>
        <p:spPr>
          <a:xfrm>
            <a:off x="7754707" y="4273962"/>
            <a:ext cx="477728" cy="477728"/>
          </a:xfrm>
          <a:prstGeom prst="rect">
            <a:avLst/>
          </a:prstGeom>
        </p:spPr>
      </p:pic>
      <p:grpSp>
        <p:nvGrpSpPr>
          <p:cNvPr id="244" name="Group 243">
            <a:extLst>
              <a:ext uri="{FF2B5EF4-FFF2-40B4-BE49-F238E27FC236}">
                <a16:creationId xmlns:a16="http://schemas.microsoft.com/office/drawing/2014/main" id="{A5B59761-0317-4017-B9F7-055C3A7D73E3}"/>
              </a:ext>
            </a:extLst>
          </p:cNvPr>
          <p:cNvGrpSpPr/>
          <p:nvPr/>
        </p:nvGrpSpPr>
        <p:grpSpPr>
          <a:xfrm>
            <a:off x="1009702" y="2596755"/>
            <a:ext cx="1208550" cy="966891"/>
            <a:chOff x="5371040" y="6211669"/>
            <a:chExt cx="968599" cy="774921"/>
          </a:xfrm>
        </p:grpSpPr>
        <p:grpSp>
          <p:nvGrpSpPr>
            <p:cNvPr id="245" name="Group 244">
              <a:extLst>
                <a:ext uri="{FF2B5EF4-FFF2-40B4-BE49-F238E27FC236}">
                  <a16:creationId xmlns:a16="http://schemas.microsoft.com/office/drawing/2014/main" id="{7B643975-99BE-4D94-BDFD-C690F935D993}"/>
                </a:ext>
              </a:extLst>
            </p:cNvPr>
            <p:cNvGrpSpPr/>
            <p:nvPr/>
          </p:nvGrpSpPr>
          <p:grpSpPr>
            <a:xfrm>
              <a:off x="5647124" y="6211669"/>
              <a:ext cx="413051" cy="567017"/>
              <a:chOff x="5647124" y="6211669"/>
              <a:chExt cx="413051" cy="567017"/>
            </a:xfrm>
          </p:grpSpPr>
          <p:sp>
            <p:nvSpPr>
              <p:cNvPr id="247" name="Freeform: Shape 246">
                <a:extLst>
                  <a:ext uri="{FF2B5EF4-FFF2-40B4-BE49-F238E27FC236}">
                    <a16:creationId xmlns:a16="http://schemas.microsoft.com/office/drawing/2014/main" id="{39FD8906-6831-47F1-AF06-AAFC848798D0}"/>
                  </a:ext>
                </a:extLst>
              </p:cNvPr>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8" name="Group 247">
                <a:extLst>
                  <a:ext uri="{FF2B5EF4-FFF2-40B4-BE49-F238E27FC236}">
                    <a16:creationId xmlns:a16="http://schemas.microsoft.com/office/drawing/2014/main" id="{B2FA9BBF-898E-4A0C-905A-C1B3E24DD1EA}"/>
                  </a:ext>
                </a:extLst>
              </p:cNvPr>
              <p:cNvGrpSpPr/>
              <p:nvPr/>
            </p:nvGrpSpPr>
            <p:grpSpPr>
              <a:xfrm>
                <a:off x="5706618" y="6211669"/>
                <a:ext cx="294063" cy="503862"/>
                <a:chOff x="5706618" y="6211669"/>
                <a:chExt cx="294063" cy="503862"/>
              </a:xfrm>
            </p:grpSpPr>
            <p:grpSp>
              <p:nvGrpSpPr>
                <p:cNvPr id="249" name="Group 248">
                  <a:extLst>
                    <a:ext uri="{FF2B5EF4-FFF2-40B4-BE49-F238E27FC236}">
                      <a16:creationId xmlns:a16="http://schemas.microsoft.com/office/drawing/2014/main" id="{E889EF23-339E-4501-97D8-69D831055A09}"/>
                    </a:ext>
                  </a:extLst>
                </p:cNvPr>
                <p:cNvGrpSpPr/>
                <p:nvPr/>
              </p:nvGrpSpPr>
              <p:grpSpPr>
                <a:xfrm>
                  <a:off x="5706618" y="6428789"/>
                  <a:ext cx="294063" cy="286742"/>
                  <a:chOff x="9349890" y="417916"/>
                  <a:chExt cx="669938" cy="653258"/>
                </a:xfrm>
                <a:solidFill>
                  <a:schemeClr val="tx2"/>
                </a:solidFill>
              </p:grpSpPr>
              <p:sp>
                <p:nvSpPr>
                  <p:cNvPr id="252" name="Oval 2">
                    <a:extLst>
                      <a:ext uri="{FF2B5EF4-FFF2-40B4-BE49-F238E27FC236}">
                        <a16:creationId xmlns:a16="http://schemas.microsoft.com/office/drawing/2014/main" id="{58D6C131-93DD-4380-8F97-7E4ACFEBEAE4}"/>
                      </a:ext>
                    </a:extLst>
                  </p:cNvPr>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3" name="Freeform 532">
                    <a:extLst>
                      <a:ext uri="{FF2B5EF4-FFF2-40B4-BE49-F238E27FC236}">
                        <a16:creationId xmlns:a16="http://schemas.microsoft.com/office/drawing/2014/main" id="{BB614E81-DC79-4007-8B9A-9518E0938071}"/>
                      </a:ext>
                    </a:extLst>
                  </p:cNvPr>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250" name="Right Arrow 527">
                  <a:extLst>
                    <a:ext uri="{FF2B5EF4-FFF2-40B4-BE49-F238E27FC236}">
                      <a16:creationId xmlns:a16="http://schemas.microsoft.com/office/drawing/2014/main" id="{A90A6D93-4A1C-475F-9978-0E08ED33F832}"/>
                    </a:ext>
                  </a:extLst>
                </p:cNvPr>
                <p:cNvSpPr/>
                <p:nvPr/>
              </p:nvSpPr>
              <p:spPr bwMode="auto">
                <a:xfrm rot="16200000">
                  <a:off x="5715754" y="6220156"/>
                  <a:ext cx="94671" cy="78725"/>
                </a:xfrm>
                <a:prstGeom prst="rightArrow">
                  <a:avLst/>
                </a:pr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1" name="Right Arrow 528">
                  <a:extLst>
                    <a:ext uri="{FF2B5EF4-FFF2-40B4-BE49-F238E27FC236}">
                      <a16:creationId xmlns:a16="http://schemas.microsoft.com/office/drawing/2014/main" id="{7A15FC61-145F-4D1C-89CF-A656E22E95CB}"/>
                    </a:ext>
                  </a:extLst>
                </p:cNvPr>
                <p:cNvSpPr/>
                <p:nvPr/>
              </p:nvSpPr>
              <p:spPr bwMode="auto">
                <a:xfrm rot="5400000">
                  <a:off x="5886152" y="6221227"/>
                  <a:ext cx="97842" cy="78725"/>
                </a:xfrm>
                <a:prstGeom prst="rightArrow">
                  <a:avLst/>
                </a:pr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246" name="TextBox 245">
              <a:extLst>
                <a:ext uri="{FF2B5EF4-FFF2-40B4-BE49-F238E27FC236}">
                  <a16:creationId xmlns:a16="http://schemas.microsoft.com/office/drawing/2014/main" id="{EC8B6ADF-7666-499B-8C49-241DB5BD4DC3}"/>
                </a:ext>
              </a:extLst>
            </p:cNvPr>
            <p:cNvSpPr txBox="1"/>
            <p:nvPr/>
          </p:nvSpPr>
          <p:spPr>
            <a:xfrm>
              <a:off x="5371040" y="6856026"/>
              <a:ext cx="968599" cy="130564"/>
            </a:xfrm>
            <a:prstGeom prst="rect">
              <a:avLst/>
            </a:prstGeom>
            <a:noFill/>
          </p:spPr>
          <p:txBody>
            <a:bodyPr wrap="square" lIns="0" tIns="0" rIns="0" bIns="0"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1175" b="0" i="0" u="none" strike="noStrike" kern="0" cap="none" spc="0" normalizeH="0" baseline="0" noProof="0" dirty="0">
                  <a:ln>
                    <a:noFill/>
                  </a:ln>
                  <a:gradFill>
                    <a:gsLst>
                      <a:gs pos="2917">
                        <a:srgbClr val="353535"/>
                      </a:gs>
                      <a:gs pos="32000">
                        <a:srgbClr val="353535"/>
                      </a:gs>
                    </a:gsLst>
                    <a:lin ang="5400000" scaled="0"/>
                  </a:gradFill>
                  <a:effectLst/>
                  <a:uLnTx/>
                  <a:uFillTx/>
                  <a:latin typeface="Segoe UI Semilight"/>
                  <a:ea typeface="+mn-ea"/>
                  <a:cs typeface="+mn-cs"/>
                </a:rPr>
                <a:t>Elevators</a:t>
              </a:r>
            </a:p>
          </p:txBody>
        </p:sp>
      </p:grpSp>
      <p:grpSp>
        <p:nvGrpSpPr>
          <p:cNvPr id="254" name="Smart meters">
            <a:extLst>
              <a:ext uri="{FF2B5EF4-FFF2-40B4-BE49-F238E27FC236}">
                <a16:creationId xmlns:a16="http://schemas.microsoft.com/office/drawing/2014/main" id="{18D32CD4-A811-4024-BA6B-70591988746E}"/>
              </a:ext>
            </a:extLst>
          </p:cNvPr>
          <p:cNvGrpSpPr/>
          <p:nvPr/>
        </p:nvGrpSpPr>
        <p:grpSpPr>
          <a:xfrm>
            <a:off x="1114815" y="3679624"/>
            <a:ext cx="949423" cy="855735"/>
            <a:chOff x="3171353" y="5521163"/>
            <a:chExt cx="968599" cy="873018"/>
          </a:xfrm>
        </p:grpSpPr>
        <p:sp>
          <p:nvSpPr>
            <p:cNvPr id="255" name="Freeform 5">
              <a:extLst>
                <a:ext uri="{FF2B5EF4-FFF2-40B4-BE49-F238E27FC236}">
                  <a16:creationId xmlns:a16="http://schemas.microsoft.com/office/drawing/2014/main" id="{6F06E293-86E5-4D11-B8BB-E91E095782C5}"/>
                </a:ext>
              </a:extLst>
            </p:cNvPr>
            <p:cNvSpPr>
              <a:spLocks noEditPoints="1"/>
            </p:cNvSpPr>
            <p:nvPr/>
          </p:nvSpPr>
          <p:spPr bwMode="auto">
            <a:xfrm>
              <a:off x="3628621" y="5728655"/>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6" name="Group 255">
              <a:extLst>
                <a:ext uri="{FF2B5EF4-FFF2-40B4-BE49-F238E27FC236}">
                  <a16:creationId xmlns:a16="http://schemas.microsoft.com/office/drawing/2014/main" id="{3CF2F4C7-8240-4E17-998A-6F65E06EF892}"/>
                </a:ext>
              </a:extLst>
            </p:cNvPr>
            <p:cNvGrpSpPr/>
            <p:nvPr/>
          </p:nvGrpSpPr>
          <p:grpSpPr>
            <a:xfrm>
              <a:off x="3171353" y="5521163"/>
              <a:ext cx="968599" cy="873018"/>
              <a:chOff x="3171353" y="5521163"/>
              <a:chExt cx="968599" cy="873018"/>
            </a:xfrm>
          </p:grpSpPr>
          <p:sp>
            <p:nvSpPr>
              <p:cNvPr id="257" name="TextBox 256">
                <a:extLst>
                  <a:ext uri="{FF2B5EF4-FFF2-40B4-BE49-F238E27FC236}">
                    <a16:creationId xmlns:a16="http://schemas.microsoft.com/office/drawing/2014/main" id="{65FCA794-490D-4D83-90A6-BC7286E47B8E}"/>
                  </a:ext>
                </a:extLst>
              </p:cNvPr>
              <p:cNvSpPr txBox="1"/>
              <p:nvPr/>
            </p:nvSpPr>
            <p:spPr>
              <a:xfrm>
                <a:off x="3171353" y="6227982"/>
                <a:ext cx="968599" cy="166199"/>
              </a:xfrm>
              <a:prstGeom prst="rect">
                <a:avLst/>
              </a:prstGeom>
              <a:noFill/>
            </p:spPr>
            <p:txBody>
              <a:bodyPr wrap="square" lIns="0" tIns="0" rIns="0" bIns="0"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1175" b="0" i="0" u="none" strike="noStrike" kern="0" cap="none" spc="0" normalizeH="0" baseline="0" noProof="0" dirty="0">
                    <a:ln>
                      <a:noFill/>
                    </a:ln>
                    <a:gradFill>
                      <a:gsLst>
                        <a:gs pos="2917">
                          <a:srgbClr val="353535"/>
                        </a:gs>
                        <a:gs pos="32000">
                          <a:srgbClr val="353535"/>
                        </a:gs>
                      </a:gsLst>
                      <a:lin ang="5400000" scaled="0"/>
                    </a:gradFill>
                    <a:effectLst/>
                    <a:uLnTx/>
                    <a:uFillTx/>
                    <a:latin typeface="Segoe UI Semilight"/>
                    <a:ea typeface="+mn-ea"/>
                    <a:cs typeface="+mn-cs"/>
                  </a:rPr>
                  <a:t>Smart meters</a:t>
                </a:r>
              </a:p>
            </p:txBody>
          </p:sp>
          <p:sp>
            <p:nvSpPr>
              <p:cNvPr id="258" name="Freeform: Shape 257">
                <a:extLst>
                  <a:ext uri="{FF2B5EF4-FFF2-40B4-BE49-F238E27FC236}">
                    <a16:creationId xmlns:a16="http://schemas.microsoft.com/office/drawing/2014/main" id="{8F11EE9D-932B-42F0-88BD-5D94327E9545}"/>
                  </a:ext>
                </a:extLst>
              </p:cNvPr>
              <p:cNvSpPr/>
              <p:nvPr/>
            </p:nvSpPr>
            <p:spPr bwMode="auto">
              <a:xfrm>
                <a:off x="3520315" y="5521163"/>
                <a:ext cx="269077" cy="677391"/>
              </a:xfrm>
              <a:custGeom>
                <a:avLst/>
                <a:gdLst>
                  <a:gd name="connsiteX0" fmla="*/ 147140 w 269077"/>
                  <a:gd name="connsiteY0" fmla="*/ 177466 h 677391"/>
                  <a:gd name="connsiteX1" fmla="*/ 146522 w 269077"/>
                  <a:gd name="connsiteY1" fmla="*/ 177635 h 677391"/>
                  <a:gd name="connsiteX2" fmla="*/ 145737 w 269077"/>
                  <a:gd name="connsiteY2" fmla="*/ 177915 h 677391"/>
                  <a:gd name="connsiteX3" fmla="*/ 133670 w 269077"/>
                  <a:gd name="connsiteY3" fmla="*/ 183640 h 677391"/>
                  <a:gd name="connsiteX4" fmla="*/ 121324 w 269077"/>
                  <a:gd name="connsiteY4" fmla="*/ 179038 h 677391"/>
                  <a:gd name="connsiteX5" fmla="*/ 120594 w 269077"/>
                  <a:gd name="connsiteY5" fmla="*/ 178757 h 677391"/>
                  <a:gd name="connsiteX6" fmla="*/ 119752 w 269077"/>
                  <a:gd name="connsiteY6" fmla="*/ 178645 h 677391"/>
                  <a:gd name="connsiteX7" fmla="*/ 119079 w 269077"/>
                  <a:gd name="connsiteY7" fmla="*/ 178645 h 677391"/>
                  <a:gd name="connsiteX8" fmla="*/ 118237 w 269077"/>
                  <a:gd name="connsiteY8" fmla="*/ 178757 h 677391"/>
                  <a:gd name="connsiteX9" fmla="*/ 117451 w 269077"/>
                  <a:gd name="connsiteY9" fmla="*/ 179038 h 677391"/>
                  <a:gd name="connsiteX10" fmla="*/ 116778 w 269077"/>
                  <a:gd name="connsiteY10" fmla="*/ 179374 h 677391"/>
                  <a:gd name="connsiteX11" fmla="*/ 116160 w 269077"/>
                  <a:gd name="connsiteY11" fmla="*/ 179711 h 677391"/>
                  <a:gd name="connsiteX12" fmla="*/ 115543 w 269077"/>
                  <a:gd name="connsiteY12" fmla="*/ 180385 h 677391"/>
                  <a:gd name="connsiteX13" fmla="*/ 106564 w 269077"/>
                  <a:gd name="connsiteY13" fmla="*/ 190038 h 677391"/>
                  <a:gd name="connsiteX14" fmla="*/ 93319 w 269077"/>
                  <a:gd name="connsiteY14" fmla="*/ 190487 h 677391"/>
                  <a:gd name="connsiteX15" fmla="*/ 92365 w 269077"/>
                  <a:gd name="connsiteY15" fmla="*/ 190599 h 677391"/>
                  <a:gd name="connsiteX16" fmla="*/ 91747 w 269077"/>
                  <a:gd name="connsiteY16" fmla="*/ 190767 h 677391"/>
                  <a:gd name="connsiteX17" fmla="*/ 91018 w 269077"/>
                  <a:gd name="connsiteY17" fmla="*/ 191048 h 677391"/>
                  <a:gd name="connsiteX18" fmla="*/ 90288 w 269077"/>
                  <a:gd name="connsiteY18" fmla="*/ 191553 h 677391"/>
                  <a:gd name="connsiteX19" fmla="*/ 90401 w 269077"/>
                  <a:gd name="connsiteY19" fmla="*/ 191553 h 677391"/>
                  <a:gd name="connsiteX20" fmla="*/ 89783 w 269077"/>
                  <a:gd name="connsiteY20" fmla="*/ 192002 h 677391"/>
                  <a:gd name="connsiteX21" fmla="*/ 89166 w 269077"/>
                  <a:gd name="connsiteY21" fmla="*/ 192563 h 677391"/>
                  <a:gd name="connsiteX22" fmla="*/ 88885 w 269077"/>
                  <a:gd name="connsiteY22" fmla="*/ 193180 h 677391"/>
                  <a:gd name="connsiteX23" fmla="*/ 88492 w 269077"/>
                  <a:gd name="connsiteY23" fmla="*/ 193910 h 677391"/>
                  <a:gd name="connsiteX24" fmla="*/ 84003 w 269077"/>
                  <a:gd name="connsiteY24" fmla="*/ 206425 h 677391"/>
                  <a:gd name="connsiteX25" fmla="*/ 71880 w 269077"/>
                  <a:gd name="connsiteY25" fmla="*/ 211925 h 677391"/>
                  <a:gd name="connsiteX26" fmla="*/ 71151 w 269077"/>
                  <a:gd name="connsiteY26" fmla="*/ 212262 h 677391"/>
                  <a:gd name="connsiteX27" fmla="*/ 70590 w 269077"/>
                  <a:gd name="connsiteY27" fmla="*/ 212711 h 677391"/>
                  <a:gd name="connsiteX28" fmla="*/ 70084 w 269077"/>
                  <a:gd name="connsiteY28" fmla="*/ 213272 h 677391"/>
                  <a:gd name="connsiteX29" fmla="*/ 69636 w 269077"/>
                  <a:gd name="connsiteY29" fmla="*/ 213889 h 677391"/>
                  <a:gd name="connsiteX30" fmla="*/ 69187 w 269077"/>
                  <a:gd name="connsiteY30" fmla="*/ 214619 h 677391"/>
                  <a:gd name="connsiteX31" fmla="*/ 68906 w 269077"/>
                  <a:gd name="connsiteY31" fmla="*/ 215348 h 677391"/>
                  <a:gd name="connsiteX32" fmla="*/ 68794 w 269077"/>
                  <a:gd name="connsiteY32" fmla="*/ 216078 h 677391"/>
                  <a:gd name="connsiteX33" fmla="*/ 68738 w 269077"/>
                  <a:gd name="connsiteY33" fmla="*/ 216808 h 677391"/>
                  <a:gd name="connsiteX34" fmla="*/ 69355 w 269077"/>
                  <a:gd name="connsiteY34" fmla="*/ 229996 h 677391"/>
                  <a:gd name="connsiteX35" fmla="*/ 60375 w 269077"/>
                  <a:gd name="connsiteY35" fmla="*/ 239649 h 677391"/>
                  <a:gd name="connsiteX36" fmla="*/ 59870 w 269077"/>
                  <a:gd name="connsiteY36" fmla="*/ 240210 h 677391"/>
                  <a:gd name="connsiteX37" fmla="*/ 59421 w 269077"/>
                  <a:gd name="connsiteY37" fmla="*/ 241052 h 677391"/>
                  <a:gd name="connsiteX38" fmla="*/ 59141 w 269077"/>
                  <a:gd name="connsiteY38" fmla="*/ 241670 h 677391"/>
                  <a:gd name="connsiteX39" fmla="*/ 58972 w 269077"/>
                  <a:gd name="connsiteY39" fmla="*/ 242399 h 677391"/>
                  <a:gd name="connsiteX40" fmla="*/ 58860 w 269077"/>
                  <a:gd name="connsiteY40" fmla="*/ 243185 h 677391"/>
                  <a:gd name="connsiteX41" fmla="*/ 58972 w 269077"/>
                  <a:gd name="connsiteY41" fmla="*/ 243914 h 677391"/>
                  <a:gd name="connsiteX42" fmla="*/ 59028 w 269077"/>
                  <a:gd name="connsiteY42" fmla="*/ 244756 h 677391"/>
                  <a:gd name="connsiteX43" fmla="*/ 59421 w 269077"/>
                  <a:gd name="connsiteY43" fmla="*/ 245430 h 677391"/>
                  <a:gd name="connsiteX44" fmla="*/ 65034 w 269077"/>
                  <a:gd name="connsiteY44" fmla="*/ 257496 h 677391"/>
                  <a:gd name="connsiteX45" fmla="*/ 60375 w 269077"/>
                  <a:gd name="connsiteY45" fmla="*/ 269787 h 677391"/>
                  <a:gd name="connsiteX46" fmla="*/ 60151 w 269077"/>
                  <a:gd name="connsiteY46" fmla="*/ 270572 h 677391"/>
                  <a:gd name="connsiteX47" fmla="*/ 60039 w 269077"/>
                  <a:gd name="connsiteY47" fmla="*/ 271414 h 677391"/>
                  <a:gd name="connsiteX48" fmla="*/ 60039 w 269077"/>
                  <a:gd name="connsiteY48" fmla="*/ 272144 h 677391"/>
                  <a:gd name="connsiteX49" fmla="*/ 60207 w 269077"/>
                  <a:gd name="connsiteY49" fmla="*/ 272817 h 677391"/>
                  <a:gd name="connsiteX50" fmla="*/ 60488 w 269077"/>
                  <a:gd name="connsiteY50" fmla="*/ 273659 h 677391"/>
                  <a:gd name="connsiteX51" fmla="*/ 60768 w 269077"/>
                  <a:gd name="connsiteY51" fmla="*/ 274389 h 677391"/>
                  <a:gd name="connsiteX52" fmla="*/ 61217 w 269077"/>
                  <a:gd name="connsiteY52" fmla="*/ 274950 h 677391"/>
                  <a:gd name="connsiteX53" fmla="*/ 61666 w 269077"/>
                  <a:gd name="connsiteY53" fmla="*/ 275567 h 677391"/>
                  <a:gd name="connsiteX54" fmla="*/ 71488 w 269077"/>
                  <a:gd name="connsiteY54" fmla="*/ 284434 h 677391"/>
                  <a:gd name="connsiteX55" fmla="*/ 71993 w 269077"/>
                  <a:gd name="connsiteY55" fmla="*/ 297679 h 677391"/>
                  <a:gd name="connsiteX56" fmla="*/ 72049 w 269077"/>
                  <a:gd name="connsiteY56" fmla="*/ 298521 h 677391"/>
                  <a:gd name="connsiteX57" fmla="*/ 72217 w 269077"/>
                  <a:gd name="connsiteY57" fmla="*/ 299138 h 677391"/>
                  <a:gd name="connsiteX58" fmla="*/ 72610 w 269077"/>
                  <a:gd name="connsiteY58" fmla="*/ 299868 h 677391"/>
                  <a:gd name="connsiteX59" fmla="*/ 72947 w 269077"/>
                  <a:gd name="connsiteY59" fmla="*/ 300598 h 677391"/>
                  <a:gd name="connsiteX60" fmla="*/ 73508 w 269077"/>
                  <a:gd name="connsiteY60" fmla="*/ 301159 h 677391"/>
                  <a:gd name="connsiteX61" fmla="*/ 74125 w 269077"/>
                  <a:gd name="connsiteY61" fmla="*/ 301664 h 677391"/>
                  <a:gd name="connsiteX62" fmla="*/ 74743 w 269077"/>
                  <a:gd name="connsiteY62" fmla="*/ 302057 h 677391"/>
                  <a:gd name="connsiteX63" fmla="*/ 75416 w 269077"/>
                  <a:gd name="connsiteY63" fmla="*/ 302393 h 677391"/>
                  <a:gd name="connsiteX64" fmla="*/ 87875 w 269077"/>
                  <a:gd name="connsiteY64" fmla="*/ 306995 h 677391"/>
                  <a:gd name="connsiteX65" fmla="*/ 93487 w 269077"/>
                  <a:gd name="connsiteY65" fmla="*/ 318837 h 677391"/>
                  <a:gd name="connsiteX66" fmla="*/ 93824 w 269077"/>
                  <a:gd name="connsiteY66" fmla="*/ 319567 h 677391"/>
                  <a:gd name="connsiteX67" fmla="*/ 94273 w 269077"/>
                  <a:gd name="connsiteY67" fmla="*/ 320240 h 677391"/>
                  <a:gd name="connsiteX68" fmla="*/ 94834 w 269077"/>
                  <a:gd name="connsiteY68" fmla="*/ 320857 h 677391"/>
                  <a:gd name="connsiteX69" fmla="*/ 95452 w 269077"/>
                  <a:gd name="connsiteY69" fmla="*/ 321194 h 677391"/>
                  <a:gd name="connsiteX70" fmla="*/ 96181 w 269077"/>
                  <a:gd name="connsiteY70" fmla="*/ 321587 h 677391"/>
                  <a:gd name="connsiteX71" fmla="*/ 96911 w 269077"/>
                  <a:gd name="connsiteY71" fmla="*/ 321868 h 677391"/>
                  <a:gd name="connsiteX72" fmla="*/ 97640 w 269077"/>
                  <a:gd name="connsiteY72" fmla="*/ 321924 h 677391"/>
                  <a:gd name="connsiteX73" fmla="*/ 98426 w 269077"/>
                  <a:gd name="connsiteY73" fmla="*/ 321924 h 677391"/>
                  <a:gd name="connsiteX74" fmla="*/ 111671 w 269077"/>
                  <a:gd name="connsiteY74" fmla="*/ 321363 h 677391"/>
                  <a:gd name="connsiteX75" fmla="*/ 121492 w 269077"/>
                  <a:gd name="connsiteY75" fmla="*/ 330454 h 677391"/>
                  <a:gd name="connsiteX76" fmla="*/ 122053 w 269077"/>
                  <a:gd name="connsiteY76" fmla="*/ 330959 h 677391"/>
                  <a:gd name="connsiteX77" fmla="*/ 122839 w 269077"/>
                  <a:gd name="connsiteY77" fmla="*/ 331352 h 677391"/>
                  <a:gd name="connsiteX78" fmla="*/ 123512 w 269077"/>
                  <a:gd name="connsiteY78" fmla="*/ 331521 h 677391"/>
                  <a:gd name="connsiteX79" fmla="*/ 124186 w 269077"/>
                  <a:gd name="connsiteY79" fmla="*/ 331801 h 677391"/>
                  <a:gd name="connsiteX80" fmla="*/ 125028 w 269077"/>
                  <a:gd name="connsiteY80" fmla="*/ 331801 h 677391"/>
                  <a:gd name="connsiteX81" fmla="*/ 125813 w 269077"/>
                  <a:gd name="connsiteY81" fmla="*/ 331801 h 677391"/>
                  <a:gd name="connsiteX82" fmla="*/ 126543 w 269077"/>
                  <a:gd name="connsiteY82" fmla="*/ 331577 h 677391"/>
                  <a:gd name="connsiteX83" fmla="*/ 127273 w 269077"/>
                  <a:gd name="connsiteY83" fmla="*/ 331352 h 677391"/>
                  <a:gd name="connsiteX84" fmla="*/ 139395 w 269077"/>
                  <a:gd name="connsiteY84" fmla="*/ 325740 h 677391"/>
                  <a:gd name="connsiteX85" fmla="*/ 151798 w 269077"/>
                  <a:gd name="connsiteY85" fmla="*/ 330454 h 677391"/>
                  <a:gd name="connsiteX86" fmla="*/ 152584 w 269077"/>
                  <a:gd name="connsiteY86" fmla="*/ 330623 h 677391"/>
                  <a:gd name="connsiteX87" fmla="*/ 153425 w 269077"/>
                  <a:gd name="connsiteY87" fmla="*/ 330679 h 677391"/>
                  <a:gd name="connsiteX88" fmla="*/ 154043 w 269077"/>
                  <a:gd name="connsiteY88" fmla="*/ 330679 h 677391"/>
                  <a:gd name="connsiteX89" fmla="*/ 154828 w 269077"/>
                  <a:gd name="connsiteY89" fmla="*/ 330510 h 677391"/>
                  <a:gd name="connsiteX90" fmla="*/ 155670 w 269077"/>
                  <a:gd name="connsiteY90" fmla="*/ 330342 h 677391"/>
                  <a:gd name="connsiteX91" fmla="*/ 156288 w 269077"/>
                  <a:gd name="connsiteY91" fmla="*/ 330061 h 677391"/>
                  <a:gd name="connsiteX92" fmla="*/ 156905 w 269077"/>
                  <a:gd name="connsiteY92" fmla="*/ 329500 h 677391"/>
                  <a:gd name="connsiteX93" fmla="*/ 157466 w 269077"/>
                  <a:gd name="connsiteY93" fmla="*/ 328995 h 677391"/>
                  <a:gd name="connsiteX94" fmla="*/ 166502 w 269077"/>
                  <a:gd name="connsiteY94" fmla="*/ 319230 h 677391"/>
                  <a:gd name="connsiteX95" fmla="*/ 179803 w 269077"/>
                  <a:gd name="connsiteY95" fmla="*/ 318781 h 677391"/>
                  <a:gd name="connsiteX96" fmla="*/ 180588 w 269077"/>
                  <a:gd name="connsiteY96" fmla="*/ 318781 h 677391"/>
                  <a:gd name="connsiteX97" fmla="*/ 181262 w 269077"/>
                  <a:gd name="connsiteY97" fmla="*/ 318613 h 677391"/>
                  <a:gd name="connsiteX98" fmla="*/ 182047 w 269077"/>
                  <a:gd name="connsiteY98" fmla="*/ 318220 h 677391"/>
                  <a:gd name="connsiteX99" fmla="*/ 182665 w 269077"/>
                  <a:gd name="connsiteY99" fmla="*/ 317771 h 677391"/>
                  <a:gd name="connsiteX100" fmla="*/ 183226 w 269077"/>
                  <a:gd name="connsiteY100" fmla="*/ 317322 h 677391"/>
                  <a:gd name="connsiteX101" fmla="*/ 183787 w 269077"/>
                  <a:gd name="connsiteY101" fmla="*/ 316761 h 677391"/>
                  <a:gd name="connsiteX102" fmla="*/ 184236 w 269077"/>
                  <a:gd name="connsiteY102" fmla="*/ 316031 h 677391"/>
                  <a:gd name="connsiteX103" fmla="*/ 184517 w 269077"/>
                  <a:gd name="connsiteY103" fmla="*/ 315414 h 677391"/>
                  <a:gd name="connsiteX104" fmla="*/ 189119 w 269077"/>
                  <a:gd name="connsiteY104" fmla="*/ 302955 h 677391"/>
                  <a:gd name="connsiteX105" fmla="*/ 201241 w 269077"/>
                  <a:gd name="connsiteY105" fmla="*/ 297511 h 677391"/>
                  <a:gd name="connsiteX106" fmla="*/ 201915 w 269077"/>
                  <a:gd name="connsiteY106" fmla="*/ 297174 h 677391"/>
                  <a:gd name="connsiteX107" fmla="*/ 202588 w 269077"/>
                  <a:gd name="connsiteY107" fmla="*/ 296613 h 677391"/>
                  <a:gd name="connsiteX108" fmla="*/ 203037 w 269077"/>
                  <a:gd name="connsiteY108" fmla="*/ 296052 h 677391"/>
                  <a:gd name="connsiteX109" fmla="*/ 203486 w 269077"/>
                  <a:gd name="connsiteY109" fmla="*/ 295547 h 677391"/>
                  <a:gd name="connsiteX110" fmla="*/ 203542 w 269077"/>
                  <a:gd name="connsiteY110" fmla="*/ 295547 h 677391"/>
                  <a:gd name="connsiteX111" fmla="*/ 203823 w 269077"/>
                  <a:gd name="connsiteY111" fmla="*/ 294705 h 677391"/>
                  <a:gd name="connsiteX112" fmla="*/ 204103 w 269077"/>
                  <a:gd name="connsiteY112" fmla="*/ 294087 h 677391"/>
                  <a:gd name="connsiteX113" fmla="*/ 204216 w 269077"/>
                  <a:gd name="connsiteY113" fmla="*/ 293302 h 677391"/>
                  <a:gd name="connsiteX114" fmla="*/ 204272 w 269077"/>
                  <a:gd name="connsiteY114" fmla="*/ 292572 h 677391"/>
                  <a:gd name="connsiteX115" fmla="*/ 203654 w 269077"/>
                  <a:gd name="connsiteY115" fmla="*/ 279271 h 677391"/>
                  <a:gd name="connsiteX116" fmla="*/ 212802 w 269077"/>
                  <a:gd name="connsiteY116" fmla="*/ 269618 h 677391"/>
                  <a:gd name="connsiteX117" fmla="*/ 213251 w 269077"/>
                  <a:gd name="connsiteY117" fmla="*/ 269057 h 677391"/>
                  <a:gd name="connsiteX118" fmla="*/ 213700 w 269077"/>
                  <a:gd name="connsiteY118" fmla="*/ 268440 h 677391"/>
                  <a:gd name="connsiteX119" fmla="*/ 213869 w 269077"/>
                  <a:gd name="connsiteY119" fmla="*/ 267710 h 677391"/>
                  <a:gd name="connsiteX120" fmla="*/ 214037 w 269077"/>
                  <a:gd name="connsiteY120" fmla="*/ 266868 h 677391"/>
                  <a:gd name="connsiteX121" fmla="*/ 214149 w 269077"/>
                  <a:gd name="connsiteY121" fmla="*/ 266083 h 677391"/>
                  <a:gd name="connsiteX122" fmla="*/ 214037 w 269077"/>
                  <a:gd name="connsiteY122" fmla="*/ 265353 h 677391"/>
                  <a:gd name="connsiteX123" fmla="*/ 213869 w 269077"/>
                  <a:gd name="connsiteY123" fmla="*/ 264623 h 677391"/>
                  <a:gd name="connsiteX124" fmla="*/ 213700 w 269077"/>
                  <a:gd name="connsiteY124" fmla="*/ 263782 h 677391"/>
                  <a:gd name="connsiteX125" fmla="*/ 208200 w 269077"/>
                  <a:gd name="connsiteY125" fmla="*/ 251884 h 677391"/>
                  <a:gd name="connsiteX126" fmla="*/ 212802 w 269077"/>
                  <a:gd name="connsiteY126" fmla="*/ 239481 h 677391"/>
                  <a:gd name="connsiteX127" fmla="*/ 212971 w 269077"/>
                  <a:gd name="connsiteY127" fmla="*/ 238751 h 677391"/>
                  <a:gd name="connsiteX128" fmla="*/ 213083 w 269077"/>
                  <a:gd name="connsiteY128" fmla="*/ 238022 h 677391"/>
                  <a:gd name="connsiteX129" fmla="*/ 213083 w 269077"/>
                  <a:gd name="connsiteY129" fmla="*/ 237124 h 677391"/>
                  <a:gd name="connsiteX130" fmla="*/ 212858 w 269077"/>
                  <a:gd name="connsiteY130" fmla="*/ 236394 h 677391"/>
                  <a:gd name="connsiteX131" fmla="*/ 212690 w 269077"/>
                  <a:gd name="connsiteY131" fmla="*/ 235665 h 677391"/>
                  <a:gd name="connsiteX132" fmla="*/ 212353 w 269077"/>
                  <a:gd name="connsiteY132" fmla="*/ 234991 h 677391"/>
                  <a:gd name="connsiteX133" fmla="*/ 211904 w 269077"/>
                  <a:gd name="connsiteY133" fmla="*/ 234430 h 677391"/>
                  <a:gd name="connsiteX134" fmla="*/ 211455 w 269077"/>
                  <a:gd name="connsiteY134" fmla="*/ 233813 h 677391"/>
                  <a:gd name="connsiteX135" fmla="*/ 201466 w 269077"/>
                  <a:gd name="connsiteY135" fmla="*/ 224945 h 677391"/>
                  <a:gd name="connsiteX136" fmla="*/ 201129 w 269077"/>
                  <a:gd name="connsiteY136" fmla="*/ 211757 h 677391"/>
                  <a:gd name="connsiteX137" fmla="*/ 201017 w 269077"/>
                  <a:gd name="connsiteY137" fmla="*/ 210915 h 677391"/>
                  <a:gd name="connsiteX138" fmla="*/ 200736 w 269077"/>
                  <a:gd name="connsiteY138" fmla="*/ 210129 h 677391"/>
                  <a:gd name="connsiteX139" fmla="*/ 200512 w 269077"/>
                  <a:gd name="connsiteY139" fmla="*/ 209456 h 677391"/>
                  <a:gd name="connsiteX140" fmla="*/ 200119 w 269077"/>
                  <a:gd name="connsiteY140" fmla="*/ 208838 h 677391"/>
                  <a:gd name="connsiteX141" fmla="*/ 199614 w 269077"/>
                  <a:gd name="connsiteY141" fmla="*/ 208221 h 677391"/>
                  <a:gd name="connsiteX142" fmla="*/ 199052 w 269077"/>
                  <a:gd name="connsiteY142" fmla="*/ 207660 h 677391"/>
                  <a:gd name="connsiteX143" fmla="*/ 198435 w 269077"/>
                  <a:gd name="connsiteY143" fmla="*/ 207323 h 677391"/>
                  <a:gd name="connsiteX144" fmla="*/ 197705 w 269077"/>
                  <a:gd name="connsiteY144" fmla="*/ 206930 h 677391"/>
                  <a:gd name="connsiteX145" fmla="*/ 197593 w 269077"/>
                  <a:gd name="connsiteY145" fmla="*/ 206930 h 677391"/>
                  <a:gd name="connsiteX146" fmla="*/ 185190 w 269077"/>
                  <a:gd name="connsiteY146" fmla="*/ 202440 h 677391"/>
                  <a:gd name="connsiteX147" fmla="*/ 179634 w 269077"/>
                  <a:gd name="connsiteY147" fmla="*/ 190318 h 677391"/>
                  <a:gd name="connsiteX148" fmla="*/ 179241 w 269077"/>
                  <a:gd name="connsiteY148" fmla="*/ 189701 h 677391"/>
                  <a:gd name="connsiteX149" fmla="*/ 178792 w 269077"/>
                  <a:gd name="connsiteY149" fmla="*/ 189027 h 677391"/>
                  <a:gd name="connsiteX150" fmla="*/ 178175 w 269077"/>
                  <a:gd name="connsiteY150" fmla="*/ 188578 h 677391"/>
                  <a:gd name="connsiteX151" fmla="*/ 177558 w 269077"/>
                  <a:gd name="connsiteY151" fmla="*/ 188073 h 677391"/>
                  <a:gd name="connsiteX152" fmla="*/ 177558 w 269077"/>
                  <a:gd name="connsiteY152" fmla="*/ 187961 h 677391"/>
                  <a:gd name="connsiteX153" fmla="*/ 176828 w 269077"/>
                  <a:gd name="connsiteY153" fmla="*/ 187680 h 677391"/>
                  <a:gd name="connsiteX154" fmla="*/ 176155 w 269077"/>
                  <a:gd name="connsiteY154" fmla="*/ 187512 h 677391"/>
                  <a:gd name="connsiteX155" fmla="*/ 175369 w 269077"/>
                  <a:gd name="connsiteY155" fmla="*/ 187344 h 677391"/>
                  <a:gd name="connsiteX156" fmla="*/ 174527 w 269077"/>
                  <a:gd name="connsiteY156" fmla="*/ 187344 h 677391"/>
                  <a:gd name="connsiteX157" fmla="*/ 161282 w 269077"/>
                  <a:gd name="connsiteY157" fmla="*/ 187849 h 677391"/>
                  <a:gd name="connsiteX158" fmla="*/ 151517 w 269077"/>
                  <a:gd name="connsiteY158" fmla="*/ 178925 h 677391"/>
                  <a:gd name="connsiteX159" fmla="*/ 150956 w 269077"/>
                  <a:gd name="connsiteY159" fmla="*/ 178364 h 677391"/>
                  <a:gd name="connsiteX160" fmla="*/ 150226 w 269077"/>
                  <a:gd name="connsiteY160" fmla="*/ 178027 h 677391"/>
                  <a:gd name="connsiteX161" fmla="*/ 149609 w 269077"/>
                  <a:gd name="connsiteY161" fmla="*/ 177635 h 677391"/>
                  <a:gd name="connsiteX162" fmla="*/ 148879 w 269077"/>
                  <a:gd name="connsiteY162" fmla="*/ 177466 h 677391"/>
                  <a:gd name="connsiteX163" fmla="*/ 147982 w 269077"/>
                  <a:gd name="connsiteY163" fmla="*/ 177466 h 677391"/>
                  <a:gd name="connsiteX164" fmla="*/ 176577 w 269077"/>
                  <a:gd name="connsiteY164" fmla="*/ 81430 h 677391"/>
                  <a:gd name="connsiteX165" fmla="*/ 182682 w 269077"/>
                  <a:gd name="connsiteY165" fmla="*/ 84002 h 677391"/>
                  <a:gd name="connsiteX166" fmla="*/ 184912 w 269077"/>
                  <a:gd name="connsiteY166" fmla="*/ 91197 h 677391"/>
                  <a:gd name="connsiteX167" fmla="*/ 166908 w 269077"/>
                  <a:gd name="connsiteY167" fmla="*/ 91197 h 677391"/>
                  <a:gd name="connsiteX168" fmla="*/ 170164 w 269077"/>
                  <a:gd name="connsiteY168" fmla="*/ 84132 h 677391"/>
                  <a:gd name="connsiteX169" fmla="*/ 176577 w 269077"/>
                  <a:gd name="connsiteY169" fmla="*/ 81430 h 677391"/>
                  <a:gd name="connsiteX170" fmla="*/ 119427 w 269077"/>
                  <a:gd name="connsiteY170" fmla="*/ 81430 h 677391"/>
                  <a:gd name="connsiteX171" fmla="*/ 125532 w 269077"/>
                  <a:gd name="connsiteY171" fmla="*/ 84002 h 677391"/>
                  <a:gd name="connsiteX172" fmla="*/ 127762 w 269077"/>
                  <a:gd name="connsiteY172" fmla="*/ 91197 h 677391"/>
                  <a:gd name="connsiteX173" fmla="*/ 109758 w 269077"/>
                  <a:gd name="connsiteY173" fmla="*/ 91197 h 677391"/>
                  <a:gd name="connsiteX174" fmla="*/ 113014 w 269077"/>
                  <a:gd name="connsiteY174" fmla="*/ 84132 h 677391"/>
                  <a:gd name="connsiteX175" fmla="*/ 119427 w 269077"/>
                  <a:gd name="connsiteY175" fmla="*/ 81430 h 677391"/>
                  <a:gd name="connsiteX176" fmla="*/ 215882 w 269077"/>
                  <a:gd name="connsiteY176" fmla="*/ 77133 h 677391"/>
                  <a:gd name="connsiteX177" fmla="*/ 210640 w 269077"/>
                  <a:gd name="connsiteY177" fmla="*/ 79102 h 677391"/>
                  <a:gd name="connsiteX178" fmla="*/ 207157 w 269077"/>
                  <a:gd name="connsiteY178" fmla="*/ 84588 h 677391"/>
                  <a:gd name="connsiteX179" fmla="*/ 207027 w 269077"/>
                  <a:gd name="connsiteY179" fmla="*/ 84588 h 677391"/>
                  <a:gd name="connsiteX180" fmla="*/ 207027 w 269077"/>
                  <a:gd name="connsiteY180" fmla="*/ 77719 h 677391"/>
                  <a:gd name="connsiteX181" fmla="*/ 201687 w 269077"/>
                  <a:gd name="connsiteY181" fmla="*/ 77719 h 677391"/>
                  <a:gd name="connsiteX182" fmla="*/ 201687 w 269077"/>
                  <a:gd name="connsiteY182" fmla="*/ 111056 h 677391"/>
                  <a:gd name="connsiteX183" fmla="*/ 207027 w 269077"/>
                  <a:gd name="connsiteY183" fmla="*/ 111056 h 677391"/>
                  <a:gd name="connsiteX184" fmla="*/ 207027 w 269077"/>
                  <a:gd name="connsiteY184" fmla="*/ 94062 h 677391"/>
                  <a:gd name="connsiteX185" fmla="*/ 209322 w 269077"/>
                  <a:gd name="connsiteY185" fmla="*/ 85272 h 677391"/>
                  <a:gd name="connsiteX186" fmla="*/ 215035 w 269077"/>
                  <a:gd name="connsiteY186" fmla="*/ 82049 h 677391"/>
                  <a:gd name="connsiteX187" fmla="*/ 219072 w 269077"/>
                  <a:gd name="connsiteY187" fmla="*/ 83123 h 677391"/>
                  <a:gd name="connsiteX188" fmla="*/ 219072 w 269077"/>
                  <a:gd name="connsiteY188" fmla="*/ 77589 h 677391"/>
                  <a:gd name="connsiteX189" fmla="*/ 215882 w 269077"/>
                  <a:gd name="connsiteY189" fmla="*/ 77133 h 677391"/>
                  <a:gd name="connsiteX190" fmla="*/ 176675 w 269077"/>
                  <a:gd name="connsiteY190" fmla="*/ 76937 h 677391"/>
                  <a:gd name="connsiteX191" fmla="*/ 165720 w 269077"/>
                  <a:gd name="connsiteY191" fmla="*/ 81837 h 677391"/>
                  <a:gd name="connsiteX192" fmla="*/ 161309 w 269077"/>
                  <a:gd name="connsiteY192" fmla="*/ 94518 h 677391"/>
                  <a:gd name="connsiteX193" fmla="*/ 165345 w 269077"/>
                  <a:gd name="connsiteY193" fmla="*/ 107296 h 677391"/>
                  <a:gd name="connsiteX194" fmla="*/ 176447 w 269077"/>
                  <a:gd name="connsiteY194" fmla="*/ 111838 h 677391"/>
                  <a:gd name="connsiteX195" fmla="*/ 188070 w 269077"/>
                  <a:gd name="connsiteY195" fmla="*/ 108647 h 677391"/>
                  <a:gd name="connsiteX196" fmla="*/ 188070 w 269077"/>
                  <a:gd name="connsiteY196" fmla="*/ 103633 h 677391"/>
                  <a:gd name="connsiteX197" fmla="*/ 177717 w 269077"/>
                  <a:gd name="connsiteY197" fmla="*/ 107345 h 677391"/>
                  <a:gd name="connsiteX198" fmla="*/ 169838 w 269077"/>
                  <a:gd name="connsiteY198" fmla="*/ 104317 h 677391"/>
                  <a:gd name="connsiteX199" fmla="*/ 166843 w 269077"/>
                  <a:gd name="connsiteY199" fmla="*/ 95722 h 677391"/>
                  <a:gd name="connsiteX200" fmla="*/ 190381 w 269077"/>
                  <a:gd name="connsiteY200" fmla="*/ 95722 h 677391"/>
                  <a:gd name="connsiteX201" fmla="*/ 190381 w 269077"/>
                  <a:gd name="connsiteY201" fmla="*/ 92922 h 677391"/>
                  <a:gd name="connsiteX202" fmla="*/ 186800 w 269077"/>
                  <a:gd name="connsiteY202" fmla="*/ 81170 h 677391"/>
                  <a:gd name="connsiteX203" fmla="*/ 176675 w 269077"/>
                  <a:gd name="connsiteY203" fmla="*/ 76937 h 677391"/>
                  <a:gd name="connsiteX204" fmla="*/ 119525 w 269077"/>
                  <a:gd name="connsiteY204" fmla="*/ 76937 h 677391"/>
                  <a:gd name="connsiteX205" fmla="*/ 108570 w 269077"/>
                  <a:gd name="connsiteY205" fmla="*/ 81837 h 677391"/>
                  <a:gd name="connsiteX206" fmla="*/ 104159 w 269077"/>
                  <a:gd name="connsiteY206" fmla="*/ 94518 h 677391"/>
                  <a:gd name="connsiteX207" fmla="*/ 108195 w 269077"/>
                  <a:gd name="connsiteY207" fmla="*/ 107296 h 677391"/>
                  <a:gd name="connsiteX208" fmla="*/ 119297 w 269077"/>
                  <a:gd name="connsiteY208" fmla="*/ 111838 h 677391"/>
                  <a:gd name="connsiteX209" fmla="*/ 130920 w 269077"/>
                  <a:gd name="connsiteY209" fmla="*/ 108647 h 677391"/>
                  <a:gd name="connsiteX210" fmla="*/ 130920 w 269077"/>
                  <a:gd name="connsiteY210" fmla="*/ 103633 h 677391"/>
                  <a:gd name="connsiteX211" fmla="*/ 120567 w 269077"/>
                  <a:gd name="connsiteY211" fmla="*/ 107345 h 677391"/>
                  <a:gd name="connsiteX212" fmla="*/ 112688 w 269077"/>
                  <a:gd name="connsiteY212" fmla="*/ 104317 h 677391"/>
                  <a:gd name="connsiteX213" fmla="*/ 109693 w 269077"/>
                  <a:gd name="connsiteY213" fmla="*/ 95722 h 677391"/>
                  <a:gd name="connsiteX214" fmla="*/ 133231 w 269077"/>
                  <a:gd name="connsiteY214" fmla="*/ 95722 h 677391"/>
                  <a:gd name="connsiteX215" fmla="*/ 133231 w 269077"/>
                  <a:gd name="connsiteY215" fmla="*/ 92922 h 677391"/>
                  <a:gd name="connsiteX216" fmla="*/ 129650 w 269077"/>
                  <a:gd name="connsiteY216" fmla="*/ 81170 h 677391"/>
                  <a:gd name="connsiteX217" fmla="*/ 119525 w 269077"/>
                  <a:gd name="connsiteY217" fmla="*/ 76937 h 677391"/>
                  <a:gd name="connsiteX218" fmla="*/ 151602 w 269077"/>
                  <a:gd name="connsiteY218" fmla="*/ 67854 h 677391"/>
                  <a:gd name="connsiteX219" fmla="*/ 146263 w 269077"/>
                  <a:gd name="connsiteY219" fmla="*/ 69580 h 677391"/>
                  <a:gd name="connsiteX220" fmla="*/ 146263 w 269077"/>
                  <a:gd name="connsiteY220" fmla="*/ 77719 h 677391"/>
                  <a:gd name="connsiteX221" fmla="*/ 140533 w 269077"/>
                  <a:gd name="connsiteY221" fmla="*/ 77719 h 677391"/>
                  <a:gd name="connsiteX222" fmla="*/ 140533 w 269077"/>
                  <a:gd name="connsiteY222" fmla="*/ 82277 h 677391"/>
                  <a:gd name="connsiteX223" fmla="*/ 146263 w 269077"/>
                  <a:gd name="connsiteY223" fmla="*/ 82277 h 677391"/>
                  <a:gd name="connsiteX224" fmla="*/ 146263 w 269077"/>
                  <a:gd name="connsiteY224" fmla="*/ 102006 h 677391"/>
                  <a:gd name="connsiteX225" fmla="*/ 155021 w 269077"/>
                  <a:gd name="connsiteY225" fmla="*/ 111772 h 677391"/>
                  <a:gd name="connsiteX226" fmla="*/ 160002 w 269077"/>
                  <a:gd name="connsiteY226" fmla="*/ 110731 h 677391"/>
                  <a:gd name="connsiteX227" fmla="*/ 160002 w 269077"/>
                  <a:gd name="connsiteY227" fmla="*/ 106173 h 677391"/>
                  <a:gd name="connsiteX228" fmla="*/ 156518 w 269077"/>
                  <a:gd name="connsiteY228" fmla="*/ 107280 h 677391"/>
                  <a:gd name="connsiteX229" fmla="*/ 152742 w 269077"/>
                  <a:gd name="connsiteY229" fmla="*/ 105847 h 677391"/>
                  <a:gd name="connsiteX230" fmla="*/ 151602 w 269077"/>
                  <a:gd name="connsiteY230" fmla="*/ 101062 h 677391"/>
                  <a:gd name="connsiteX231" fmla="*/ 151602 w 269077"/>
                  <a:gd name="connsiteY231" fmla="*/ 82277 h 677391"/>
                  <a:gd name="connsiteX232" fmla="*/ 160002 w 269077"/>
                  <a:gd name="connsiteY232" fmla="*/ 82277 h 677391"/>
                  <a:gd name="connsiteX233" fmla="*/ 160002 w 269077"/>
                  <a:gd name="connsiteY233" fmla="*/ 77719 h 677391"/>
                  <a:gd name="connsiteX234" fmla="*/ 151602 w 269077"/>
                  <a:gd name="connsiteY234" fmla="*/ 77719 h 677391"/>
                  <a:gd name="connsiteX235" fmla="*/ 50004 w 269077"/>
                  <a:gd name="connsiteY235" fmla="*/ 64371 h 677391"/>
                  <a:gd name="connsiteX236" fmla="*/ 50004 w 269077"/>
                  <a:gd name="connsiteY236" fmla="*/ 111056 h 677391"/>
                  <a:gd name="connsiteX237" fmla="*/ 55278 w 269077"/>
                  <a:gd name="connsiteY237" fmla="*/ 111056 h 677391"/>
                  <a:gd name="connsiteX238" fmla="*/ 55278 w 269077"/>
                  <a:gd name="connsiteY238" fmla="*/ 79802 h 677391"/>
                  <a:gd name="connsiteX239" fmla="*/ 55017 w 269077"/>
                  <a:gd name="connsiteY239" fmla="*/ 70654 h 677391"/>
                  <a:gd name="connsiteX240" fmla="*/ 55148 w 269077"/>
                  <a:gd name="connsiteY240" fmla="*/ 70654 h 677391"/>
                  <a:gd name="connsiteX241" fmla="*/ 56547 w 269077"/>
                  <a:gd name="connsiteY241" fmla="*/ 75440 h 677391"/>
                  <a:gd name="connsiteX242" fmla="*/ 72467 w 269077"/>
                  <a:gd name="connsiteY242" fmla="*/ 111056 h 677391"/>
                  <a:gd name="connsiteX243" fmla="*/ 75137 w 269077"/>
                  <a:gd name="connsiteY243" fmla="*/ 111056 h 677391"/>
                  <a:gd name="connsiteX244" fmla="*/ 91090 w 269077"/>
                  <a:gd name="connsiteY244" fmla="*/ 75179 h 677391"/>
                  <a:gd name="connsiteX245" fmla="*/ 92489 w 269077"/>
                  <a:gd name="connsiteY245" fmla="*/ 70654 h 677391"/>
                  <a:gd name="connsiteX246" fmla="*/ 92620 w 269077"/>
                  <a:gd name="connsiteY246" fmla="*/ 70654 h 677391"/>
                  <a:gd name="connsiteX247" fmla="*/ 92164 w 269077"/>
                  <a:gd name="connsiteY247" fmla="*/ 79737 h 677391"/>
                  <a:gd name="connsiteX248" fmla="*/ 92164 w 269077"/>
                  <a:gd name="connsiteY248" fmla="*/ 111056 h 677391"/>
                  <a:gd name="connsiteX249" fmla="*/ 97601 w 269077"/>
                  <a:gd name="connsiteY249" fmla="*/ 111056 h 677391"/>
                  <a:gd name="connsiteX250" fmla="*/ 97601 w 269077"/>
                  <a:gd name="connsiteY250" fmla="*/ 64371 h 677391"/>
                  <a:gd name="connsiteX251" fmla="*/ 90764 w 269077"/>
                  <a:gd name="connsiteY251" fmla="*/ 64371 h 677391"/>
                  <a:gd name="connsiteX252" fmla="*/ 76146 w 269077"/>
                  <a:gd name="connsiteY252" fmla="*/ 96797 h 677391"/>
                  <a:gd name="connsiteX253" fmla="*/ 73900 w 269077"/>
                  <a:gd name="connsiteY253" fmla="*/ 102527 h 677391"/>
                  <a:gd name="connsiteX254" fmla="*/ 73705 w 269077"/>
                  <a:gd name="connsiteY254" fmla="*/ 102527 h 677391"/>
                  <a:gd name="connsiteX255" fmla="*/ 71556 w 269077"/>
                  <a:gd name="connsiteY255" fmla="*/ 96927 h 677391"/>
                  <a:gd name="connsiteX256" fmla="*/ 57231 w 269077"/>
                  <a:gd name="connsiteY256" fmla="*/ 64371 h 677391"/>
                  <a:gd name="connsiteX257" fmla="*/ 44847 w 269077"/>
                  <a:gd name="connsiteY257" fmla="*/ 0 h 677391"/>
                  <a:gd name="connsiteX258" fmla="*/ 224230 w 269077"/>
                  <a:gd name="connsiteY258" fmla="*/ 0 h 677391"/>
                  <a:gd name="connsiteX259" fmla="*/ 269077 w 269077"/>
                  <a:gd name="connsiteY259" fmla="*/ 44847 h 677391"/>
                  <a:gd name="connsiteX260" fmla="*/ 269077 w 269077"/>
                  <a:gd name="connsiteY260" fmla="*/ 328724 h 677391"/>
                  <a:gd name="connsiteX261" fmla="*/ 224230 w 269077"/>
                  <a:gd name="connsiteY261" fmla="*/ 373571 h 677391"/>
                  <a:gd name="connsiteX262" fmla="*/ 189016 w 269077"/>
                  <a:gd name="connsiteY262" fmla="*/ 373571 h 677391"/>
                  <a:gd name="connsiteX263" fmla="*/ 189016 w 269077"/>
                  <a:gd name="connsiteY263" fmla="*/ 677391 h 677391"/>
                  <a:gd name="connsiteX264" fmla="*/ 96146 w 269077"/>
                  <a:gd name="connsiteY264" fmla="*/ 677391 h 677391"/>
                  <a:gd name="connsiteX265" fmla="*/ 96146 w 269077"/>
                  <a:gd name="connsiteY265" fmla="*/ 373571 h 677391"/>
                  <a:gd name="connsiteX266" fmla="*/ 44847 w 269077"/>
                  <a:gd name="connsiteY266" fmla="*/ 373571 h 677391"/>
                  <a:gd name="connsiteX267" fmla="*/ 0 w 269077"/>
                  <a:gd name="connsiteY267" fmla="*/ 328724 h 677391"/>
                  <a:gd name="connsiteX268" fmla="*/ 0 w 269077"/>
                  <a:gd name="connsiteY268" fmla="*/ 44847 h 677391"/>
                  <a:gd name="connsiteX269" fmla="*/ 44847 w 269077"/>
                  <a:gd name="connsiteY269" fmla="*/ 0 h 6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269077" h="67739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189016" y="373571"/>
                    </a:lnTo>
                    <a:lnTo>
                      <a:pt x="189016" y="677391"/>
                    </a:lnTo>
                    <a:lnTo>
                      <a:pt x="96146" y="677391"/>
                    </a:lnTo>
                    <a:lnTo>
                      <a:pt x="96146" y="373571"/>
                    </a:lnTo>
                    <a:lnTo>
                      <a:pt x="44847" y="373571"/>
                    </a:lnTo>
                    <a:cubicBezTo>
                      <a:pt x="20079" y="373571"/>
                      <a:pt x="0" y="353492"/>
                      <a:pt x="0" y="328724"/>
                    </a:cubicBezTo>
                    <a:lnTo>
                      <a:pt x="0" y="44847"/>
                    </a:lnTo>
                    <a:cubicBezTo>
                      <a:pt x="0" y="20079"/>
                      <a:pt x="20079" y="0"/>
                      <a:pt x="44847"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74" name="Buildings">
            <a:extLst>
              <a:ext uri="{FF2B5EF4-FFF2-40B4-BE49-F238E27FC236}">
                <a16:creationId xmlns:a16="http://schemas.microsoft.com/office/drawing/2014/main" id="{775F3C41-79F8-4A25-A19C-04E71FA34035}"/>
              </a:ext>
            </a:extLst>
          </p:cNvPr>
          <p:cNvGrpSpPr/>
          <p:nvPr/>
        </p:nvGrpSpPr>
        <p:grpSpPr>
          <a:xfrm>
            <a:off x="1094623" y="5843802"/>
            <a:ext cx="949423" cy="600679"/>
            <a:chOff x="10958500" y="2961475"/>
            <a:chExt cx="968599" cy="612811"/>
          </a:xfrm>
        </p:grpSpPr>
        <p:sp>
          <p:nvSpPr>
            <p:cNvPr id="275" name="Freeform 352">
              <a:extLst>
                <a:ext uri="{FF2B5EF4-FFF2-40B4-BE49-F238E27FC236}">
                  <a16:creationId xmlns:a16="http://schemas.microsoft.com/office/drawing/2014/main" id="{C0C57D60-F109-4EC5-8B2B-134BC5667C71}"/>
                </a:ext>
              </a:extLst>
            </p:cNvPr>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6" name="TextBox 275">
              <a:extLst>
                <a:ext uri="{FF2B5EF4-FFF2-40B4-BE49-F238E27FC236}">
                  <a16:creationId xmlns:a16="http://schemas.microsoft.com/office/drawing/2014/main" id="{5BB66BFE-5CFF-4041-80C9-58C9517E7038}"/>
                </a:ext>
              </a:extLst>
            </p:cNvPr>
            <p:cNvSpPr txBox="1"/>
            <p:nvPr/>
          </p:nvSpPr>
          <p:spPr>
            <a:xfrm>
              <a:off x="10958500" y="3408087"/>
              <a:ext cx="968599" cy="166199"/>
            </a:xfrm>
            <a:prstGeom prst="rect">
              <a:avLst/>
            </a:prstGeom>
            <a:noFill/>
          </p:spPr>
          <p:txBody>
            <a:bodyPr wrap="square" lIns="0" tIns="0" rIns="0" bIns="0"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1175" b="0" i="0" u="none" strike="noStrike" kern="0" cap="none" spc="0" normalizeH="0" baseline="0" noProof="0" dirty="0">
                  <a:ln>
                    <a:noFill/>
                  </a:ln>
                  <a:gradFill>
                    <a:gsLst>
                      <a:gs pos="2917">
                        <a:srgbClr val="353535"/>
                      </a:gs>
                      <a:gs pos="32000">
                        <a:srgbClr val="353535"/>
                      </a:gs>
                    </a:gsLst>
                    <a:lin ang="5400000" scaled="0"/>
                  </a:gradFill>
                  <a:effectLst/>
                  <a:uLnTx/>
                  <a:uFillTx/>
                  <a:latin typeface="Segoe UI Semilight"/>
                  <a:ea typeface="+mn-ea"/>
                  <a:cs typeface="+mn-cs"/>
                </a:rPr>
                <a:t>Buildings</a:t>
              </a:r>
            </a:p>
          </p:txBody>
        </p:sp>
      </p:grpSp>
      <p:grpSp>
        <p:nvGrpSpPr>
          <p:cNvPr id="277" name="Medical devices">
            <a:extLst>
              <a:ext uri="{FF2B5EF4-FFF2-40B4-BE49-F238E27FC236}">
                <a16:creationId xmlns:a16="http://schemas.microsoft.com/office/drawing/2014/main" id="{91DD0DEF-FDD6-424F-81E6-8B8D8FFAD596}"/>
              </a:ext>
            </a:extLst>
          </p:cNvPr>
          <p:cNvGrpSpPr/>
          <p:nvPr/>
        </p:nvGrpSpPr>
        <p:grpSpPr>
          <a:xfrm>
            <a:off x="1149792" y="4932193"/>
            <a:ext cx="1052909" cy="552725"/>
            <a:chOff x="9771422" y="5899622"/>
            <a:chExt cx="1074174" cy="563888"/>
          </a:xfrm>
        </p:grpSpPr>
        <p:grpSp>
          <p:nvGrpSpPr>
            <p:cNvPr id="278" name="Group 277">
              <a:extLst>
                <a:ext uri="{FF2B5EF4-FFF2-40B4-BE49-F238E27FC236}">
                  <a16:creationId xmlns:a16="http://schemas.microsoft.com/office/drawing/2014/main" id="{F447DBBB-9CD6-41D8-AEBA-CB8AFD3FC6FE}"/>
                </a:ext>
              </a:extLst>
            </p:cNvPr>
            <p:cNvGrpSpPr>
              <a:grpSpLocks noChangeAspect="1"/>
            </p:cNvGrpSpPr>
            <p:nvPr/>
          </p:nvGrpSpPr>
          <p:grpSpPr>
            <a:xfrm>
              <a:off x="10093814" y="5899622"/>
              <a:ext cx="365167" cy="368280"/>
              <a:chOff x="4706938" y="2719388"/>
              <a:chExt cx="558800" cy="563563"/>
            </a:xfrm>
            <a:solidFill>
              <a:schemeClr val="tx1"/>
            </a:solidFill>
          </p:grpSpPr>
          <p:sp>
            <p:nvSpPr>
              <p:cNvPr id="280" name="Freeform 87">
                <a:extLst>
                  <a:ext uri="{FF2B5EF4-FFF2-40B4-BE49-F238E27FC236}">
                    <a16:creationId xmlns:a16="http://schemas.microsoft.com/office/drawing/2014/main" id="{658652AE-F3A8-4C4F-BE32-1EA2FDAC3C3A}"/>
                  </a:ext>
                </a:extLst>
              </p:cNvPr>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1" name="Freeform 88">
                <a:extLst>
                  <a:ext uri="{FF2B5EF4-FFF2-40B4-BE49-F238E27FC236}">
                    <a16:creationId xmlns:a16="http://schemas.microsoft.com/office/drawing/2014/main" id="{34AB6AF4-2131-4DC0-A45D-557EA5C951C9}"/>
                  </a:ext>
                </a:extLst>
              </p:cNvPr>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2" name="Freeform 89">
                <a:extLst>
                  <a:ext uri="{FF2B5EF4-FFF2-40B4-BE49-F238E27FC236}">
                    <a16:creationId xmlns:a16="http://schemas.microsoft.com/office/drawing/2014/main" id="{CF0C8816-9A1D-4FD3-9F8D-B8E6DBBE117E}"/>
                  </a:ext>
                </a:extLst>
              </p:cNvPr>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279" name="TextBox 278">
              <a:extLst>
                <a:ext uri="{FF2B5EF4-FFF2-40B4-BE49-F238E27FC236}">
                  <a16:creationId xmlns:a16="http://schemas.microsoft.com/office/drawing/2014/main" id="{D491A2B5-AD01-4596-B05E-2FF06F1F6C56}"/>
                </a:ext>
              </a:extLst>
            </p:cNvPr>
            <p:cNvSpPr txBox="1"/>
            <p:nvPr/>
          </p:nvSpPr>
          <p:spPr>
            <a:xfrm>
              <a:off x="9771422" y="6297311"/>
              <a:ext cx="1074174" cy="166199"/>
            </a:xfrm>
            <a:prstGeom prst="rect">
              <a:avLst/>
            </a:prstGeom>
            <a:noFill/>
          </p:spPr>
          <p:txBody>
            <a:bodyPr wrap="square" lIns="0" tIns="0" rIns="0" bIns="0"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1175" b="0" i="0" u="none" strike="noStrike" kern="0" cap="none" spc="0" normalizeH="0" baseline="0" noProof="0" dirty="0">
                  <a:ln>
                    <a:noFill/>
                  </a:ln>
                  <a:gradFill>
                    <a:gsLst>
                      <a:gs pos="2917">
                        <a:srgbClr val="353535"/>
                      </a:gs>
                      <a:gs pos="32000">
                        <a:srgbClr val="353535"/>
                      </a:gs>
                    </a:gsLst>
                    <a:lin ang="5400000" scaled="0"/>
                  </a:gradFill>
                  <a:effectLst/>
                  <a:uLnTx/>
                  <a:uFillTx/>
                  <a:latin typeface="Segoe UI Semilight"/>
                  <a:ea typeface="+mn-ea"/>
                  <a:cs typeface="+mn-cs"/>
                </a:rPr>
                <a:t>Medical devices</a:t>
              </a:r>
            </a:p>
          </p:txBody>
        </p:sp>
      </p:grpSp>
      <p:grpSp>
        <p:nvGrpSpPr>
          <p:cNvPr id="288" name="Power plant">
            <a:extLst>
              <a:ext uri="{FF2B5EF4-FFF2-40B4-BE49-F238E27FC236}">
                <a16:creationId xmlns:a16="http://schemas.microsoft.com/office/drawing/2014/main" id="{9A1DFC51-776C-4BB4-91F0-F7F2FC480F02}"/>
              </a:ext>
            </a:extLst>
          </p:cNvPr>
          <p:cNvGrpSpPr/>
          <p:nvPr/>
        </p:nvGrpSpPr>
        <p:grpSpPr>
          <a:xfrm>
            <a:off x="8673193" y="2763925"/>
            <a:ext cx="652274" cy="579158"/>
            <a:chOff x="2686336" y="2765512"/>
            <a:chExt cx="1050578" cy="841941"/>
          </a:xfrm>
        </p:grpSpPr>
        <p:sp>
          <p:nvSpPr>
            <p:cNvPr id="289" name="Rectangle 288">
              <a:extLst>
                <a:ext uri="{FF2B5EF4-FFF2-40B4-BE49-F238E27FC236}">
                  <a16:creationId xmlns:a16="http://schemas.microsoft.com/office/drawing/2014/main" id="{B7D59603-CCDB-4F03-913E-666796CD7402}"/>
                </a:ext>
              </a:extLst>
            </p:cNvPr>
            <p:cNvSpPr/>
            <p:nvPr/>
          </p:nvSpPr>
          <p:spPr>
            <a:xfrm>
              <a:off x="2745937" y="3348921"/>
              <a:ext cx="990977" cy="258532"/>
            </a:xfrm>
            <a:prstGeom prst="rect">
              <a:avLst/>
            </a:prstGeom>
          </p:spPr>
          <p:txBody>
            <a:bodyPr wrap="square">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dirty="0">
                <a:ln>
                  <a:noFill/>
                </a:ln>
                <a:gradFill>
                  <a:gsLst>
                    <a:gs pos="2917">
                      <a:srgbClr val="353535"/>
                    </a:gs>
                    <a:gs pos="32000">
                      <a:srgbClr val="353535"/>
                    </a:gs>
                  </a:gsLst>
                  <a:lin ang="5400000" scaled="0"/>
                </a:gradFill>
                <a:effectLst/>
                <a:uLnTx/>
                <a:uFillTx/>
                <a:latin typeface="Segoe UI Semilight"/>
                <a:ea typeface="+mn-ea"/>
                <a:cs typeface="+mn-cs"/>
              </a:endParaRPr>
            </a:p>
          </p:txBody>
        </p:sp>
        <p:grpSp>
          <p:nvGrpSpPr>
            <p:cNvPr id="290" name="Group 289">
              <a:extLst>
                <a:ext uri="{FF2B5EF4-FFF2-40B4-BE49-F238E27FC236}">
                  <a16:creationId xmlns:a16="http://schemas.microsoft.com/office/drawing/2014/main" id="{7B6437F6-3FBE-4EB2-B5A3-CCCFB741531C}"/>
                </a:ext>
              </a:extLst>
            </p:cNvPr>
            <p:cNvGrpSpPr/>
            <p:nvPr/>
          </p:nvGrpSpPr>
          <p:grpSpPr>
            <a:xfrm>
              <a:off x="2686336" y="2765512"/>
              <a:ext cx="541127" cy="566450"/>
              <a:chOff x="2686336" y="2765512"/>
              <a:chExt cx="541127" cy="566450"/>
            </a:xfrm>
          </p:grpSpPr>
          <p:grpSp>
            <p:nvGrpSpPr>
              <p:cNvPr id="291" name="Group 290">
                <a:extLst>
                  <a:ext uri="{FF2B5EF4-FFF2-40B4-BE49-F238E27FC236}">
                    <a16:creationId xmlns:a16="http://schemas.microsoft.com/office/drawing/2014/main" id="{A1681304-72F8-43AB-8A04-FEC998668F9B}"/>
                  </a:ext>
                </a:extLst>
              </p:cNvPr>
              <p:cNvGrpSpPr>
                <a:grpSpLocks noChangeAspect="1"/>
              </p:cNvGrpSpPr>
              <p:nvPr/>
            </p:nvGrpSpPr>
            <p:grpSpPr>
              <a:xfrm flipH="1">
                <a:off x="2686336" y="2859003"/>
                <a:ext cx="505382" cy="472959"/>
                <a:chOff x="11441117" y="7323932"/>
                <a:chExt cx="420688" cy="393700"/>
              </a:xfrm>
              <a:solidFill>
                <a:schemeClr val="accent5">
                  <a:lumMod val="90000"/>
                  <a:lumOff val="10000"/>
                </a:schemeClr>
              </a:solidFill>
            </p:grpSpPr>
            <p:sp>
              <p:nvSpPr>
                <p:cNvPr id="295" name="Freeform 139">
                  <a:extLst>
                    <a:ext uri="{FF2B5EF4-FFF2-40B4-BE49-F238E27FC236}">
                      <a16:creationId xmlns:a16="http://schemas.microsoft.com/office/drawing/2014/main" id="{45A6E8C9-33B8-488C-8ECB-85B430C96391}"/>
                    </a:ext>
                  </a:extLst>
                </p:cNvPr>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6" name="Freeform 140">
                  <a:extLst>
                    <a:ext uri="{FF2B5EF4-FFF2-40B4-BE49-F238E27FC236}">
                      <a16:creationId xmlns:a16="http://schemas.microsoft.com/office/drawing/2014/main" id="{7F06F996-418C-42DB-AB7D-E8A3F5C27DD3}"/>
                    </a:ext>
                  </a:extLst>
                </p:cNvPr>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7" name="Freeform 141">
                  <a:extLst>
                    <a:ext uri="{FF2B5EF4-FFF2-40B4-BE49-F238E27FC236}">
                      <a16:creationId xmlns:a16="http://schemas.microsoft.com/office/drawing/2014/main" id="{211C4C19-CC86-4E54-85A6-331A5C89AD08}"/>
                    </a:ext>
                  </a:extLst>
                </p:cNvPr>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292" name="Freeform 104">
                <a:extLst>
                  <a:ext uri="{FF2B5EF4-FFF2-40B4-BE49-F238E27FC236}">
                    <a16:creationId xmlns:a16="http://schemas.microsoft.com/office/drawing/2014/main" id="{D19636CC-6543-47C7-8344-259F4D18F3B1}"/>
                  </a:ext>
                </a:extLst>
              </p:cNvPr>
              <p:cNvSpPr>
                <a:spLocks noEditPoints="1"/>
              </p:cNvSpPr>
              <p:nvPr/>
            </p:nvSpPr>
            <p:spPr bwMode="black">
              <a:xfrm flipH="1">
                <a:off x="3155973" y="294303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3" name="Freeform 104">
                <a:extLst>
                  <a:ext uri="{FF2B5EF4-FFF2-40B4-BE49-F238E27FC236}">
                    <a16:creationId xmlns:a16="http://schemas.microsoft.com/office/drawing/2014/main" id="{FA702BF8-8DF2-4E07-BC84-E6D4ECD12119}"/>
                  </a:ext>
                </a:extLst>
              </p:cNvPr>
              <p:cNvSpPr>
                <a:spLocks noEditPoints="1"/>
              </p:cNvSpPr>
              <p:nvPr/>
            </p:nvSpPr>
            <p:spPr bwMode="black">
              <a:xfrm flipH="1">
                <a:off x="2750137" y="276551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4" name="Freeform 104">
                <a:extLst>
                  <a:ext uri="{FF2B5EF4-FFF2-40B4-BE49-F238E27FC236}">
                    <a16:creationId xmlns:a16="http://schemas.microsoft.com/office/drawing/2014/main" id="{EC78C0BE-9AF2-4757-8CF0-A6FF90A350D9}"/>
                  </a:ext>
                </a:extLst>
              </p:cNvPr>
              <p:cNvSpPr>
                <a:spLocks noEditPoints="1"/>
              </p:cNvSpPr>
              <p:nvPr/>
            </p:nvSpPr>
            <p:spPr bwMode="black">
              <a:xfrm flipH="1">
                <a:off x="2738664" y="318453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98" name="Group 297">
            <a:extLst>
              <a:ext uri="{FF2B5EF4-FFF2-40B4-BE49-F238E27FC236}">
                <a16:creationId xmlns:a16="http://schemas.microsoft.com/office/drawing/2014/main" id="{4593961D-67F4-48F2-8866-9F448BF3252E}"/>
              </a:ext>
            </a:extLst>
          </p:cNvPr>
          <p:cNvGrpSpPr/>
          <p:nvPr/>
        </p:nvGrpSpPr>
        <p:grpSpPr>
          <a:xfrm>
            <a:off x="8454975" y="3298159"/>
            <a:ext cx="765507" cy="678543"/>
            <a:chOff x="5371040" y="6211669"/>
            <a:chExt cx="968599" cy="774921"/>
          </a:xfrm>
        </p:grpSpPr>
        <p:grpSp>
          <p:nvGrpSpPr>
            <p:cNvPr id="299" name="Group 298">
              <a:extLst>
                <a:ext uri="{FF2B5EF4-FFF2-40B4-BE49-F238E27FC236}">
                  <a16:creationId xmlns:a16="http://schemas.microsoft.com/office/drawing/2014/main" id="{2F46BD5E-ADDD-4E29-B8FD-21B615479F14}"/>
                </a:ext>
              </a:extLst>
            </p:cNvPr>
            <p:cNvGrpSpPr/>
            <p:nvPr/>
          </p:nvGrpSpPr>
          <p:grpSpPr>
            <a:xfrm>
              <a:off x="5647124" y="6211669"/>
              <a:ext cx="413051" cy="567017"/>
              <a:chOff x="5647124" y="6211669"/>
              <a:chExt cx="413051" cy="567017"/>
            </a:xfrm>
          </p:grpSpPr>
          <p:sp>
            <p:nvSpPr>
              <p:cNvPr id="301" name="Freeform: Shape 300">
                <a:extLst>
                  <a:ext uri="{FF2B5EF4-FFF2-40B4-BE49-F238E27FC236}">
                    <a16:creationId xmlns:a16="http://schemas.microsoft.com/office/drawing/2014/main" id="{ECE5F03F-F756-4642-B8A2-ED776794A128}"/>
                  </a:ext>
                </a:extLst>
              </p:cNvPr>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02" name="Group 301">
                <a:extLst>
                  <a:ext uri="{FF2B5EF4-FFF2-40B4-BE49-F238E27FC236}">
                    <a16:creationId xmlns:a16="http://schemas.microsoft.com/office/drawing/2014/main" id="{52A3098A-2A5D-477C-B262-6D970B26D0C5}"/>
                  </a:ext>
                </a:extLst>
              </p:cNvPr>
              <p:cNvGrpSpPr/>
              <p:nvPr/>
            </p:nvGrpSpPr>
            <p:grpSpPr>
              <a:xfrm>
                <a:off x="5706618" y="6211669"/>
                <a:ext cx="294063" cy="503862"/>
                <a:chOff x="5706618" y="6211669"/>
                <a:chExt cx="294063" cy="503862"/>
              </a:xfrm>
            </p:grpSpPr>
            <p:grpSp>
              <p:nvGrpSpPr>
                <p:cNvPr id="303" name="Group 302">
                  <a:extLst>
                    <a:ext uri="{FF2B5EF4-FFF2-40B4-BE49-F238E27FC236}">
                      <a16:creationId xmlns:a16="http://schemas.microsoft.com/office/drawing/2014/main" id="{46219E2C-0665-4C51-99DF-F54CE256BBE0}"/>
                    </a:ext>
                  </a:extLst>
                </p:cNvPr>
                <p:cNvGrpSpPr/>
                <p:nvPr/>
              </p:nvGrpSpPr>
              <p:grpSpPr>
                <a:xfrm>
                  <a:off x="5706618" y="6428789"/>
                  <a:ext cx="294063" cy="286742"/>
                  <a:chOff x="9349890" y="417916"/>
                  <a:chExt cx="669938" cy="653258"/>
                </a:xfrm>
                <a:solidFill>
                  <a:schemeClr val="tx2"/>
                </a:solidFill>
              </p:grpSpPr>
              <p:sp>
                <p:nvSpPr>
                  <p:cNvPr id="306" name="Oval 2">
                    <a:extLst>
                      <a:ext uri="{FF2B5EF4-FFF2-40B4-BE49-F238E27FC236}">
                        <a16:creationId xmlns:a16="http://schemas.microsoft.com/office/drawing/2014/main" id="{D98A9E0F-70E9-4AD2-B8B1-14EE5AC5326F}"/>
                      </a:ext>
                    </a:extLst>
                  </p:cNvPr>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7" name="Freeform 532">
                    <a:extLst>
                      <a:ext uri="{FF2B5EF4-FFF2-40B4-BE49-F238E27FC236}">
                        <a16:creationId xmlns:a16="http://schemas.microsoft.com/office/drawing/2014/main" id="{505B9EB5-8E11-4262-816A-B41CCE4CEA30}"/>
                      </a:ext>
                    </a:extLst>
                  </p:cNvPr>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04" name="Right Arrow 527">
                  <a:extLst>
                    <a:ext uri="{FF2B5EF4-FFF2-40B4-BE49-F238E27FC236}">
                      <a16:creationId xmlns:a16="http://schemas.microsoft.com/office/drawing/2014/main" id="{61429870-AB1F-4732-88DD-D8C07855820F}"/>
                    </a:ext>
                  </a:extLst>
                </p:cNvPr>
                <p:cNvSpPr/>
                <p:nvPr/>
              </p:nvSpPr>
              <p:spPr bwMode="auto">
                <a:xfrm rot="16200000">
                  <a:off x="5715754" y="6220156"/>
                  <a:ext cx="94671" cy="78725"/>
                </a:xfrm>
                <a:prstGeom prst="rightArrow">
                  <a:avLst/>
                </a:pr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5" name="Right Arrow 528">
                  <a:extLst>
                    <a:ext uri="{FF2B5EF4-FFF2-40B4-BE49-F238E27FC236}">
                      <a16:creationId xmlns:a16="http://schemas.microsoft.com/office/drawing/2014/main" id="{04EB5092-4666-404B-B353-2064202CEE25}"/>
                    </a:ext>
                  </a:extLst>
                </p:cNvPr>
                <p:cNvSpPr/>
                <p:nvPr/>
              </p:nvSpPr>
              <p:spPr bwMode="auto">
                <a:xfrm rot="5400000">
                  <a:off x="5886152" y="6221227"/>
                  <a:ext cx="97842" cy="78725"/>
                </a:xfrm>
                <a:prstGeom prst="rightArrow">
                  <a:avLst/>
                </a:pr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300" name="TextBox 299">
              <a:extLst>
                <a:ext uri="{FF2B5EF4-FFF2-40B4-BE49-F238E27FC236}">
                  <a16:creationId xmlns:a16="http://schemas.microsoft.com/office/drawing/2014/main" id="{2BA52725-C53F-461C-B8DA-5E152E6BFC27}"/>
                </a:ext>
              </a:extLst>
            </p:cNvPr>
            <p:cNvSpPr txBox="1"/>
            <p:nvPr/>
          </p:nvSpPr>
          <p:spPr>
            <a:xfrm>
              <a:off x="5371040" y="6856026"/>
              <a:ext cx="968599" cy="130564"/>
            </a:xfrm>
            <a:prstGeom prst="rect">
              <a:avLst/>
            </a:prstGeom>
            <a:noFill/>
          </p:spPr>
          <p:txBody>
            <a:bodyPr wrap="square" lIns="0" tIns="0" rIns="0" bIns="0"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dirty="0">
                <a:ln>
                  <a:noFill/>
                </a:ln>
                <a:gradFill>
                  <a:gsLst>
                    <a:gs pos="2917">
                      <a:srgbClr val="353535"/>
                    </a:gs>
                    <a:gs pos="32000">
                      <a:srgbClr val="353535"/>
                    </a:gs>
                  </a:gsLst>
                  <a:lin ang="5400000" scaled="0"/>
                </a:gradFill>
                <a:effectLst/>
                <a:uLnTx/>
                <a:uFillTx/>
                <a:latin typeface="Segoe UI Semilight"/>
                <a:ea typeface="+mn-ea"/>
                <a:cs typeface="+mn-cs"/>
              </a:endParaRPr>
            </a:p>
          </p:txBody>
        </p:sp>
      </p:grpSp>
      <p:grpSp>
        <p:nvGrpSpPr>
          <p:cNvPr id="308" name="Smart meters">
            <a:extLst>
              <a:ext uri="{FF2B5EF4-FFF2-40B4-BE49-F238E27FC236}">
                <a16:creationId xmlns:a16="http://schemas.microsoft.com/office/drawing/2014/main" id="{ECEB9624-394D-47D6-8ACB-BE52505A9D01}"/>
              </a:ext>
            </a:extLst>
          </p:cNvPr>
          <p:cNvGrpSpPr/>
          <p:nvPr/>
        </p:nvGrpSpPr>
        <p:grpSpPr>
          <a:xfrm>
            <a:off x="8545039" y="3972676"/>
            <a:ext cx="601375" cy="600534"/>
            <a:chOff x="3171353" y="5521163"/>
            <a:chExt cx="968599" cy="873018"/>
          </a:xfrm>
        </p:grpSpPr>
        <p:sp>
          <p:nvSpPr>
            <p:cNvPr id="309" name="Freeform 5">
              <a:extLst>
                <a:ext uri="{FF2B5EF4-FFF2-40B4-BE49-F238E27FC236}">
                  <a16:creationId xmlns:a16="http://schemas.microsoft.com/office/drawing/2014/main" id="{438E6A79-2043-407B-9289-48610AF70E68}"/>
                </a:ext>
              </a:extLst>
            </p:cNvPr>
            <p:cNvSpPr>
              <a:spLocks noEditPoints="1"/>
            </p:cNvSpPr>
            <p:nvPr/>
          </p:nvSpPr>
          <p:spPr bwMode="auto">
            <a:xfrm>
              <a:off x="3628621" y="5728655"/>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10" name="Group 309">
              <a:extLst>
                <a:ext uri="{FF2B5EF4-FFF2-40B4-BE49-F238E27FC236}">
                  <a16:creationId xmlns:a16="http://schemas.microsoft.com/office/drawing/2014/main" id="{4A8346AA-F279-4A29-B4D8-A90E0137C804}"/>
                </a:ext>
              </a:extLst>
            </p:cNvPr>
            <p:cNvGrpSpPr/>
            <p:nvPr/>
          </p:nvGrpSpPr>
          <p:grpSpPr>
            <a:xfrm>
              <a:off x="3171353" y="5521163"/>
              <a:ext cx="968599" cy="873018"/>
              <a:chOff x="3171353" y="5521163"/>
              <a:chExt cx="968599" cy="873018"/>
            </a:xfrm>
          </p:grpSpPr>
          <p:sp>
            <p:nvSpPr>
              <p:cNvPr id="311" name="TextBox 310">
                <a:extLst>
                  <a:ext uri="{FF2B5EF4-FFF2-40B4-BE49-F238E27FC236}">
                    <a16:creationId xmlns:a16="http://schemas.microsoft.com/office/drawing/2014/main" id="{54179919-4924-4F52-9397-98C2EB017C9D}"/>
                  </a:ext>
                </a:extLst>
              </p:cNvPr>
              <p:cNvSpPr txBox="1"/>
              <p:nvPr/>
            </p:nvSpPr>
            <p:spPr>
              <a:xfrm>
                <a:off x="3171353" y="6227982"/>
                <a:ext cx="968599" cy="166199"/>
              </a:xfrm>
              <a:prstGeom prst="rect">
                <a:avLst/>
              </a:prstGeom>
              <a:noFill/>
            </p:spPr>
            <p:txBody>
              <a:bodyPr wrap="square" lIns="0" tIns="0" rIns="0" bIns="0"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dirty="0">
                  <a:ln>
                    <a:noFill/>
                  </a:ln>
                  <a:gradFill>
                    <a:gsLst>
                      <a:gs pos="2917">
                        <a:srgbClr val="353535"/>
                      </a:gs>
                      <a:gs pos="32000">
                        <a:srgbClr val="353535"/>
                      </a:gs>
                    </a:gsLst>
                    <a:lin ang="5400000" scaled="0"/>
                  </a:gradFill>
                  <a:effectLst/>
                  <a:uLnTx/>
                  <a:uFillTx/>
                  <a:latin typeface="Segoe UI Semilight"/>
                  <a:ea typeface="+mn-ea"/>
                  <a:cs typeface="+mn-cs"/>
                </a:endParaRPr>
              </a:p>
            </p:txBody>
          </p:sp>
          <p:sp>
            <p:nvSpPr>
              <p:cNvPr id="312" name="Freeform: Shape 311">
                <a:extLst>
                  <a:ext uri="{FF2B5EF4-FFF2-40B4-BE49-F238E27FC236}">
                    <a16:creationId xmlns:a16="http://schemas.microsoft.com/office/drawing/2014/main" id="{A87F2E09-87EF-44AA-9282-8623559051E6}"/>
                  </a:ext>
                </a:extLst>
              </p:cNvPr>
              <p:cNvSpPr/>
              <p:nvPr/>
            </p:nvSpPr>
            <p:spPr bwMode="auto">
              <a:xfrm>
                <a:off x="3520315" y="5521163"/>
                <a:ext cx="269077" cy="677391"/>
              </a:xfrm>
              <a:custGeom>
                <a:avLst/>
                <a:gdLst>
                  <a:gd name="connsiteX0" fmla="*/ 147140 w 269077"/>
                  <a:gd name="connsiteY0" fmla="*/ 177466 h 677391"/>
                  <a:gd name="connsiteX1" fmla="*/ 146522 w 269077"/>
                  <a:gd name="connsiteY1" fmla="*/ 177635 h 677391"/>
                  <a:gd name="connsiteX2" fmla="*/ 145737 w 269077"/>
                  <a:gd name="connsiteY2" fmla="*/ 177915 h 677391"/>
                  <a:gd name="connsiteX3" fmla="*/ 133670 w 269077"/>
                  <a:gd name="connsiteY3" fmla="*/ 183640 h 677391"/>
                  <a:gd name="connsiteX4" fmla="*/ 121324 w 269077"/>
                  <a:gd name="connsiteY4" fmla="*/ 179038 h 677391"/>
                  <a:gd name="connsiteX5" fmla="*/ 120594 w 269077"/>
                  <a:gd name="connsiteY5" fmla="*/ 178757 h 677391"/>
                  <a:gd name="connsiteX6" fmla="*/ 119752 w 269077"/>
                  <a:gd name="connsiteY6" fmla="*/ 178645 h 677391"/>
                  <a:gd name="connsiteX7" fmla="*/ 119079 w 269077"/>
                  <a:gd name="connsiteY7" fmla="*/ 178645 h 677391"/>
                  <a:gd name="connsiteX8" fmla="*/ 118237 w 269077"/>
                  <a:gd name="connsiteY8" fmla="*/ 178757 h 677391"/>
                  <a:gd name="connsiteX9" fmla="*/ 117451 w 269077"/>
                  <a:gd name="connsiteY9" fmla="*/ 179038 h 677391"/>
                  <a:gd name="connsiteX10" fmla="*/ 116778 w 269077"/>
                  <a:gd name="connsiteY10" fmla="*/ 179374 h 677391"/>
                  <a:gd name="connsiteX11" fmla="*/ 116160 w 269077"/>
                  <a:gd name="connsiteY11" fmla="*/ 179711 h 677391"/>
                  <a:gd name="connsiteX12" fmla="*/ 115543 w 269077"/>
                  <a:gd name="connsiteY12" fmla="*/ 180385 h 677391"/>
                  <a:gd name="connsiteX13" fmla="*/ 106564 w 269077"/>
                  <a:gd name="connsiteY13" fmla="*/ 190038 h 677391"/>
                  <a:gd name="connsiteX14" fmla="*/ 93319 w 269077"/>
                  <a:gd name="connsiteY14" fmla="*/ 190487 h 677391"/>
                  <a:gd name="connsiteX15" fmla="*/ 92365 w 269077"/>
                  <a:gd name="connsiteY15" fmla="*/ 190599 h 677391"/>
                  <a:gd name="connsiteX16" fmla="*/ 91747 w 269077"/>
                  <a:gd name="connsiteY16" fmla="*/ 190767 h 677391"/>
                  <a:gd name="connsiteX17" fmla="*/ 91018 w 269077"/>
                  <a:gd name="connsiteY17" fmla="*/ 191048 h 677391"/>
                  <a:gd name="connsiteX18" fmla="*/ 90288 w 269077"/>
                  <a:gd name="connsiteY18" fmla="*/ 191553 h 677391"/>
                  <a:gd name="connsiteX19" fmla="*/ 90401 w 269077"/>
                  <a:gd name="connsiteY19" fmla="*/ 191553 h 677391"/>
                  <a:gd name="connsiteX20" fmla="*/ 89783 w 269077"/>
                  <a:gd name="connsiteY20" fmla="*/ 192002 h 677391"/>
                  <a:gd name="connsiteX21" fmla="*/ 89166 w 269077"/>
                  <a:gd name="connsiteY21" fmla="*/ 192563 h 677391"/>
                  <a:gd name="connsiteX22" fmla="*/ 88885 w 269077"/>
                  <a:gd name="connsiteY22" fmla="*/ 193180 h 677391"/>
                  <a:gd name="connsiteX23" fmla="*/ 88492 w 269077"/>
                  <a:gd name="connsiteY23" fmla="*/ 193910 h 677391"/>
                  <a:gd name="connsiteX24" fmla="*/ 84003 w 269077"/>
                  <a:gd name="connsiteY24" fmla="*/ 206425 h 677391"/>
                  <a:gd name="connsiteX25" fmla="*/ 71880 w 269077"/>
                  <a:gd name="connsiteY25" fmla="*/ 211925 h 677391"/>
                  <a:gd name="connsiteX26" fmla="*/ 71151 w 269077"/>
                  <a:gd name="connsiteY26" fmla="*/ 212262 h 677391"/>
                  <a:gd name="connsiteX27" fmla="*/ 70590 w 269077"/>
                  <a:gd name="connsiteY27" fmla="*/ 212711 h 677391"/>
                  <a:gd name="connsiteX28" fmla="*/ 70084 w 269077"/>
                  <a:gd name="connsiteY28" fmla="*/ 213272 h 677391"/>
                  <a:gd name="connsiteX29" fmla="*/ 69636 w 269077"/>
                  <a:gd name="connsiteY29" fmla="*/ 213889 h 677391"/>
                  <a:gd name="connsiteX30" fmla="*/ 69187 w 269077"/>
                  <a:gd name="connsiteY30" fmla="*/ 214619 h 677391"/>
                  <a:gd name="connsiteX31" fmla="*/ 68906 w 269077"/>
                  <a:gd name="connsiteY31" fmla="*/ 215348 h 677391"/>
                  <a:gd name="connsiteX32" fmla="*/ 68794 w 269077"/>
                  <a:gd name="connsiteY32" fmla="*/ 216078 h 677391"/>
                  <a:gd name="connsiteX33" fmla="*/ 68738 w 269077"/>
                  <a:gd name="connsiteY33" fmla="*/ 216808 h 677391"/>
                  <a:gd name="connsiteX34" fmla="*/ 69355 w 269077"/>
                  <a:gd name="connsiteY34" fmla="*/ 229996 h 677391"/>
                  <a:gd name="connsiteX35" fmla="*/ 60375 w 269077"/>
                  <a:gd name="connsiteY35" fmla="*/ 239649 h 677391"/>
                  <a:gd name="connsiteX36" fmla="*/ 59870 w 269077"/>
                  <a:gd name="connsiteY36" fmla="*/ 240210 h 677391"/>
                  <a:gd name="connsiteX37" fmla="*/ 59421 w 269077"/>
                  <a:gd name="connsiteY37" fmla="*/ 241052 h 677391"/>
                  <a:gd name="connsiteX38" fmla="*/ 59141 w 269077"/>
                  <a:gd name="connsiteY38" fmla="*/ 241670 h 677391"/>
                  <a:gd name="connsiteX39" fmla="*/ 58972 w 269077"/>
                  <a:gd name="connsiteY39" fmla="*/ 242399 h 677391"/>
                  <a:gd name="connsiteX40" fmla="*/ 58860 w 269077"/>
                  <a:gd name="connsiteY40" fmla="*/ 243185 h 677391"/>
                  <a:gd name="connsiteX41" fmla="*/ 58972 w 269077"/>
                  <a:gd name="connsiteY41" fmla="*/ 243914 h 677391"/>
                  <a:gd name="connsiteX42" fmla="*/ 59028 w 269077"/>
                  <a:gd name="connsiteY42" fmla="*/ 244756 h 677391"/>
                  <a:gd name="connsiteX43" fmla="*/ 59421 w 269077"/>
                  <a:gd name="connsiteY43" fmla="*/ 245430 h 677391"/>
                  <a:gd name="connsiteX44" fmla="*/ 65034 w 269077"/>
                  <a:gd name="connsiteY44" fmla="*/ 257496 h 677391"/>
                  <a:gd name="connsiteX45" fmla="*/ 60375 w 269077"/>
                  <a:gd name="connsiteY45" fmla="*/ 269787 h 677391"/>
                  <a:gd name="connsiteX46" fmla="*/ 60151 w 269077"/>
                  <a:gd name="connsiteY46" fmla="*/ 270572 h 677391"/>
                  <a:gd name="connsiteX47" fmla="*/ 60039 w 269077"/>
                  <a:gd name="connsiteY47" fmla="*/ 271414 h 677391"/>
                  <a:gd name="connsiteX48" fmla="*/ 60039 w 269077"/>
                  <a:gd name="connsiteY48" fmla="*/ 272144 h 677391"/>
                  <a:gd name="connsiteX49" fmla="*/ 60207 w 269077"/>
                  <a:gd name="connsiteY49" fmla="*/ 272817 h 677391"/>
                  <a:gd name="connsiteX50" fmla="*/ 60488 w 269077"/>
                  <a:gd name="connsiteY50" fmla="*/ 273659 h 677391"/>
                  <a:gd name="connsiteX51" fmla="*/ 60768 w 269077"/>
                  <a:gd name="connsiteY51" fmla="*/ 274389 h 677391"/>
                  <a:gd name="connsiteX52" fmla="*/ 61217 w 269077"/>
                  <a:gd name="connsiteY52" fmla="*/ 274950 h 677391"/>
                  <a:gd name="connsiteX53" fmla="*/ 61666 w 269077"/>
                  <a:gd name="connsiteY53" fmla="*/ 275567 h 677391"/>
                  <a:gd name="connsiteX54" fmla="*/ 71488 w 269077"/>
                  <a:gd name="connsiteY54" fmla="*/ 284434 h 677391"/>
                  <a:gd name="connsiteX55" fmla="*/ 71993 w 269077"/>
                  <a:gd name="connsiteY55" fmla="*/ 297679 h 677391"/>
                  <a:gd name="connsiteX56" fmla="*/ 72049 w 269077"/>
                  <a:gd name="connsiteY56" fmla="*/ 298521 h 677391"/>
                  <a:gd name="connsiteX57" fmla="*/ 72217 w 269077"/>
                  <a:gd name="connsiteY57" fmla="*/ 299138 h 677391"/>
                  <a:gd name="connsiteX58" fmla="*/ 72610 w 269077"/>
                  <a:gd name="connsiteY58" fmla="*/ 299868 h 677391"/>
                  <a:gd name="connsiteX59" fmla="*/ 72947 w 269077"/>
                  <a:gd name="connsiteY59" fmla="*/ 300598 h 677391"/>
                  <a:gd name="connsiteX60" fmla="*/ 73508 w 269077"/>
                  <a:gd name="connsiteY60" fmla="*/ 301159 h 677391"/>
                  <a:gd name="connsiteX61" fmla="*/ 74125 w 269077"/>
                  <a:gd name="connsiteY61" fmla="*/ 301664 h 677391"/>
                  <a:gd name="connsiteX62" fmla="*/ 74743 w 269077"/>
                  <a:gd name="connsiteY62" fmla="*/ 302057 h 677391"/>
                  <a:gd name="connsiteX63" fmla="*/ 75416 w 269077"/>
                  <a:gd name="connsiteY63" fmla="*/ 302393 h 677391"/>
                  <a:gd name="connsiteX64" fmla="*/ 87875 w 269077"/>
                  <a:gd name="connsiteY64" fmla="*/ 306995 h 677391"/>
                  <a:gd name="connsiteX65" fmla="*/ 93487 w 269077"/>
                  <a:gd name="connsiteY65" fmla="*/ 318837 h 677391"/>
                  <a:gd name="connsiteX66" fmla="*/ 93824 w 269077"/>
                  <a:gd name="connsiteY66" fmla="*/ 319567 h 677391"/>
                  <a:gd name="connsiteX67" fmla="*/ 94273 w 269077"/>
                  <a:gd name="connsiteY67" fmla="*/ 320240 h 677391"/>
                  <a:gd name="connsiteX68" fmla="*/ 94834 w 269077"/>
                  <a:gd name="connsiteY68" fmla="*/ 320857 h 677391"/>
                  <a:gd name="connsiteX69" fmla="*/ 95452 w 269077"/>
                  <a:gd name="connsiteY69" fmla="*/ 321194 h 677391"/>
                  <a:gd name="connsiteX70" fmla="*/ 96181 w 269077"/>
                  <a:gd name="connsiteY70" fmla="*/ 321587 h 677391"/>
                  <a:gd name="connsiteX71" fmla="*/ 96911 w 269077"/>
                  <a:gd name="connsiteY71" fmla="*/ 321868 h 677391"/>
                  <a:gd name="connsiteX72" fmla="*/ 97640 w 269077"/>
                  <a:gd name="connsiteY72" fmla="*/ 321924 h 677391"/>
                  <a:gd name="connsiteX73" fmla="*/ 98426 w 269077"/>
                  <a:gd name="connsiteY73" fmla="*/ 321924 h 677391"/>
                  <a:gd name="connsiteX74" fmla="*/ 111671 w 269077"/>
                  <a:gd name="connsiteY74" fmla="*/ 321363 h 677391"/>
                  <a:gd name="connsiteX75" fmla="*/ 121492 w 269077"/>
                  <a:gd name="connsiteY75" fmla="*/ 330454 h 677391"/>
                  <a:gd name="connsiteX76" fmla="*/ 122053 w 269077"/>
                  <a:gd name="connsiteY76" fmla="*/ 330959 h 677391"/>
                  <a:gd name="connsiteX77" fmla="*/ 122839 w 269077"/>
                  <a:gd name="connsiteY77" fmla="*/ 331352 h 677391"/>
                  <a:gd name="connsiteX78" fmla="*/ 123512 w 269077"/>
                  <a:gd name="connsiteY78" fmla="*/ 331521 h 677391"/>
                  <a:gd name="connsiteX79" fmla="*/ 124186 w 269077"/>
                  <a:gd name="connsiteY79" fmla="*/ 331801 h 677391"/>
                  <a:gd name="connsiteX80" fmla="*/ 125028 w 269077"/>
                  <a:gd name="connsiteY80" fmla="*/ 331801 h 677391"/>
                  <a:gd name="connsiteX81" fmla="*/ 125813 w 269077"/>
                  <a:gd name="connsiteY81" fmla="*/ 331801 h 677391"/>
                  <a:gd name="connsiteX82" fmla="*/ 126543 w 269077"/>
                  <a:gd name="connsiteY82" fmla="*/ 331577 h 677391"/>
                  <a:gd name="connsiteX83" fmla="*/ 127273 w 269077"/>
                  <a:gd name="connsiteY83" fmla="*/ 331352 h 677391"/>
                  <a:gd name="connsiteX84" fmla="*/ 139395 w 269077"/>
                  <a:gd name="connsiteY84" fmla="*/ 325740 h 677391"/>
                  <a:gd name="connsiteX85" fmla="*/ 151798 w 269077"/>
                  <a:gd name="connsiteY85" fmla="*/ 330454 h 677391"/>
                  <a:gd name="connsiteX86" fmla="*/ 152584 w 269077"/>
                  <a:gd name="connsiteY86" fmla="*/ 330623 h 677391"/>
                  <a:gd name="connsiteX87" fmla="*/ 153425 w 269077"/>
                  <a:gd name="connsiteY87" fmla="*/ 330679 h 677391"/>
                  <a:gd name="connsiteX88" fmla="*/ 154043 w 269077"/>
                  <a:gd name="connsiteY88" fmla="*/ 330679 h 677391"/>
                  <a:gd name="connsiteX89" fmla="*/ 154828 w 269077"/>
                  <a:gd name="connsiteY89" fmla="*/ 330510 h 677391"/>
                  <a:gd name="connsiteX90" fmla="*/ 155670 w 269077"/>
                  <a:gd name="connsiteY90" fmla="*/ 330342 h 677391"/>
                  <a:gd name="connsiteX91" fmla="*/ 156288 w 269077"/>
                  <a:gd name="connsiteY91" fmla="*/ 330061 h 677391"/>
                  <a:gd name="connsiteX92" fmla="*/ 156905 w 269077"/>
                  <a:gd name="connsiteY92" fmla="*/ 329500 h 677391"/>
                  <a:gd name="connsiteX93" fmla="*/ 157466 w 269077"/>
                  <a:gd name="connsiteY93" fmla="*/ 328995 h 677391"/>
                  <a:gd name="connsiteX94" fmla="*/ 166502 w 269077"/>
                  <a:gd name="connsiteY94" fmla="*/ 319230 h 677391"/>
                  <a:gd name="connsiteX95" fmla="*/ 179803 w 269077"/>
                  <a:gd name="connsiteY95" fmla="*/ 318781 h 677391"/>
                  <a:gd name="connsiteX96" fmla="*/ 180588 w 269077"/>
                  <a:gd name="connsiteY96" fmla="*/ 318781 h 677391"/>
                  <a:gd name="connsiteX97" fmla="*/ 181262 w 269077"/>
                  <a:gd name="connsiteY97" fmla="*/ 318613 h 677391"/>
                  <a:gd name="connsiteX98" fmla="*/ 182047 w 269077"/>
                  <a:gd name="connsiteY98" fmla="*/ 318220 h 677391"/>
                  <a:gd name="connsiteX99" fmla="*/ 182665 w 269077"/>
                  <a:gd name="connsiteY99" fmla="*/ 317771 h 677391"/>
                  <a:gd name="connsiteX100" fmla="*/ 183226 w 269077"/>
                  <a:gd name="connsiteY100" fmla="*/ 317322 h 677391"/>
                  <a:gd name="connsiteX101" fmla="*/ 183787 w 269077"/>
                  <a:gd name="connsiteY101" fmla="*/ 316761 h 677391"/>
                  <a:gd name="connsiteX102" fmla="*/ 184236 w 269077"/>
                  <a:gd name="connsiteY102" fmla="*/ 316031 h 677391"/>
                  <a:gd name="connsiteX103" fmla="*/ 184517 w 269077"/>
                  <a:gd name="connsiteY103" fmla="*/ 315414 h 677391"/>
                  <a:gd name="connsiteX104" fmla="*/ 189119 w 269077"/>
                  <a:gd name="connsiteY104" fmla="*/ 302955 h 677391"/>
                  <a:gd name="connsiteX105" fmla="*/ 201241 w 269077"/>
                  <a:gd name="connsiteY105" fmla="*/ 297511 h 677391"/>
                  <a:gd name="connsiteX106" fmla="*/ 201915 w 269077"/>
                  <a:gd name="connsiteY106" fmla="*/ 297174 h 677391"/>
                  <a:gd name="connsiteX107" fmla="*/ 202588 w 269077"/>
                  <a:gd name="connsiteY107" fmla="*/ 296613 h 677391"/>
                  <a:gd name="connsiteX108" fmla="*/ 203037 w 269077"/>
                  <a:gd name="connsiteY108" fmla="*/ 296052 h 677391"/>
                  <a:gd name="connsiteX109" fmla="*/ 203486 w 269077"/>
                  <a:gd name="connsiteY109" fmla="*/ 295547 h 677391"/>
                  <a:gd name="connsiteX110" fmla="*/ 203542 w 269077"/>
                  <a:gd name="connsiteY110" fmla="*/ 295547 h 677391"/>
                  <a:gd name="connsiteX111" fmla="*/ 203823 w 269077"/>
                  <a:gd name="connsiteY111" fmla="*/ 294705 h 677391"/>
                  <a:gd name="connsiteX112" fmla="*/ 204103 w 269077"/>
                  <a:gd name="connsiteY112" fmla="*/ 294087 h 677391"/>
                  <a:gd name="connsiteX113" fmla="*/ 204216 w 269077"/>
                  <a:gd name="connsiteY113" fmla="*/ 293302 h 677391"/>
                  <a:gd name="connsiteX114" fmla="*/ 204272 w 269077"/>
                  <a:gd name="connsiteY114" fmla="*/ 292572 h 677391"/>
                  <a:gd name="connsiteX115" fmla="*/ 203654 w 269077"/>
                  <a:gd name="connsiteY115" fmla="*/ 279271 h 677391"/>
                  <a:gd name="connsiteX116" fmla="*/ 212802 w 269077"/>
                  <a:gd name="connsiteY116" fmla="*/ 269618 h 677391"/>
                  <a:gd name="connsiteX117" fmla="*/ 213251 w 269077"/>
                  <a:gd name="connsiteY117" fmla="*/ 269057 h 677391"/>
                  <a:gd name="connsiteX118" fmla="*/ 213700 w 269077"/>
                  <a:gd name="connsiteY118" fmla="*/ 268440 h 677391"/>
                  <a:gd name="connsiteX119" fmla="*/ 213869 w 269077"/>
                  <a:gd name="connsiteY119" fmla="*/ 267710 h 677391"/>
                  <a:gd name="connsiteX120" fmla="*/ 214037 w 269077"/>
                  <a:gd name="connsiteY120" fmla="*/ 266868 h 677391"/>
                  <a:gd name="connsiteX121" fmla="*/ 214149 w 269077"/>
                  <a:gd name="connsiteY121" fmla="*/ 266083 h 677391"/>
                  <a:gd name="connsiteX122" fmla="*/ 214037 w 269077"/>
                  <a:gd name="connsiteY122" fmla="*/ 265353 h 677391"/>
                  <a:gd name="connsiteX123" fmla="*/ 213869 w 269077"/>
                  <a:gd name="connsiteY123" fmla="*/ 264623 h 677391"/>
                  <a:gd name="connsiteX124" fmla="*/ 213700 w 269077"/>
                  <a:gd name="connsiteY124" fmla="*/ 263782 h 677391"/>
                  <a:gd name="connsiteX125" fmla="*/ 208200 w 269077"/>
                  <a:gd name="connsiteY125" fmla="*/ 251884 h 677391"/>
                  <a:gd name="connsiteX126" fmla="*/ 212802 w 269077"/>
                  <a:gd name="connsiteY126" fmla="*/ 239481 h 677391"/>
                  <a:gd name="connsiteX127" fmla="*/ 212971 w 269077"/>
                  <a:gd name="connsiteY127" fmla="*/ 238751 h 677391"/>
                  <a:gd name="connsiteX128" fmla="*/ 213083 w 269077"/>
                  <a:gd name="connsiteY128" fmla="*/ 238022 h 677391"/>
                  <a:gd name="connsiteX129" fmla="*/ 213083 w 269077"/>
                  <a:gd name="connsiteY129" fmla="*/ 237124 h 677391"/>
                  <a:gd name="connsiteX130" fmla="*/ 212858 w 269077"/>
                  <a:gd name="connsiteY130" fmla="*/ 236394 h 677391"/>
                  <a:gd name="connsiteX131" fmla="*/ 212690 w 269077"/>
                  <a:gd name="connsiteY131" fmla="*/ 235665 h 677391"/>
                  <a:gd name="connsiteX132" fmla="*/ 212353 w 269077"/>
                  <a:gd name="connsiteY132" fmla="*/ 234991 h 677391"/>
                  <a:gd name="connsiteX133" fmla="*/ 211904 w 269077"/>
                  <a:gd name="connsiteY133" fmla="*/ 234430 h 677391"/>
                  <a:gd name="connsiteX134" fmla="*/ 211455 w 269077"/>
                  <a:gd name="connsiteY134" fmla="*/ 233813 h 677391"/>
                  <a:gd name="connsiteX135" fmla="*/ 201466 w 269077"/>
                  <a:gd name="connsiteY135" fmla="*/ 224945 h 677391"/>
                  <a:gd name="connsiteX136" fmla="*/ 201129 w 269077"/>
                  <a:gd name="connsiteY136" fmla="*/ 211757 h 677391"/>
                  <a:gd name="connsiteX137" fmla="*/ 201017 w 269077"/>
                  <a:gd name="connsiteY137" fmla="*/ 210915 h 677391"/>
                  <a:gd name="connsiteX138" fmla="*/ 200736 w 269077"/>
                  <a:gd name="connsiteY138" fmla="*/ 210129 h 677391"/>
                  <a:gd name="connsiteX139" fmla="*/ 200512 w 269077"/>
                  <a:gd name="connsiteY139" fmla="*/ 209456 h 677391"/>
                  <a:gd name="connsiteX140" fmla="*/ 200119 w 269077"/>
                  <a:gd name="connsiteY140" fmla="*/ 208838 h 677391"/>
                  <a:gd name="connsiteX141" fmla="*/ 199614 w 269077"/>
                  <a:gd name="connsiteY141" fmla="*/ 208221 h 677391"/>
                  <a:gd name="connsiteX142" fmla="*/ 199052 w 269077"/>
                  <a:gd name="connsiteY142" fmla="*/ 207660 h 677391"/>
                  <a:gd name="connsiteX143" fmla="*/ 198435 w 269077"/>
                  <a:gd name="connsiteY143" fmla="*/ 207323 h 677391"/>
                  <a:gd name="connsiteX144" fmla="*/ 197705 w 269077"/>
                  <a:gd name="connsiteY144" fmla="*/ 206930 h 677391"/>
                  <a:gd name="connsiteX145" fmla="*/ 197593 w 269077"/>
                  <a:gd name="connsiteY145" fmla="*/ 206930 h 677391"/>
                  <a:gd name="connsiteX146" fmla="*/ 185190 w 269077"/>
                  <a:gd name="connsiteY146" fmla="*/ 202440 h 677391"/>
                  <a:gd name="connsiteX147" fmla="*/ 179634 w 269077"/>
                  <a:gd name="connsiteY147" fmla="*/ 190318 h 677391"/>
                  <a:gd name="connsiteX148" fmla="*/ 179241 w 269077"/>
                  <a:gd name="connsiteY148" fmla="*/ 189701 h 677391"/>
                  <a:gd name="connsiteX149" fmla="*/ 178792 w 269077"/>
                  <a:gd name="connsiteY149" fmla="*/ 189027 h 677391"/>
                  <a:gd name="connsiteX150" fmla="*/ 178175 w 269077"/>
                  <a:gd name="connsiteY150" fmla="*/ 188578 h 677391"/>
                  <a:gd name="connsiteX151" fmla="*/ 177558 w 269077"/>
                  <a:gd name="connsiteY151" fmla="*/ 188073 h 677391"/>
                  <a:gd name="connsiteX152" fmla="*/ 177558 w 269077"/>
                  <a:gd name="connsiteY152" fmla="*/ 187961 h 677391"/>
                  <a:gd name="connsiteX153" fmla="*/ 176828 w 269077"/>
                  <a:gd name="connsiteY153" fmla="*/ 187680 h 677391"/>
                  <a:gd name="connsiteX154" fmla="*/ 176155 w 269077"/>
                  <a:gd name="connsiteY154" fmla="*/ 187512 h 677391"/>
                  <a:gd name="connsiteX155" fmla="*/ 175369 w 269077"/>
                  <a:gd name="connsiteY155" fmla="*/ 187344 h 677391"/>
                  <a:gd name="connsiteX156" fmla="*/ 174527 w 269077"/>
                  <a:gd name="connsiteY156" fmla="*/ 187344 h 677391"/>
                  <a:gd name="connsiteX157" fmla="*/ 161282 w 269077"/>
                  <a:gd name="connsiteY157" fmla="*/ 187849 h 677391"/>
                  <a:gd name="connsiteX158" fmla="*/ 151517 w 269077"/>
                  <a:gd name="connsiteY158" fmla="*/ 178925 h 677391"/>
                  <a:gd name="connsiteX159" fmla="*/ 150956 w 269077"/>
                  <a:gd name="connsiteY159" fmla="*/ 178364 h 677391"/>
                  <a:gd name="connsiteX160" fmla="*/ 150226 w 269077"/>
                  <a:gd name="connsiteY160" fmla="*/ 178027 h 677391"/>
                  <a:gd name="connsiteX161" fmla="*/ 149609 w 269077"/>
                  <a:gd name="connsiteY161" fmla="*/ 177635 h 677391"/>
                  <a:gd name="connsiteX162" fmla="*/ 148879 w 269077"/>
                  <a:gd name="connsiteY162" fmla="*/ 177466 h 677391"/>
                  <a:gd name="connsiteX163" fmla="*/ 147982 w 269077"/>
                  <a:gd name="connsiteY163" fmla="*/ 177466 h 677391"/>
                  <a:gd name="connsiteX164" fmla="*/ 176577 w 269077"/>
                  <a:gd name="connsiteY164" fmla="*/ 81430 h 677391"/>
                  <a:gd name="connsiteX165" fmla="*/ 182682 w 269077"/>
                  <a:gd name="connsiteY165" fmla="*/ 84002 h 677391"/>
                  <a:gd name="connsiteX166" fmla="*/ 184912 w 269077"/>
                  <a:gd name="connsiteY166" fmla="*/ 91197 h 677391"/>
                  <a:gd name="connsiteX167" fmla="*/ 166908 w 269077"/>
                  <a:gd name="connsiteY167" fmla="*/ 91197 h 677391"/>
                  <a:gd name="connsiteX168" fmla="*/ 170164 w 269077"/>
                  <a:gd name="connsiteY168" fmla="*/ 84132 h 677391"/>
                  <a:gd name="connsiteX169" fmla="*/ 176577 w 269077"/>
                  <a:gd name="connsiteY169" fmla="*/ 81430 h 677391"/>
                  <a:gd name="connsiteX170" fmla="*/ 119427 w 269077"/>
                  <a:gd name="connsiteY170" fmla="*/ 81430 h 677391"/>
                  <a:gd name="connsiteX171" fmla="*/ 125532 w 269077"/>
                  <a:gd name="connsiteY171" fmla="*/ 84002 h 677391"/>
                  <a:gd name="connsiteX172" fmla="*/ 127762 w 269077"/>
                  <a:gd name="connsiteY172" fmla="*/ 91197 h 677391"/>
                  <a:gd name="connsiteX173" fmla="*/ 109758 w 269077"/>
                  <a:gd name="connsiteY173" fmla="*/ 91197 h 677391"/>
                  <a:gd name="connsiteX174" fmla="*/ 113014 w 269077"/>
                  <a:gd name="connsiteY174" fmla="*/ 84132 h 677391"/>
                  <a:gd name="connsiteX175" fmla="*/ 119427 w 269077"/>
                  <a:gd name="connsiteY175" fmla="*/ 81430 h 677391"/>
                  <a:gd name="connsiteX176" fmla="*/ 215882 w 269077"/>
                  <a:gd name="connsiteY176" fmla="*/ 77133 h 677391"/>
                  <a:gd name="connsiteX177" fmla="*/ 210640 w 269077"/>
                  <a:gd name="connsiteY177" fmla="*/ 79102 h 677391"/>
                  <a:gd name="connsiteX178" fmla="*/ 207157 w 269077"/>
                  <a:gd name="connsiteY178" fmla="*/ 84588 h 677391"/>
                  <a:gd name="connsiteX179" fmla="*/ 207027 w 269077"/>
                  <a:gd name="connsiteY179" fmla="*/ 84588 h 677391"/>
                  <a:gd name="connsiteX180" fmla="*/ 207027 w 269077"/>
                  <a:gd name="connsiteY180" fmla="*/ 77719 h 677391"/>
                  <a:gd name="connsiteX181" fmla="*/ 201687 w 269077"/>
                  <a:gd name="connsiteY181" fmla="*/ 77719 h 677391"/>
                  <a:gd name="connsiteX182" fmla="*/ 201687 w 269077"/>
                  <a:gd name="connsiteY182" fmla="*/ 111056 h 677391"/>
                  <a:gd name="connsiteX183" fmla="*/ 207027 w 269077"/>
                  <a:gd name="connsiteY183" fmla="*/ 111056 h 677391"/>
                  <a:gd name="connsiteX184" fmla="*/ 207027 w 269077"/>
                  <a:gd name="connsiteY184" fmla="*/ 94062 h 677391"/>
                  <a:gd name="connsiteX185" fmla="*/ 209322 w 269077"/>
                  <a:gd name="connsiteY185" fmla="*/ 85272 h 677391"/>
                  <a:gd name="connsiteX186" fmla="*/ 215035 w 269077"/>
                  <a:gd name="connsiteY186" fmla="*/ 82049 h 677391"/>
                  <a:gd name="connsiteX187" fmla="*/ 219072 w 269077"/>
                  <a:gd name="connsiteY187" fmla="*/ 83123 h 677391"/>
                  <a:gd name="connsiteX188" fmla="*/ 219072 w 269077"/>
                  <a:gd name="connsiteY188" fmla="*/ 77589 h 677391"/>
                  <a:gd name="connsiteX189" fmla="*/ 215882 w 269077"/>
                  <a:gd name="connsiteY189" fmla="*/ 77133 h 677391"/>
                  <a:gd name="connsiteX190" fmla="*/ 176675 w 269077"/>
                  <a:gd name="connsiteY190" fmla="*/ 76937 h 677391"/>
                  <a:gd name="connsiteX191" fmla="*/ 165720 w 269077"/>
                  <a:gd name="connsiteY191" fmla="*/ 81837 h 677391"/>
                  <a:gd name="connsiteX192" fmla="*/ 161309 w 269077"/>
                  <a:gd name="connsiteY192" fmla="*/ 94518 h 677391"/>
                  <a:gd name="connsiteX193" fmla="*/ 165345 w 269077"/>
                  <a:gd name="connsiteY193" fmla="*/ 107296 h 677391"/>
                  <a:gd name="connsiteX194" fmla="*/ 176447 w 269077"/>
                  <a:gd name="connsiteY194" fmla="*/ 111838 h 677391"/>
                  <a:gd name="connsiteX195" fmla="*/ 188070 w 269077"/>
                  <a:gd name="connsiteY195" fmla="*/ 108647 h 677391"/>
                  <a:gd name="connsiteX196" fmla="*/ 188070 w 269077"/>
                  <a:gd name="connsiteY196" fmla="*/ 103633 h 677391"/>
                  <a:gd name="connsiteX197" fmla="*/ 177717 w 269077"/>
                  <a:gd name="connsiteY197" fmla="*/ 107345 h 677391"/>
                  <a:gd name="connsiteX198" fmla="*/ 169838 w 269077"/>
                  <a:gd name="connsiteY198" fmla="*/ 104317 h 677391"/>
                  <a:gd name="connsiteX199" fmla="*/ 166843 w 269077"/>
                  <a:gd name="connsiteY199" fmla="*/ 95722 h 677391"/>
                  <a:gd name="connsiteX200" fmla="*/ 190381 w 269077"/>
                  <a:gd name="connsiteY200" fmla="*/ 95722 h 677391"/>
                  <a:gd name="connsiteX201" fmla="*/ 190381 w 269077"/>
                  <a:gd name="connsiteY201" fmla="*/ 92922 h 677391"/>
                  <a:gd name="connsiteX202" fmla="*/ 186800 w 269077"/>
                  <a:gd name="connsiteY202" fmla="*/ 81170 h 677391"/>
                  <a:gd name="connsiteX203" fmla="*/ 176675 w 269077"/>
                  <a:gd name="connsiteY203" fmla="*/ 76937 h 677391"/>
                  <a:gd name="connsiteX204" fmla="*/ 119525 w 269077"/>
                  <a:gd name="connsiteY204" fmla="*/ 76937 h 677391"/>
                  <a:gd name="connsiteX205" fmla="*/ 108570 w 269077"/>
                  <a:gd name="connsiteY205" fmla="*/ 81837 h 677391"/>
                  <a:gd name="connsiteX206" fmla="*/ 104159 w 269077"/>
                  <a:gd name="connsiteY206" fmla="*/ 94518 h 677391"/>
                  <a:gd name="connsiteX207" fmla="*/ 108195 w 269077"/>
                  <a:gd name="connsiteY207" fmla="*/ 107296 h 677391"/>
                  <a:gd name="connsiteX208" fmla="*/ 119297 w 269077"/>
                  <a:gd name="connsiteY208" fmla="*/ 111838 h 677391"/>
                  <a:gd name="connsiteX209" fmla="*/ 130920 w 269077"/>
                  <a:gd name="connsiteY209" fmla="*/ 108647 h 677391"/>
                  <a:gd name="connsiteX210" fmla="*/ 130920 w 269077"/>
                  <a:gd name="connsiteY210" fmla="*/ 103633 h 677391"/>
                  <a:gd name="connsiteX211" fmla="*/ 120567 w 269077"/>
                  <a:gd name="connsiteY211" fmla="*/ 107345 h 677391"/>
                  <a:gd name="connsiteX212" fmla="*/ 112688 w 269077"/>
                  <a:gd name="connsiteY212" fmla="*/ 104317 h 677391"/>
                  <a:gd name="connsiteX213" fmla="*/ 109693 w 269077"/>
                  <a:gd name="connsiteY213" fmla="*/ 95722 h 677391"/>
                  <a:gd name="connsiteX214" fmla="*/ 133231 w 269077"/>
                  <a:gd name="connsiteY214" fmla="*/ 95722 h 677391"/>
                  <a:gd name="connsiteX215" fmla="*/ 133231 w 269077"/>
                  <a:gd name="connsiteY215" fmla="*/ 92922 h 677391"/>
                  <a:gd name="connsiteX216" fmla="*/ 129650 w 269077"/>
                  <a:gd name="connsiteY216" fmla="*/ 81170 h 677391"/>
                  <a:gd name="connsiteX217" fmla="*/ 119525 w 269077"/>
                  <a:gd name="connsiteY217" fmla="*/ 76937 h 677391"/>
                  <a:gd name="connsiteX218" fmla="*/ 151602 w 269077"/>
                  <a:gd name="connsiteY218" fmla="*/ 67854 h 677391"/>
                  <a:gd name="connsiteX219" fmla="*/ 146263 w 269077"/>
                  <a:gd name="connsiteY219" fmla="*/ 69580 h 677391"/>
                  <a:gd name="connsiteX220" fmla="*/ 146263 w 269077"/>
                  <a:gd name="connsiteY220" fmla="*/ 77719 h 677391"/>
                  <a:gd name="connsiteX221" fmla="*/ 140533 w 269077"/>
                  <a:gd name="connsiteY221" fmla="*/ 77719 h 677391"/>
                  <a:gd name="connsiteX222" fmla="*/ 140533 w 269077"/>
                  <a:gd name="connsiteY222" fmla="*/ 82277 h 677391"/>
                  <a:gd name="connsiteX223" fmla="*/ 146263 w 269077"/>
                  <a:gd name="connsiteY223" fmla="*/ 82277 h 677391"/>
                  <a:gd name="connsiteX224" fmla="*/ 146263 w 269077"/>
                  <a:gd name="connsiteY224" fmla="*/ 102006 h 677391"/>
                  <a:gd name="connsiteX225" fmla="*/ 155021 w 269077"/>
                  <a:gd name="connsiteY225" fmla="*/ 111772 h 677391"/>
                  <a:gd name="connsiteX226" fmla="*/ 160002 w 269077"/>
                  <a:gd name="connsiteY226" fmla="*/ 110731 h 677391"/>
                  <a:gd name="connsiteX227" fmla="*/ 160002 w 269077"/>
                  <a:gd name="connsiteY227" fmla="*/ 106173 h 677391"/>
                  <a:gd name="connsiteX228" fmla="*/ 156518 w 269077"/>
                  <a:gd name="connsiteY228" fmla="*/ 107280 h 677391"/>
                  <a:gd name="connsiteX229" fmla="*/ 152742 w 269077"/>
                  <a:gd name="connsiteY229" fmla="*/ 105847 h 677391"/>
                  <a:gd name="connsiteX230" fmla="*/ 151602 w 269077"/>
                  <a:gd name="connsiteY230" fmla="*/ 101062 h 677391"/>
                  <a:gd name="connsiteX231" fmla="*/ 151602 w 269077"/>
                  <a:gd name="connsiteY231" fmla="*/ 82277 h 677391"/>
                  <a:gd name="connsiteX232" fmla="*/ 160002 w 269077"/>
                  <a:gd name="connsiteY232" fmla="*/ 82277 h 677391"/>
                  <a:gd name="connsiteX233" fmla="*/ 160002 w 269077"/>
                  <a:gd name="connsiteY233" fmla="*/ 77719 h 677391"/>
                  <a:gd name="connsiteX234" fmla="*/ 151602 w 269077"/>
                  <a:gd name="connsiteY234" fmla="*/ 77719 h 677391"/>
                  <a:gd name="connsiteX235" fmla="*/ 50004 w 269077"/>
                  <a:gd name="connsiteY235" fmla="*/ 64371 h 677391"/>
                  <a:gd name="connsiteX236" fmla="*/ 50004 w 269077"/>
                  <a:gd name="connsiteY236" fmla="*/ 111056 h 677391"/>
                  <a:gd name="connsiteX237" fmla="*/ 55278 w 269077"/>
                  <a:gd name="connsiteY237" fmla="*/ 111056 h 677391"/>
                  <a:gd name="connsiteX238" fmla="*/ 55278 w 269077"/>
                  <a:gd name="connsiteY238" fmla="*/ 79802 h 677391"/>
                  <a:gd name="connsiteX239" fmla="*/ 55017 w 269077"/>
                  <a:gd name="connsiteY239" fmla="*/ 70654 h 677391"/>
                  <a:gd name="connsiteX240" fmla="*/ 55148 w 269077"/>
                  <a:gd name="connsiteY240" fmla="*/ 70654 h 677391"/>
                  <a:gd name="connsiteX241" fmla="*/ 56547 w 269077"/>
                  <a:gd name="connsiteY241" fmla="*/ 75440 h 677391"/>
                  <a:gd name="connsiteX242" fmla="*/ 72467 w 269077"/>
                  <a:gd name="connsiteY242" fmla="*/ 111056 h 677391"/>
                  <a:gd name="connsiteX243" fmla="*/ 75137 w 269077"/>
                  <a:gd name="connsiteY243" fmla="*/ 111056 h 677391"/>
                  <a:gd name="connsiteX244" fmla="*/ 91090 w 269077"/>
                  <a:gd name="connsiteY244" fmla="*/ 75179 h 677391"/>
                  <a:gd name="connsiteX245" fmla="*/ 92489 w 269077"/>
                  <a:gd name="connsiteY245" fmla="*/ 70654 h 677391"/>
                  <a:gd name="connsiteX246" fmla="*/ 92620 w 269077"/>
                  <a:gd name="connsiteY246" fmla="*/ 70654 h 677391"/>
                  <a:gd name="connsiteX247" fmla="*/ 92164 w 269077"/>
                  <a:gd name="connsiteY247" fmla="*/ 79737 h 677391"/>
                  <a:gd name="connsiteX248" fmla="*/ 92164 w 269077"/>
                  <a:gd name="connsiteY248" fmla="*/ 111056 h 677391"/>
                  <a:gd name="connsiteX249" fmla="*/ 97601 w 269077"/>
                  <a:gd name="connsiteY249" fmla="*/ 111056 h 677391"/>
                  <a:gd name="connsiteX250" fmla="*/ 97601 w 269077"/>
                  <a:gd name="connsiteY250" fmla="*/ 64371 h 677391"/>
                  <a:gd name="connsiteX251" fmla="*/ 90764 w 269077"/>
                  <a:gd name="connsiteY251" fmla="*/ 64371 h 677391"/>
                  <a:gd name="connsiteX252" fmla="*/ 76146 w 269077"/>
                  <a:gd name="connsiteY252" fmla="*/ 96797 h 677391"/>
                  <a:gd name="connsiteX253" fmla="*/ 73900 w 269077"/>
                  <a:gd name="connsiteY253" fmla="*/ 102527 h 677391"/>
                  <a:gd name="connsiteX254" fmla="*/ 73705 w 269077"/>
                  <a:gd name="connsiteY254" fmla="*/ 102527 h 677391"/>
                  <a:gd name="connsiteX255" fmla="*/ 71556 w 269077"/>
                  <a:gd name="connsiteY255" fmla="*/ 96927 h 677391"/>
                  <a:gd name="connsiteX256" fmla="*/ 57231 w 269077"/>
                  <a:gd name="connsiteY256" fmla="*/ 64371 h 677391"/>
                  <a:gd name="connsiteX257" fmla="*/ 44847 w 269077"/>
                  <a:gd name="connsiteY257" fmla="*/ 0 h 677391"/>
                  <a:gd name="connsiteX258" fmla="*/ 224230 w 269077"/>
                  <a:gd name="connsiteY258" fmla="*/ 0 h 677391"/>
                  <a:gd name="connsiteX259" fmla="*/ 269077 w 269077"/>
                  <a:gd name="connsiteY259" fmla="*/ 44847 h 677391"/>
                  <a:gd name="connsiteX260" fmla="*/ 269077 w 269077"/>
                  <a:gd name="connsiteY260" fmla="*/ 328724 h 677391"/>
                  <a:gd name="connsiteX261" fmla="*/ 224230 w 269077"/>
                  <a:gd name="connsiteY261" fmla="*/ 373571 h 677391"/>
                  <a:gd name="connsiteX262" fmla="*/ 189016 w 269077"/>
                  <a:gd name="connsiteY262" fmla="*/ 373571 h 677391"/>
                  <a:gd name="connsiteX263" fmla="*/ 189016 w 269077"/>
                  <a:gd name="connsiteY263" fmla="*/ 677391 h 677391"/>
                  <a:gd name="connsiteX264" fmla="*/ 96146 w 269077"/>
                  <a:gd name="connsiteY264" fmla="*/ 677391 h 677391"/>
                  <a:gd name="connsiteX265" fmla="*/ 96146 w 269077"/>
                  <a:gd name="connsiteY265" fmla="*/ 373571 h 677391"/>
                  <a:gd name="connsiteX266" fmla="*/ 44847 w 269077"/>
                  <a:gd name="connsiteY266" fmla="*/ 373571 h 677391"/>
                  <a:gd name="connsiteX267" fmla="*/ 0 w 269077"/>
                  <a:gd name="connsiteY267" fmla="*/ 328724 h 677391"/>
                  <a:gd name="connsiteX268" fmla="*/ 0 w 269077"/>
                  <a:gd name="connsiteY268" fmla="*/ 44847 h 677391"/>
                  <a:gd name="connsiteX269" fmla="*/ 44847 w 269077"/>
                  <a:gd name="connsiteY269" fmla="*/ 0 h 6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269077" h="67739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189016" y="373571"/>
                    </a:lnTo>
                    <a:lnTo>
                      <a:pt x="189016" y="677391"/>
                    </a:lnTo>
                    <a:lnTo>
                      <a:pt x="96146" y="677391"/>
                    </a:lnTo>
                    <a:lnTo>
                      <a:pt x="96146" y="373571"/>
                    </a:lnTo>
                    <a:lnTo>
                      <a:pt x="44847" y="373571"/>
                    </a:lnTo>
                    <a:cubicBezTo>
                      <a:pt x="20079" y="373571"/>
                      <a:pt x="0" y="353492"/>
                      <a:pt x="0" y="328724"/>
                    </a:cubicBezTo>
                    <a:lnTo>
                      <a:pt x="0" y="44847"/>
                    </a:lnTo>
                    <a:cubicBezTo>
                      <a:pt x="0" y="20079"/>
                      <a:pt x="20079" y="0"/>
                      <a:pt x="44847"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313" name="Buildings">
            <a:extLst>
              <a:ext uri="{FF2B5EF4-FFF2-40B4-BE49-F238E27FC236}">
                <a16:creationId xmlns:a16="http://schemas.microsoft.com/office/drawing/2014/main" id="{65C3A5B4-2BFD-4084-98E2-A3A4283B6EA4}"/>
              </a:ext>
            </a:extLst>
          </p:cNvPr>
          <p:cNvGrpSpPr/>
          <p:nvPr/>
        </p:nvGrpSpPr>
        <p:grpSpPr>
          <a:xfrm>
            <a:off x="8488126" y="4947336"/>
            <a:ext cx="601375" cy="421543"/>
            <a:chOff x="10958500" y="2961475"/>
            <a:chExt cx="968599" cy="612811"/>
          </a:xfrm>
        </p:grpSpPr>
        <p:sp>
          <p:nvSpPr>
            <p:cNvPr id="314" name="Freeform 352">
              <a:extLst>
                <a:ext uri="{FF2B5EF4-FFF2-40B4-BE49-F238E27FC236}">
                  <a16:creationId xmlns:a16="http://schemas.microsoft.com/office/drawing/2014/main" id="{1B5FE716-5287-4BFE-887F-42D0A4410185}"/>
                </a:ext>
              </a:extLst>
            </p:cNvPr>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5" name="TextBox 314">
              <a:extLst>
                <a:ext uri="{FF2B5EF4-FFF2-40B4-BE49-F238E27FC236}">
                  <a16:creationId xmlns:a16="http://schemas.microsoft.com/office/drawing/2014/main" id="{A890C926-7F21-4812-BDC4-3770AAF7C363}"/>
                </a:ext>
              </a:extLst>
            </p:cNvPr>
            <p:cNvSpPr txBox="1"/>
            <p:nvPr/>
          </p:nvSpPr>
          <p:spPr>
            <a:xfrm>
              <a:off x="10958500" y="3408087"/>
              <a:ext cx="968599" cy="166199"/>
            </a:xfrm>
            <a:prstGeom prst="rect">
              <a:avLst/>
            </a:prstGeom>
            <a:noFill/>
          </p:spPr>
          <p:txBody>
            <a:bodyPr wrap="square" lIns="0" tIns="0" rIns="0" bIns="0"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dirty="0">
                <a:ln>
                  <a:noFill/>
                </a:ln>
                <a:gradFill>
                  <a:gsLst>
                    <a:gs pos="2917">
                      <a:srgbClr val="353535"/>
                    </a:gs>
                    <a:gs pos="32000">
                      <a:srgbClr val="353535"/>
                    </a:gs>
                  </a:gsLst>
                  <a:lin ang="5400000" scaled="0"/>
                </a:gradFill>
                <a:effectLst/>
                <a:uLnTx/>
                <a:uFillTx/>
                <a:latin typeface="Segoe UI Semilight"/>
                <a:ea typeface="+mn-ea"/>
                <a:cs typeface="+mn-cs"/>
              </a:endParaRPr>
            </a:p>
          </p:txBody>
        </p:sp>
      </p:grpSp>
      <p:grpSp>
        <p:nvGrpSpPr>
          <p:cNvPr id="316" name="Medical devices">
            <a:extLst>
              <a:ext uri="{FF2B5EF4-FFF2-40B4-BE49-F238E27FC236}">
                <a16:creationId xmlns:a16="http://schemas.microsoft.com/office/drawing/2014/main" id="{72C88827-30DA-488E-9327-F8B4FBB4C332}"/>
              </a:ext>
            </a:extLst>
          </p:cNvPr>
          <p:cNvGrpSpPr/>
          <p:nvPr/>
        </p:nvGrpSpPr>
        <p:grpSpPr>
          <a:xfrm>
            <a:off x="8555441" y="4565884"/>
            <a:ext cx="666924" cy="387889"/>
            <a:chOff x="9771422" y="5899622"/>
            <a:chExt cx="1074174" cy="563888"/>
          </a:xfrm>
        </p:grpSpPr>
        <p:grpSp>
          <p:nvGrpSpPr>
            <p:cNvPr id="317" name="Group 316">
              <a:extLst>
                <a:ext uri="{FF2B5EF4-FFF2-40B4-BE49-F238E27FC236}">
                  <a16:creationId xmlns:a16="http://schemas.microsoft.com/office/drawing/2014/main" id="{BFCF4641-3C1A-43E1-AFAF-39FC629A5069}"/>
                </a:ext>
              </a:extLst>
            </p:cNvPr>
            <p:cNvGrpSpPr>
              <a:grpSpLocks noChangeAspect="1"/>
            </p:cNvGrpSpPr>
            <p:nvPr/>
          </p:nvGrpSpPr>
          <p:grpSpPr>
            <a:xfrm>
              <a:off x="10093814" y="5899622"/>
              <a:ext cx="365167" cy="368280"/>
              <a:chOff x="4706938" y="2719388"/>
              <a:chExt cx="558800" cy="563563"/>
            </a:xfrm>
            <a:solidFill>
              <a:schemeClr val="tx1"/>
            </a:solidFill>
          </p:grpSpPr>
          <p:sp>
            <p:nvSpPr>
              <p:cNvPr id="319" name="Freeform 87">
                <a:extLst>
                  <a:ext uri="{FF2B5EF4-FFF2-40B4-BE49-F238E27FC236}">
                    <a16:creationId xmlns:a16="http://schemas.microsoft.com/office/drawing/2014/main" id="{0B70FC96-ADDD-4596-BAC9-D6EAAEF13512}"/>
                  </a:ext>
                </a:extLst>
              </p:cNvPr>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0" name="Freeform 88">
                <a:extLst>
                  <a:ext uri="{FF2B5EF4-FFF2-40B4-BE49-F238E27FC236}">
                    <a16:creationId xmlns:a16="http://schemas.microsoft.com/office/drawing/2014/main" id="{F02E2F69-6E96-4B86-A611-25D7481C0F44}"/>
                  </a:ext>
                </a:extLst>
              </p:cNvPr>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1" name="Freeform 89">
                <a:extLst>
                  <a:ext uri="{FF2B5EF4-FFF2-40B4-BE49-F238E27FC236}">
                    <a16:creationId xmlns:a16="http://schemas.microsoft.com/office/drawing/2014/main" id="{ED506483-F4DC-4F13-A534-FCEB997A5BAF}"/>
                  </a:ext>
                </a:extLst>
              </p:cNvPr>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chemeClr val="bg1">
                  <a:alpha val="50000"/>
                </a:schemeClr>
              </a:solidFill>
              <a:ln w="635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1175"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18" name="TextBox 317">
              <a:extLst>
                <a:ext uri="{FF2B5EF4-FFF2-40B4-BE49-F238E27FC236}">
                  <a16:creationId xmlns:a16="http://schemas.microsoft.com/office/drawing/2014/main" id="{F1F650AF-38E6-424B-9A5F-9F39014B2529}"/>
                </a:ext>
              </a:extLst>
            </p:cNvPr>
            <p:cNvSpPr txBox="1"/>
            <p:nvPr/>
          </p:nvSpPr>
          <p:spPr>
            <a:xfrm>
              <a:off x="9771422" y="6297311"/>
              <a:ext cx="1074174" cy="166199"/>
            </a:xfrm>
            <a:prstGeom prst="rect">
              <a:avLst/>
            </a:prstGeom>
            <a:noFill/>
          </p:spPr>
          <p:txBody>
            <a:bodyPr wrap="square" lIns="0" tIns="0" rIns="0" bIns="0"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dirty="0">
                <a:ln>
                  <a:noFill/>
                </a:ln>
                <a:gradFill>
                  <a:gsLst>
                    <a:gs pos="2917">
                      <a:srgbClr val="353535"/>
                    </a:gs>
                    <a:gs pos="32000">
                      <a:srgbClr val="353535"/>
                    </a:gs>
                  </a:gsLst>
                  <a:lin ang="5400000" scaled="0"/>
                </a:gradFill>
                <a:effectLst/>
                <a:uLnTx/>
                <a:uFillTx/>
                <a:latin typeface="Segoe UI Semilight"/>
                <a:ea typeface="+mn-ea"/>
                <a:cs typeface="+mn-cs"/>
              </a:endParaRPr>
            </a:p>
          </p:txBody>
        </p:sp>
      </p:grpSp>
      <p:sp>
        <p:nvSpPr>
          <p:cNvPr id="330" name="Rectangle 329">
            <a:extLst>
              <a:ext uri="{FF2B5EF4-FFF2-40B4-BE49-F238E27FC236}">
                <a16:creationId xmlns:a16="http://schemas.microsoft.com/office/drawing/2014/main" id="{58578A64-7579-431F-B454-0964689CD1E8}"/>
              </a:ext>
            </a:extLst>
          </p:cNvPr>
          <p:cNvSpPr/>
          <p:nvPr/>
        </p:nvSpPr>
        <p:spPr>
          <a:xfrm flipH="1">
            <a:off x="2513426" y="3016149"/>
            <a:ext cx="1890407" cy="2226587"/>
          </a:xfrm>
          <a:prstGeom prst="rect">
            <a:avLst/>
          </a:prstGeom>
          <a:solidFill>
            <a:schemeClr val="tx2"/>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Device twin</a:t>
            </a:r>
            <a:endParaRPr kumimoji="0" lang="en-US" sz="1961"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1" name="Rectangle 330">
            <a:extLst>
              <a:ext uri="{FF2B5EF4-FFF2-40B4-BE49-F238E27FC236}">
                <a16:creationId xmlns:a16="http://schemas.microsoft.com/office/drawing/2014/main" id="{F774CA7F-8BCF-4C72-B5F9-FC8D6133E367}"/>
              </a:ext>
            </a:extLst>
          </p:cNvPr>
          <p:cNvSpPr/>
          <p:nvPr/>
        </p:nvSpPr>
        <p:spPr>
          <a:xfrm flipH="1">
            <a:off x="9550994" y="2989660"/>
            <a:ext cx="1890407" cy="2226587"/>
          </a:xfrm>
          <a:prstGeom prst="rect">
            <a:avLst/>
          </a:prstGeom>
          <a:solidFill>
            <a:schemeClr val="tx2"/>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Device twin</a:t>
            </a:r>
            <a:endParaRPr kumimoji="0" lang="en-US" sz="1961"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7" name="Straight Connector 6">
            <a:extLst>
              <a:ext uri="{FF2B5EF4-FFF2-40B4-BE49-F238E27FC236}">
                <a16:creationId xmlns:a16="http://schemas.microsoft.com/office/drawing/2014/main" id="{081E0803-BE34-475E-8CED-4619F2B4AAC5}"/>
              </a:ext>
            </a:extLst>
          </p:cNvPr>
          <p:cNvCxnSpPr>
            <a:cxnSpLocks/>
            <a:stCxn id="300" idx="2"/>
          </p:cNvCxnSpPr>
          <p:nvPr/>
        </p:nvCxnSpPr>
        <p:spPr>
          <a:xfrm flipV="1">
            <a:off x="8837728" y="2989660"/>
            <a:ext cx="713266" cy="98704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F74959DD-A5B9-4B65-A6D4-7327B5C0E54A}"/>
              </a:ext>
            </a:extLst>
          </p:cNvPr>
          <p:cNvCxnSpPr>
            <a:cxnSpLocks/>
            <a:stCxn id="312" idx="263"/>
          </p:cNvCxnSpPr>
          <p:nvPr/>
        </p:nvCxnSpPr>
        <p:spPr>
          <a:xfrm>
            <a:off x="8879053" y="4438642"/>
            <a:ext cx="671940" cy="7758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0F1E318B-7498-49B7-B963-35D1FF2C0FF1}"/>
              </a:ext>
            </a:extLst>
          </p:cNvPr>
          <p:cNvCxnSpPr>
            <a:cxnSpLocks/>
          </p:cNvCxnSpPr>
          <p:nvPr/>
        </p:nvCxnSpPr>
        <p:spPr>
          <a:xfrm flipV="1">
            <a:off x="1593756" y="3016149"/>
            <a:ext cx="911922" cy="6564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0218F1A-4764-4930-8D13-4EEC01B75B79}"/>
              </a:ext>
            </a:extLst>
          </p:cNvPr>
          <p:cNvCxnSpPr>
            <a:cxnSpLocks/>
          </p:cNvCxnSpPr>
          <p:nvPr/>
        </p:nvCxnSpPr>
        <p:spPr>
          <a:xfrm>
            <a:off x="1591323" y="4340898"/>
            <a:ext cx="921043" cy="8949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5B9E599-1AEC-4C7F-9211-9E6B8D920169}"/>
              </a:ext>
            </a:extLst>
          </p:cNvPr>
          <p:cNvGrpSpPr/>
          <p:nvPr/>
        </p:nvGrpSpPr>
        <p:grpSpPr>
          <a:xfrm>
            <a:off x="9588079" y="1041393"/>
            <a:ext cx="1864882" cy="896297"/>
            <a:chOff x="9780843" y="816675"/>
            <a:chExt cx="1902547" cy="914400"/>
          </a:xfrm>
        </p:grpSpPr>
        <p:sp>
          <p:nvSpPr>
            <p:cNvPr id="337" name="Rectangle 336">
              <a:extLst>
                <a:ext uri="{FF2B5EF4-FFF2-40B4-BE49-F238E27FC236}">
                  <a16:creationId xmlns:a16="http://schemas.microsoft.com/office/drawing/2014/main" id="{6485A46D-F467-4899-938F-8BEEAAE78713}"/>
                </a:ext>
              </a:extLst>
            </p:cNvPr>
            <p:cNvSpPr/>
            <p:nvPr/>
          </p:nvSpPr>
          <p:spPr bwMode="auto">
            <a:xfrm>
              <a:off x="10334301" y="816675"/>
              <a:ext cx="1349089" cy="914400"/>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1" indent="0" algn="l" defTabSz="914192" rtl="0" eaLnBrk="1" fontAlgn="auto" latinLnBrk="0" hangingPunct="1">
                <a:lnSpc>
                  <a:spcPct val="90000"/>
                </a:lnSpc>
                <a:spcBef>
                  <a:spcPts val="1765"/>
                </a:spcBef>
                <a:spcAft>
                  <a:spcPts val="0"/>
                </a:spcAft>
                <a:buClrTx/>
                <a:buSzPct val="90000"/>
                <a:buFontTx/>
                <a:buNone/>
                <a:tabLst/>
                <a:defRPr/>
              </a:pPr>
              <a:r>
                <a:rPr kumimoji="0" lang="en-US" sz="2745" b="0" i="0" u="none" strike="noStrike" kern="1200" cap="none" spc="0" normalizeH="0" baseline="0" noProof="0" dirty="0">
                  <a:ln>
                    <a:noFill/>
                  </a:ln>
                  <a:solidFill>
                    <a:srgbClr val="D83B01"/>
                  </a:solidFill>
                  <a:effectLst/>
                  <a:uLnTx/>
                  <a:uFillTx/>
                  <a:latin typeface="Segoe UI Light"/>
                  <a:ea typeface="+mn-ea"/>
                  <a:cs typeface="+mn-cs"/>
                </a:rPr>
                <a:t>Query</a:t>
              </a:r>
            </a:p>
          </p:txBody>
        </p:sp>
        <p:sp>
          <p:nvSpPr>
            <p:cNvPr id="338" name="magnify">
              <a:extLst>
                <a:ext uri="{FF2B5EF4-FFF2-40B4-BE49-F238E27FC236}">
                  <a16:creationId xmlns:a16="http://schemas.microsoft.com/office/drawing/2014/main" id="{7D942105-2EFA-4F12-B0EE-8EB61297011B}"/>
                </a:ext>
              </a:extLst>
            </p:cNvPr>
            <p:cNvSpPr>
              <a:spLocks noChangeAspect="1" noEditPoints="1"/>
            </p:cNvSpPr>
            <p:nvPr/>
          </p:nvSpPr>
          <p:spPr bwMode="auto">
            <a:xfrm rot="786292" flipH="1">
              <a:off x="9780843" y="1090888"/>
              <a:ext cx="483698" cy="47445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9" name="Rectangle 8">
            <a:extLst>
              <a:ext uri="{FF2B5EF4-FFF2-40B4-BE49-F238E27FC236}">
                <a16:creationId xmlns:a16="http://schemas.microsoft.com/office/drawing/2014/main" id="{AE4DDC7A-8102-47D1-837B-822968F38900}"/>
              </a:ext>
            </a:extLst>
          </p:cNvPr>
          <p:cNvSpPr/>
          <p:nvPr/>
        </p:nvSpPr>
        <p:spPr bwMode="auto">
          <a:xfrm>
            <a:off x="9665861" y="3412666"/>
            <a:ext cx="1651075" cy="381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179259"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Desired</a:t>
            </a:r>
          </a:p>
        </p:txBody>
      </p:sp>
      <p:sp>
        <p:nvSpPr>
          <p:cNvPr id="241" name="Rectangle 240">
            <a:extLst>
              <a:ext uri="{FF2B5EF4-FFF2-40B4-BE49-F238E27FC236}">
                <a16:creationId xmlns:a16="http://schemas.microsoft.com/office/drawing/2014/main" id="{180BF2D8-E99B-4CC7-98D2-6A2D081A56AE}"/>
              </a:ext>
            </a:extLst>
          </p:cNvPr>
          <p:cNvSpPr/>
          <p:nvPr/>
        </p:nvSpPr>
        <p:spPr bwMode="auto">
          <a:xfrm>
            <a:off x="9665861" y="3844999"/>
            <a:ext cx="1651075" cy="381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179259"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Reported</a:t>
            </a:r>
          </a:p>
        </p:txBody>
      </p:sp>
      <p:sp>
        <p:nvSpPr>
          <p:cNvPr id="242" name="Rectangle 241">
            <a:extLst>
              <a:ext uri="{FF2B5EF4-FFF2-40B4-BE49-F238E27FC236}">
                <a16:creationId xmlns:a16="http://schemas.microsoft.com/office/drawing/2014/main" id="{588CAA32-55C8-4378-8CC1-C14FE10D6474}"/>
              </a:ext>
            </a:extLst>
          </p:cNvPr>
          <p:cNvSpPr/>
          <p:nvPr/>
        </p:nvSpPr>
        <p:spPr bwMode="auto">
          <a:xfrm>
            <a:off x="9665861" y="4277335"/>
            <a:ext cx="1651075" cy="381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179259"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Tags</a:t>
            </a:r>
          </a:p>
        </p:txBody>
      </p:sp>
      <p:sp>
        <p:nvSpPr>
          <p:cNvPr id="243" name="Rectangle 242">
            <a:extLst>
              <a:ext uri="{FF2B5EF4-FFF2-40B4-BE49-F238E27FC236}">
                <a16:creationId xmlns:a16="http://schemas.microsoft.com/office/drawing/2014/main" id="{86CC5E9A-69F0-477C-8C83-9E008212EE29}"/>
              </a:ext>
            </a:extLst>
          </p:cNvPr>
          <p:cNvSpPr/>
          <p:nvPr/>
        </p:nvSpPr>
        <p:spPr bwMode="auto">
          <a:xfrm>
            <a:off x="9665861" y="4709670"/>
            <a:ext cx="1651075" cy="381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179259"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Methods</a:t>
            </a:r>
          </a:p>
        </p:txBody>
      </p:sp>
      <p:sp>
        <p:nvSpPr>
          <p:cNvPr id="259" name="Rectangle 258">
            <a:extLst>
              <a:ext uri="{FF2B5EF4-FFF2-40B4-BE49-F238E27FC236}">
                <a16:creationId xmlns:a16="http://schemas.microsoft.com/office/drawing/2014/main" id="{260B5C2F-72C9-4295-9B96-4D6E069A1575}"/>
              </a:ext>
            </a:extLst>
          </p:cNvPr>
          <p:cNvSpPr/>
          <p:nvPr/>
        </p:nvSpPr>
        <p:spPr bwMode="auto">
          <a:xfrm>
            <a:off x="2635817" y="3431000"/>
            <a:ext cx="1651075" cy="381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179259"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Desired</a:t>
            </a:r>
          </a:p>
        </p:txBody>
      </p:sp>
      <p:sp>
        <p:nvSpPr>
          <p:cNvPr id="260" name="Rectangle 259">
            <a:extLst>
              <a:ext uri="{FF2B5EF4-FFF2-40B4-BE49-F238E27FC236}">
                <a16:creationId xmlns:a16="http://schemas.microsoft.com/office/drawing/2014/main" id="{DF097669-779A-4B08-AEE4-917B29A76CD6}"/>
              </a:ext>
            </a:extLst>
          </p:cNvPr>
          <p:cNvSpPr/>
          <p:nvPr/>
        </p:nvSpPr>
        <p:spPr bwMode="auto">
          <a:xfrm>
            <a:off x="2635817" y="3863334"/>
            <a:ext cx="1651075" cy="381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179259"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Reported</a:t>
            </a:r>
          </a:p>
        </p:txBody>
      </p:sp>
      <p:sp>
        <p:nvSpPr>
          <p:cNvPr id="261" name="Rectangle 260">
            <a:extLst>
              <a:ext uri="{FF2B5EF4-FFF2-40B4-BE49-F238E27FC236}">
                <a16:creationId xmlns:a16="http://schemas.microsoft.com/office/drawing/2014/main" id="{54D0A543-A205-474A-B361-B79C364D596E}"/>
              </a:ext>
            </a:extLst>
          </p:cNvPr>
          <p:cNvSpPr/>
          <p:nvPr/>
        </p:nvSpPr>
        <p:spPr bwMode="auto">
          <a:xfrm>
            <a:off x="2635817" y="4728005"/>
            <a:ext cx="1651075" cy="381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0" rIns="179259"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Methods</a:t>
            </a:r>
          </a:p>
        </p:txBody>
      </p:sp>
      <p:pic>
        <p:nvPicPr>
          <p:cNvPr id="4" name="Picture 3" descr="A close up of a logo&#10;&#10;Description generated with high confidence">
            <a:extLst>
              <a:ext uri="{FF2B5EF4-FFF2-40B4-BE49-F238E27FC236}">
                <a16:creationId xmlns:a16="http://schemas.microsoft.com/office/drawing/2014/main" id="{1E24D209-946A-4AFA-B9BE-3BF72B53A557}"/>
              </a:ext>
            </a:extLst>
          </p:cNvPr>
          <p:cNvPicPr>
            <a:picLocks noChangeAspect="1"/>
          </p:cNvPicPr>
          <p:nvPr/>
        </p:nvPicPr>
        <p:blipFill>
          <a:blip r:embed="rId4"/>
          <a:stretch>
            <a:fillRect/>
          </a:stretch>
        </p:blipFill>
        <p:spPr>
          <a:xfrm>
            <a:off x="2670214" y="3449600"/>
            <a:ext cx="345056" cy="345056"/>
          </a:xfrm>
          <a:prstGeom prst="rect">
            <a:avLst/>
          </a:prstGeom>
        </p:spPr>
      </p:pic>
      <p:pic>
        <p:nvPicPr>
          <p:cNvPr id="262" name="Picture 261" descr="A close up of a logo&#10;&#10;Description generated with high confidence">
            <a:extLst>
              <a:ext uri="{FF2B5EF4-FFF2-40B4-BE49-F238E27FC236}">
                <a16:creationId xmlns:a16="http://schemas.microsoft.com/office/drawing/2014/main" id="{FF0E2A00-A6C2-40BF-A698-B43FFFBE11B3}"/>
              </a:ext>
            </a:extLst>
          </p:cNvPr>
          <p:cNvPicPr>
            <a:picLocks noChangeAspect="1"/>
          </p:cNvPicPr>
          <p:nvPr/>
        </p:nvPicPr>
        <p:blipFill>
          <a:blip r:embed="rId4"/>
          <a:stretch>
            <a:fillRect/>
          </a:stretch>
        </p:blipFill>
        <p:spPr>
          <a:xfrm>
            <a:off x="9674592" y="3872605"/>
            <a:ext cx="345056" cy="345056"/>
          </a:xfrm>
          <a:prstGeom prst="rect">
            <a:avLst/>
          </a:prstGeom>
        </p:spPr>
      </p:pic>
      <p:cxnSp>
        <p:nvCxnSpPr>
          <p:cNvPr id="263" name="Straight Arrow Connector 262">
            <a:extLst>
              <a:ext uri="{FF2B5EF4-FFF2-40B4-BE49-F238E27FC236}">
                <a16:creationId xmlns:a16="http://schemas.microsoft.com/office/drawing/2014/main" id="{62F433F6-EC35-431F-B30F-00A167A51121}"/>
              </a:ext>
            </a:extLst>
          </p:cNvPr>
          <p:cNvCxnSpPr>
            <a:cxnSpLocks/>
          </p:cNvCxnSpPr>
          <p:nvPr/>
        </p:nvCxnSpPr>
        <p:spPr>
          <a:xfrm flipH="1">
            <a:off x="4490653" y="3639410"/>
            <a:ext cx="4962833" cy="0"/>
          </a:xfrm>
          <a:prstGeom prst="straightConnector1">
            <a:avLst/>
          </a:prstGeom>
          <a:ln w="28575">
            <a:solidFill>
              <a:srgbClr val="2F6AB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392017EE-5F76-49BD-9DDA-72FB11AEA012}"/>
              </a:ext>
            </a:extLst>
          </p:cNvPr>
          <p:cNvCxnSpPr>
            <a:cxnSpLocks/>
          </p:cNvCxnSpPr>
          <p:nvPr/>
        </p:nvCxnSpPr>
        <p:spPr>
          <a:xfrm>
            <a:off x="4557046" y="4035215"/>
            <a:ext cx="4888142" cy="0"/>
          </a:xfrm>
          <a:prstGeom prst="straightConnector1">
            <a:avLst/>
          </a:prstGeom>
          <a:ln w="28575">
            <a:solidFill>
              <a:srgbClr val="2F6AB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06449E69-87AA-4551-8E5A-E80E3B2800AD}"/>
              </a:ext>
            </a:extLst>
          </p:cNvPr>
          <p:cNvCxnSpPr>
            <a:cxnSpLocks/>
          </p:cNvCxnSpPr>
          <p:nvPr/>
        </p:nvCxnSpPr>
        <p:spPr>
          <a:xfrm flipH="1">
            <a:off x="4490653" y="4849971"/>
            <a:ext cx="4962833" cy="0"/>
          </a:xfrm>
          <a:prstGeom prst="straightConnector1">
            <a:avLst/>
          </a:prstGeom>
          <a:ln w="28575">
            <a:solidFill>
              <a:srgbClr val="2F6AB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5E81C38-5DEC-49CA-92DC-D27E0C78BA03}"/>
              </a:ext>
            </a:extLst>
          </p:cNvPr>
          <p:cNvCxnSpPr>
            <a:cxnSpLocks/>
          </p:cNvCxnSpPr>
          <p:nvPr/>
        </p:nvCxnSpPr>
        <p:spPr>
          <a:xfrm>
            <a:off x="4557046" y="5039165"/>
            <a:ext cx="4888142" cy="0"/>
          </a:xfrm>
          <a:prstGeom prst="straightConnector1">
            <a:avLst/>
          </a:prstGeom>
          <a:ln w="28575">
            <a:solidFill>
              <a:srgbClr val="2F6AB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9" name="Rectangle 268">
            <a:extLst>
              <a:ext uri="{FF2B5EF4-FFF2-40B4-BE49-F238E27FC236}">
                <a16:creationId xmlns:a16="http://schemas.microsoft.com/office/drawing/2014/main" id="{17A29CCF-7E3A-46DB-8189-7B9C14F978AA}"/>
              </a:ext>
            </a:extLst>
          </p:cNvPr>
          <p:cNvSpPr/>
          <p:nvPr/>
        </p:nvSpPr>
        <p:spPr bwMode="auto">
          <a:xfrm>
            <a:off x="6192213" y="5604744"/>
            <a:ext cx="1322381" cy="896297"/>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1" indent="0" algn="l" defTabSz="914192" rtl="0" eaLnBrk="1" fontAlgn="auto" latinLnBrk="0" hangingPunct="1">
              <a:lnSpc>
                <a:spcPct val="90000"/>
              </a:lnSpc>
              <a:spcBef>
                <a:spcPts val="1765"/>
              </a:spcBef>
              <a:spcAft>
                <a:spcPts val="0"/>
              </a:spcAft>
              <a:buClrTx/>
              <a:buSzPct val="90000"/>
              <a:buFontTx/>
              <a:buNone/>
              <a:tabLst/>
              <a:defRPr/>
            </a:pPr>
            <a:r>
              <a:rPr kumimoji="0" lang="en-US" sz="2745" b="0" i="0" u="none" strike="noStrike" kern="1200" cap="none" spc="0" normalizeH="0" baseline="0" noProof="0" dirty="0">
                <a:ln>
                  <a:noFill/>
                </a:ln>
                <a:solidFill>
                  <a:srgbClr val="D83B01"/>
                </a:solidFill>
                <a:effectLst/>
                <a:uLnTx/>
                <a:uFillTx/>
                <a:latin typeface="Segoe UI Light"/>
                <a:ea typeface="+mn-ea"/>
                <a:cs typeface="+mn-cs"/>
              </a:rPr>
              <a:t>Jobs</a:t>
            </a:r>
          </a:p>
        </p:txBody>
      </p:sp>
      <p:sp>
        <p:nvSpPr>
          <p:cNvPr id="271" name="arrow">
            <a:extLst>
              <a:ext uri="{FF2B5EF4-FFF2-40B4-BE49-F238E27FC236}">
                <a16:creationId xmlns:a16="http://schemas.microsoft.com/office/drawing/2014/main" id="{3138A6D6-74DA-4DB0-B660-6807A020E913}"/>
              </a:ext>
            </a:extLst>
          </p:cNvPr>
          <p:cNvSpPr>
            <a:spLocks noChangeAspect="1" noEditPoints="1"/>
          </p:cNvSpPr>
          <p:nvPr/>
        </p:nvSpPr>
        <p:spPr bwMode="auto">
          <a:xfrm>
            <a:off x="5701841" y="5853620"/>
            <a:ext cx="436776" cy="403041"/>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4" name="Rectangle 13">
            <a:extLst>
              <a:ext uri="{FF2B5EF4-FFF2-40B4-BE49-F238E27FC236}">
                <a16:creationId xmlns:a16="http://schemas.microsoft.com/office/drawing/2014/main" id="{3074500F-6C19-4EC3-A539-31FD26452865}"/>
              </a:ext>
            </a:extLst>
          </p:cNvPr>
          <p:cNvSpPr/>
          <p:nvPr/>
        </p:nvSpPr>
        <p:spPr>
          <a:xfrm>
            <a:off x="3835262" y="6320031"/>
            <a:ext cx="6458673" cy="369279"/>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83B01"/>
                </a:solidFill>
                <a:effectLst/>
                <a:uLnTx/>
                <a:uFillTx/>
                <a:latin typeface="Segoe UI Semilight"/>
                <a:ea typeface="+mn-ea"/>
                <a:cs typeface="+mn-cs"/>
              </a:rPr>
              <a:t>Schedule and broadcast Device twin changes across large fleets</a:t>
            </a:r>
          </a:p>
        </p:txBody>
      </p:sp>
      <p:sp>
        <p:nvSpPr>
          <p:cNvPr id="103" name="Title 1">
            <a:extLst>
              <a:ext uri="{FF2B5EF4-FFF2-40B4-BE49-F238E27FC236}">
                <a16:creationId xmlns:a16="http://schemas.microsoft.com/office/drawing/2014/main" id="{54EB2CDA-097D-4015-9772-7DAC11567AB2}"/>
              </a:ext>
            </a:extLst>
          </p:cNvPr>
          <p:cNvSpPr txBox="1">
            <a:spLocks/>
          </p:cNvSpPr>
          <p:nvPr/>
        </p:nvSpPr>
        <p:spPr>
          <a:xfrm>
            <a:off x="444787" y="-11213"/>
            <a:ext cx="10514108"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147" normalizeH="0" baseline="0" noProof="0" dirty="0">
                <a:ln w="3175">
                  <a:noFill/>
                </a:ln>
                <a:solidFill>
                  <a:srgbClr val="44546A"/>
                </a:solidFill>
                <a:effectLst/>
                <a:uLnTx/>
                <a:uFillTx/>
                <a:latin typeface="Segoe UI"/>
                <a:ea typeface="+mj-ea"/>
                <a:cs typeface="Segoe UI" pitchFamily="34" charset="0"/>
              </a:rPr>
              <a:t>Concept – Device Management</a:t>
            </a:r>
          </a:p>
        </p:txBody>
      </p:sp>
      <p:sp>
        <p:nvSpPr>
          <p:cNvPr id="2" name="TextBox 1">
            <a:extLst>
              <a:ext uri="{FF2B5EF4-FFF2-40B4-BE49-F238E27FC236}">
                <a16:creationId xmlns:a16="http://schemas.microsoft.com/office/drawing/2014/main" id="{B2209753-7907-4FA8-AE01-EE5F676B0017}"/>
              </a:ext>
            </a:extLst>
          </p:cNvPr>
          <p:cNvSpPr txBox="1"/>
          <p:nvPr/>
        </p:nvSpPr>
        <p:spPr>
          <a:xfrm>
            <a:off x="2404760" y="2614759"/>
            <a:ext cx="211637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IoT Edge or device</a:t>
            </a:r>
          </a:p>
        </p:txBody>
      </p:sp>
    </p:spTree>
    <p:extLst>
      <p:ext uri="{BB962C8B-B14F-4D97-AF65-F5344CB8AC3E}">
        <p14:creationId xmlns:p14="http://schemas.microsoft.com/office/powerpoint/2010/main" val="284693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wipe(right)">
                                      <p:cBhvr>
                                        <p:cTn id="7" dur="500"/>
                                        <p:tgtEl>
                                          <p:spTgt spid="2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3"/>
                                        </p:tgtEl>
                                      </p:cBhvr>
                                    </p:animEffect>
                                    <p:set>
                                      <p:cBhvr>
                                        <p:cTn id="12" dur="1" fill="hold">
                                          <p:stCondLst>
                                            <p:cond delay="499"/>
                                          </p:stCondLst>
                                        </p:cTn>
                                        <p:tgtEl>
                                          <p:spTgt spid="263"/>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animEffect transition="in" filter="wipe(left)">
                                      <p:cBhvr>
                                        <p:cTn id="15" dur="500"/>
                                        <p:tgtEl>
                                          <p:spTgt spid="2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64"/>
                                        </p:tgtEl>
                                      </p:cBhvr>
                                    </p:animEffect>
                                    <p:set>
                                      <p:cBhvr>
                                        <p:cTn id="20" dur="1" fill="hold">
                                          <p:stCondLst>
                                            <p:cond delay="499"/>
                                          </p:stCondLst>
                                        </p:cTn>
                                        <p:tgtEl>
                                          <p:spTgt spid="264"/>
                                        </p:tgtEl>
                                        <p:attrNameLst>
                                          <p:attrName>style.visibility</p:attrName>
                                        </p:attrNameLst>
                                      </p:cBhvr>
                                      <p:to>
                                        <p:strVal val="hidden"/>
                                      </p:to>
                                    </p:set>
                                  </p:childTnLst>
                                </p:cTn>
                              </p:par>
                              <p:par>
                                <p:cTn id="21" presetID="22" presetClass="entr" presetSubtype="2" fill="hold" nodeType="with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right)">
                                      <p:cBhvr>
                                        <p:cTn id="23" dur="500"/>
                                        <p:tgtEl>
                                          <p:spTgt spid="265"/>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66"/>
                                        </p:tgtEl>
                                        <p:attrNameLst>
                                          <p:attrName>style.visibility</p:attrName>
                                        </p:attrNameLst>
                                      </p:cBhvr>
                                      <p:to>
                                        <p:strVal val="visible"/>
                                      </p:to>
                                    </p:set>
                                    <p:animEffect transition="in" filter="wipe(left)">
                                      <p:cBhvr>
                                        <p:cTn id="27" dur="500"/>
                                        <p:tgtEl>
                                          <p:spTgt spid="2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65"/>
                                        </p:tgtEl>
                                      </p:cBhvr>
                                    </p:animEffect>
                                    <p:set>
                                      <p:cBhvr>
                                        <p:cTn id="32" dur="1" fill="hold">
                                          <p:stCondLst>
                                            <p:cond delay="499"/>
                                          </p:stCondLst>
                                        </p:cTn>
                                        <p:tgtEl>
                                          <p:spTgt spid="26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66"/>
                                        </p:tgtEl>
                                      </p:cBhvr>
                                    </p:animEffect>
                                    <p:set>
                                      <p:cBhvr>
                                        <p:cTn id="35" dur="1" fill="hold">
                                          <p:stCondLst>
                                            <p:cond delay="499"/>
                                          </p:stCondLst>
                                        </p:cTn>
                                        <p:tgtEl>
                                          <p:spTgt spid="266"/>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269"/>
                                        </p:tgtEl>
                                        <p:attrNameLst>
                                          <p:attrName>style.visibility</p:attrName>
                                        </p:attrNameLst>
                                      </p:cBhvr>
                                      <p:to>
                                        <p:strVal val="visible"/>
                                      </p:to>
                                    </p:set>
                                    <p:animEffect transition="in" filter="fade">
                                      <p:cBhvr>
                                        <p:cTn id="38" dur="500"/>
                                        <p:tgtEl>
                                          <p:spTgt spid="26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1"/>
                                        </p:tgtEl>
                                        <p:attrNameLst>
                                          <p:attrName>style.visibility</p:attrName>
                                        </p:attrNameLst>
                                      </p:cBhvr>
                                      <p:to>
                                        <p:strVal val="visible"/>
                                      </p:to>
                                    </p:set>
                                    <p:animEffect transition="in" filter="fade">
                                      <p:cBhvr>
                                        <p:cTn id="41" dur="500"/>
                                        <p:tgtEl>
                                          <p:spTgt spid="27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271" grpId="0" animBg="1"/>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AB798BAA-4B9E-49E5-9550-033DE4C421A2}"/>
              </a:ext>
            </a:extLst>
          </p:cNvPr>
          <p:cNvSpPr/>
          <p:nvPr/>
        </p:nvSpPr>
        <p:spPr>
          <a:xfrm>
            <a:off x="7779087" y="2328421"/>
            <a:ext cx="1746699" cy="85916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Segoe UI"/>
                <a:ea typeface="+mn-ea"/>
                <a:cs typeface="+mn-cs"/>
              </a:rPr>
              <a:t>Azure IoT Hub</a:t>
            </a:r>
          </a:p>
        </p:txBody>
      </p:sp>
      <p:pic>
        <p:nvPicPr>
          <p:cNvPr id="48" name="Graphic 47" descr="Document">
            <a:extLst>
              <a:ext uri="{FF2B5EF4-FFF2-40B4-BE49-F238E27FC236}">
                <a16:creationId xmlns:a16="http://schemas.microsoft.com/office/drawing/2014/main" id="{E5DDBBDC-68A8-46A3-94CA-2F7DC32E16E3}"/>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1923" y="2418781"/>
            <a:ext cx="404075" cy="404075"/>
          </a:xfrm>
          <a:prstGeom prst="rect">
            <a:avLst/>
          </a:prstGeom>
        </p:spPr>
      </p:pic>
      <p:cxnSp>
        <p:nvCxnSpPr>
          <p:cNvPr id="50" name="Straight Arrow Connector 49">
            <a:extLst>
              <a:ext uri="{FF2B5EF4-FFF2-40B4-BE49-F238E27FC236}">
                <a16:creationId xmlns:a16="http://schemas.microsoft.com/office/drawing/2014/main" id="{08169509-E114-4C14-A61F-93FCA80B913B}"/>
              </a:ext>
            </a:extLst>
          </p:cNvPr>
          <p:cNvCxnSpPr>
            <a:cxnSpLocks/>
            <a:stCxn id="48" idx="3"/>
            <a:endCxn id="41" idx="2"/>
          </p:cNvCxnSpPr>
          <p:nvPr/>
        </p:nvCxnSpPr>
        <p:spPr>
          <a:xfrm>
            <a:off x="6455998" y="2620819"/>
            <a:ext cx="1323089" cy="13718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52" name="Graphic 51" descr="Wireless router">
            <a:extLst>
              <a:ext uri="{FF2B5EF4-FFF2-40B4-BE49-F238E27FC236}">
                <a16:creationId xmlns:a16="http://schemas.microsoft.com/office/drawing/2014/main" id="{4D0353B2-F7FC-4F2E-B216-701833A297E2}"/>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45965" y="1842816"/>
            <a:ext cx="446848" cy="446848"/>
          </a:xfrm>
          <a:prstGeom prst="rect">
            <a:avLst/>
          </a:prstGeom>
        </p:spPr>
      </p:pic>
      <p:pic>
        <p:nvPicPr>
          <p:cNvPr id="53" name="Graphic 52" descr="List">
            <a:extLst>
              <a:ext uri="{FF2B5EF4-FFF2-40B4-BE49-F238E27FC236}">
                <a16:creationId xmlns:a16="http://schemas.microsoft.com/office/drawing/2014/main" id="{53846F2F-25C2-41F2-8B7B-661D1CF007F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5077" y="3068520"/>
            <a:ext cx="457768" cy="457768"/>
          </a:xfrm>
          <a:prstGeom prst="rect">
            <a:avLst/>
          </a:prstGeom>
        </p:spPr>
      </p:pic>
      <p:cxnSp>
        <p:nvCxnSpPr>
          <p:cNvPr id="55" name="Straight Arrow Connector 54">
            <a:extLst>
              <a:ext uri="{FF2B5EF4-FFF2-40B4-BE49-F238E27FC236}">
                <a16:creationId xmlns:a16="http://schemas.microsoft.com/office/drawing/2014/main" id="{8FBA40E9-B87B-4852-9082-231C3F7069EF}"/>
              </a:ext>
            </a:extLst>
          </p:cNvPr>
          <p:cNvCxnSpPr>
            <a:cxnSpLocks/>
            <a:stCxn id="52" idx="3"/>
            <a:endCxn id="41" idx="2"/>
          </p:cNvCxnSpPr>
          <p:nvPr/>
        </p:nvCxnSpPr>
        <p:spPr>
          <a:xfrm>
            <a:off x="6492813" y="2066240"/>
            <a:ext cx="1286274" cy="69176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0" name="Straight Arrow Connector 59">
            <a:extLst>
              <a:ext uri="{FF2B5EF4-FFF2-40B4-BE49-F238E27FC236}">
                <a16:creationId xmlns:a16="http://schemas.microsoft.com/office/drawing/2014/main" id="{7BB41E00-F9E3-4133-964D-0494F6A320FA}"/>
              </a:ext>
            </a:extLst>
          </p:cNvPr>
          <p:cNvCxnSpPr>
            <a:cxnSpLocks/>
            <a:stCxn id="53" idx="3"/>
            <a:endCxn id="41" idx="2"/>
          </p:cNvCxnSpPr>
          <p:nvPr/>
        </p:nvCxnSpPr>
        <p:spPr>
          <a:xfrm flipV="1">
            <a:off x="6482845" y="2758002"/>
            <a:ext cx="1296242" cy="5394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7" name="Rectangle 16">
            <a:extLst>
              <a:ext uri="{FF2B5EF4-FFF2-40B4-BE49-F238E27FC236}">
                <a16:creationId xmlns:a16="http://schemas.microsoft.com/office/drawing/2014/main" id="{7E29EB39-1894-40BE-A8F3-C8277E054997}"/>
              </a:ext>
            </a:extLst>
          </p:cNvPr>
          <p:cNvSpPr/>
          <p:nvPr/>
        </p:nvSpPr>
        <p:spPr>
          <a:xfrm>
            <a:off x="10405049" y="3918949"/>
            <a:ext cx="1111045" cy="3804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mn-ea"/>
                <a:cs typeface="+mn-cs"/>
              </a:rPr>
              <a:t>IoT Edge</a:t>
            </a:r>
          </a:p>
        </p:txBody>
      </p:sp>
      <p:grpSp>
        <p:nvGrpSpPr>
          <p:cNvPr id="112" name="Group 111">
            <a:extLst>
              <a:ext uri="{FF2B5EF4-FFF2-40B4-BE49-F238E27FC236}">
                <a16:creationId xmlns:a16="http://schemas.microsoft.com/office/drawing/2014/main" id="{BEDB8880-8AF0-462F-AF15-62F592343D8C}"/>
              </a:ext>
            </a:extLst>
          </p:cNvPr>
          <p:cNvGrpSpPr/>
          <p:nvPr/>
        </p:nvGrpSpPr>
        <p:grpSpPr>
          <a:xfrm>
            <a:off x="6710154" y="4272859"/>
            <a:ext cx="4754786" cy="2363395"/>
            <a:chOff x="4846000" y="4224676"/>
            <a:chExt cx="4756135" cy="2364066"/>
          </a:xfrm>
          <a:solidFill>
            <a:srgbClr val="0070C0"/>
          </a:solidFill>
        </p:grpSpPr>
        <p:sp>
          <p:nvSpPr>
            <p:cNvPr id="61" name="Rectangle 60">
              <a:extLst>
                <a:ext uri="{FF2B5EF4-FFF2-40B4-BE49-F238E27FC236}">
                  <a16:creationId xmlns:a16="http://schemas.microsoft.com/office/drawing/2014/main" id="{AB7566E4-BE92-4A4E-B292-8633944CAE48}"/>
                </a:ext>
              </a:extLst>
            </p:cNvPr>
            <p:cNvSpPr/>
            <p:nvPr/>
          </p:nvSpPr>
          <p:spPr>
            <a:xfrm>
              <a:off x="4846000" y="4224676"/>
              <a:ext cx="4756135" cy="236406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3AA4A1DB-5D9E-497A-A64F-9A5CE1EA6A7B}"/>
                </a:ext>
              </a:extLst>
            </p:cNvPr>
            <p:cNvSpPr/>
            <p:nvPr/>
          </p:nvSpPr>
          <p:spPr>
            <a:xfrm>
              <a:off x="6262661" y="6253719"/>
              <a:ext cx="2057400" cy="25952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Hardware based root of trust</a:t>
              </a:r>
            </a:p>
          </p:txBody>
        </p:sp>
      </p:grpSp>
      <p:sp>
        <p:nvSpPr>
          <p:cNvPr id="20" name="Flowchart: Magnetic Disk 19">
            <a:extLst>
              <a:ext uri="{FF2B5EF4-FFF2-40B4-BE49-F238E27FC236}">
                <a16:creationId xmlns:a16="http://schemas.microsoft.com/office/drawing/2014/main" id="{0FCF26B2-C7FB-42E1-9356-71E6856861C3}"/>
              </a:ext>
            </a:extLst>
          </p:cNvPr>
          <p:cNvSpPr/>
          <p:nvPr/>
        </p:nvSpPr>
        <p:spPr>
          <a:xfrm>
            <a:off x="7177768" y="5889676"/>
            <a:ext cx="719487" cy="689133"/>
          </a:xfrm>
          <a:prstGeom prst="flowChartMagneticDisk">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Local storage </a:t>
            </a:r>
          </a:p>
        </p:txBody>
      </p:sp>
      <p:pic>
        <p:nvPicPr>
          <p:cNvPr id="81" name="Graphic 80" descr="Document">
            <a:extLst>
              <a:ext uri="{FF2B5EF4-FFF2-40B4-BE49-F238E27FC236}">
                <a16:creationId xmlns:a16="http://schemas.microsoft.com/office/drawing/2014/main" id="{0E14CB6A-B80E-4A33-AAA4-155C71FDD93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23576" y="5372272"/>
            <a:ext cx="376460" cy="376460"/>
          </a:xfrm>
          <a:prstGeom prst="rect">
            <a:avLst/>
          </a:prstGeom>
        </p:spPr>
      </p:pic>
      <p:sp>
        <p:nvSpPr>
          <p:cNvPr id="22" name="TextBox 21">
            <a:extLst>
              <a:ext uri="{FF2B5EF4-FFF2-40B4-BE49-F238E27FC236}">
                <a16:creationId xmlns:a16="http://schemas.microsoft.com/office/drawing/2014/main" id="{3608563B-0E0F-434C-AD78-E7396E53998E}"/>
              </a:ext>
            </a:extLst>
          </p:cNvPr>
          <p:cNvSpPr txBox="1"/>
          <p:nvPr/>
        </p:nvSpPr>
        <p:spPr>
          <a:xfrm>
            <a:off x="10574727" y="5280564"/>
            <a:ext cx="1182422" cy="610187"/>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Device Twin </a:t>
            </a:r>
          </a:p>
          <a:p>
            <a:pPr marL="171384" marR="0" lvl="0" indent="-17138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Module </a:t>
            </a:r>
          </a:p>
          <a:p>
            <a:pPr marL="171384" marR="0" lvl="0" indent="-17138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Routes </a:t>
            </a:r>
          </a:p>
        </p:txBody>
      </p:sp>
      <p:sp>
        <p:nvSpPr>
          <p:cNvPr id="82" name="TextBox 81">
            <a:extLst>
              <a:ext uri="{FF2B5EF4-FFF2-40B4-BE49-F238E27FC236}">
                <a16:creationId xmlns:a16="http://schemas.microsoft.com/office/drawing/2014/main" id="{7950C1D9-58D8-402B-824D-66380EFDC7B3}"/>
              </a:ext>
            </a:extLst>
          </p:cNvPr>
          <p:cNvSpPr txBox="1"/>
          <p:nvPr/>
        </p:nvSpPr>
        <p:spPr>
          <a:xfrm>
            <a:off x="8118160" y="5452395"/>
            <a:ext cx="2042322" cy="280639"/>
          </a:xfrm>
          <a:prstGeom prst="rect">
            <a:avLst/>
          </a:prstGeom>
          <a:solidFill>
            <a:schemeClr val="accent6">
              <a:lumMod val="60000"/>
              <a:lumOff val="40000"/>
            </a:schemeClr>
          </a:solid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ea"/>
                <a:cs typeface="+mn-cs"/>
              </a:rPr>
              <a:t>Edge runtime</a:t>
            </a:r>
          </a:p>
        </p:txBody>
      </p:sp>
      <p:sp>
        <p:nvSpPr>
          <p:cNvPr id="83" name="Rectangle 82">
            <a:extLst>
              <a:ext uri="{FF2B5EF4-FFF2-40B4-BE49-F238E27FC236}">
                <a16:creationId xmlns:a16="http://schemas.microsoft.com/office/drawing/2014/main" id="{118A9233-4F79-49D1-9B6D-FF13BF729174}"/>
              </a:ext>
            </a:extLst>
          </p:cNvPr>
          <p:cNvSpPr/>
          <p:nvPr/>
        </p:nvSpPr>
        <p:spPr>
          <a:xfrm>
            <a:off x="8118159" y="6001471"/>
            <a:ext cx="2056818" cy="25944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Security Manager</a:t>
            </a:r>
          </a:p>
        </p:txBody>
      </p:sp>
      <p:sp>
        <p:nvSpPr>
          <p:cNvPr id="30" name="TextBox 29">
            <a:extLst>
              <a:ext uri="{FF2B5EF4-FFF2-40B4-BE49-F238E27FC236}">
                <a16:creationId xmlns:a16="http://schemas.microsoft.com/office/drawing/2014/main" id="{45F65347-F43B-4444-AA7F-F435C2C60298}"/>
              </a:ext>
            </a:extLst>
          </p:cNvPr>
          <p:cNvSpPr txBox="1"/>
          <p:nvPr/>
        </p:nvSpPr>
        <p:spPr>
          <a:xfrm>
            <a:off x="10162149" y="5903261"/>
            <a:ext cx="1897835" cy="437560"/>
          </a:xfrm>
          <a:prstGeom prst="rect">
            <a:avLst/>
          </a:prstGeom>
          <a:noFill/>
        </p:spPr>
        <p:txBody>
          <a:bodyPr wrap="square" rtlCol="0">
            <a:spAutoFit/>
          </a:bodyPr>
          <a:lstStyle/>
          <a:p>
            <a:pPr marL="171384" marR="0" lvl="0" indent="-17138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Secure Boot</a:t>
            </a:r>
          </a:p>
          <a:p>
            <a:pPr marL="171384" marR="0" lvl="0" indent="-171384"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Secure Storage</a:t>
            </a:r>
          </a:p>
        </p:txBody>
      </p:sp>
      <p:sp>
        <p:nvSpPr>
          <p:cNvPr id="86" name="Rectangle 85">
            <a:extLst>
              <a:ext uri="{FF2B5EF4-FFF2-40B4-BE49-F238E27FC236}">
                <a16:creationId xmlns:a16="http://schemas.microsoft.com/office/drawing/2014/main" id="{1E8F0329-42CE-4268-A377-9F847ED127A0}"/>
              </a:ext>
            </a:extLst>
          </p:cNvPr>
          <p:cNvSpPr/>
          <p:nvPr/>
        </p:nvSpPr>
        <p:spPr>
          <a:xfrm>
            <a:off x="7387661" y="4606902"/>
            <a:ext cx="794393" cy="51110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Container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Module</a:t>
            </a:r>
          </a:p>
        </p:txBody>
      </p:sp>
      <p:sp>
        <p:nvSpPr>
          <p:cNvPr id="88" name="Rectangle 87">
            <a:extLst>
              <a:ext uri="{FF2B5EF4-FFF2-40B4-BE49-F238E27FC236}">
                <a16:creationId xmlns:a16="http://schemas.microsoft.com/office/drawing/2014/main" id="{13ACB386-4DC2-4A9E-B099-26F4B5834726}"/>
              </a:ext>
            </a:extLst>
          </p:cNvPr>
          <p:cNvSpPr/>
          <p:nvPr/>
        </p:nvSpPr>
        <p:spPr>
          <a:xfrm>
            <a:off x="8305765" y="4606503"/>
            <a:ext cx="794393" cy="51110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Container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Module</a:t>
            </a:r>
          </a:p>
        </p:txBody>
      </p:sp>
      <p:sp>
        <p:nvSpPr>
          <p:cNvPr id="91" name="Rectangle 90">
            <a:extLst>
              <a:ext uri="{FF2B5EF4-FFF2-40B4-BE49-F238E27FC236}">
                <a16:creationId xmlns:a16="http://schemas.microsoft.com/office/drawing/2014/main" id="{9539ECE6-9F42-4DB2-BAD4-A1BB761DE2DB}"/>
              </a:ext>
            </a:extLst>
          </p:cNvPr>
          <p:cNvSpPr/>
          <p:nvPr/>
        </p:nvSpPr>
        <p:spPr>
          <a:xfrm>
            <a:off x="9238366" y="4606503"/>
            <a:ext cx="794393" cy="51110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Container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Module</a:t>
            </a:r>
          </a:p>
        </p:txBody>
      </p:sp>
      <p:sp>
        <p:nvSpPr>
          <p:cNvPr id="92" name="Rectangle 91">
            <a:extLst>
              <a:ext uri="{FF2B5EF4-FFF2-40B4-BE49-F238E27FC236}">
                <a16:creationId xmlns:a16="http://schemas.microsoft.com/office/drawing/2014/main" id="{9F368697-3FF8-42D7-9BF3-B6297236D670}"/>
              </a:ext>
            </a:extLst>
          </p:cNvPr>
          <p:cNvSpPr/>
          <p:nvPr/>
        </p:nvSpPr>
        <p:spPr>
          <a:xfrm>
            <a:off x="10162149" y="4606503"/>
            <a:ext cx="794393" cy="51110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Container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Module</a:t>
            </a:r>
          </a:p>
        </p:txBody>
      </p:sp>
      <p:pic>
        <p:nvPicPr>
          <p:cNvPr id="93" name="Graphic 92" descr="Document">
            <a:extLst>
              <a:ext uri="{FF2B5EF4-FFF2-40B4-BE49-F238E27FC236}">
                <a16:creationId xmlns:a16="http://schemas.microsoft.com/office/drawing/2014/main" id="{458EFFDA-E723-432B-9596-17D6B41980E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9079" y="4952053"/>
            <a:ext cx="258433" cy="258433"/>
          </a:xfrm>
          <a:prstGeom prst="rect">
            <a:avLst/>
          </a:prstGeom>
        </p:spPr>
      </p:pic>
      <p:pic>
        <p:nvPicPr>
          <p:cNvPr id="94" name="Graphic 93" descr="Document">
            <a:extLst>
              <a:ext uri="{FF2B5EF4-FFF2-40B4-BE49-F238E27FC236}">
                <a16:creationId xmlns:a16="http://schemas.microsoft.com/office/drawing/2014/main" id="{F6380139-D104-44C6-A5E8-22CC33767E5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48060" y="4924701"/>
            <a:ext cx="258433" cy="258433"/>
          </a:xfrm>
          <a:prstGeom prst="rect">
            <a:avLst/>
          </a:prstGeom>
        </p:spPr>
      </p:pic>
      <p:pic>
        <p:nvPicPr>
          <p:cNvPr id="95" name="Graphic 94" descr="Document">
            <a:extLst>
              <a:ext uri="{FF2B5EF4-FFF2-40B4-BE49-F238E27FC236}">
                <a16:creationId xmlns:a16="http://schemas.microsoft.com/office/drawing/2014/main" id="{F2855E77-4A36-457F-84F6-5D0FE6495FC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80397" y="4918852"/>
            <a:ext cx="258433" cy="258433"/>
          </a:xfrm>
          <a:prstGeom prst="rect">
            <a:avLst/>
          </a:prstGeom>
        </p:spPr>
      </p:pic>
      <p:pic>
        <p:nvPicPr>
          <p:cNvPr id="96" name="Graphic 95" descr="Document">
            <a:extLst>
              <a:ext uri="{FF2B5EF4-FFF2-40B4-BE49-F238E27FC236}">
                <a16:creationId xmlns:a16="http://schemas.microsoft.com/office/drawing/2014/main" id="{35FAD561-2879-4CB2-B374-B9AC55CE0BE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087" y="4905721"/>
            <a:ext cx="258433" cy="258433"/>
          </a:xfrm>
          <a:prstGeom prst="rect">
            <a:avLst/>
          </a:prstGeom>
        </p:spPr>
      </p:pic>
      <p:pic>
        <p:nvPicPr>
          <p:cNvPr id="98" name="Graphic 97" descr="Document">
            <a:extLst>
              <a:ext uri="{FF2B5EF4-FFF2-40B4-BE49-F238E27FC236}">
                <a16:creationId xmlns:a16="http://schemas.microsoft.com/office/drawing/2014/main" id="{A346A6A9-905F-4582-8DE0-1C7B0BA0DF5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7351" y="3781074"/>
            <a:ext cx="404075" cy="404075"/>
          </a:xfrm>
          <a:prstGeom prst="rect">
            <a:avLst/>
          </a:prstGeom>
        </p:spPr>
      </p:pic>
      <p:cxnSp>
        <p:nvCxnSpPr>
          <p:cNvPr id="37" name="Straight Arrow Connector 36">
            <a:extLst>
              <a:ext uri="{FF2B5EF4-FFF2-40B4-BE49-F238E27FC236}">
                <a16:creationId xmlns:a16="http://schemas.microsoft.com/office/drawing/2014/main" id="{0C7C5EB1-5447-43E4-99D8-C1ECB8DF3A93}"/>
              </a:ext>
            </a:extLst>
          </p:cNvPr>
          <p:cNvCxnSpPr>
            <a:cxnSpLocks/>
            <a:stCxn id="98" idx="3"/>
            <a:endCxn id="41" idx="2"/>
          </p:cNvCxnSpPr>
          <p:nvPr/>
        </p:nvCxnSpPr>
        <p:spPr>
          <a:xfrm flipV="1">
            <a:off x="6471426" y="2758002"/>
            <a:ext cx="1307661" cy="122511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06" name="Rectangle 105">
            <a:extLst>
              <a:ext uri="{FF2B5EF4-FFF2-40B4-BE49-F238E27FC236}">
                <a16:creationId xmlns:a16="http://schemas.microsoft.com/office/drawing/2014/main" id="{2F0BFD89-6263-461E-AA2A-7E074FC22D3F}"/>
              </a:ext>
            </a:extLst>
          </p:cNvPr>
          <p:cNvSpPr/>
          <p:nvPr/>
        </p:nvSpPr>
        <p:spPr>
          <a:xfrm>
            <a:off x="6967795" y="5151686"/>
            <a:ext cx="969999" cy="249264"/>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Module Twin </a:t>
            </a:r>
          </a:p>
        </p:txBody>
      </p:sp>
      <p:cxnSp>
        <p:nvCxnSpPr>
          <p:cNvPr id="128" name="Straight Connector 127">
            <a:extLst>
              <a:ext uri="{FF2B5EF4-FFF2-40B4-BE49-F238E27FC236}">
                <a16:creationId xmlns:a16="http://schemas.microsoft.com/office/drawing/2014/main" id="{09548619-4FA3-449B-9162-B37744E1E0E3}"/>
              </a:ext>
            </a:extLst>
          </p:cNvPr>
          <p:cNvCxnSpPr/>
          <p:nvPr/>
        </p:nvCxnSpPr>
        <p:spPr>
          <a:xfrm>
            <a:off x="7852936" y="5250064"/>
            <a:ext cx="27072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B92500-9B12-41F7-B269-EFB44B8C79AE}"/>
              </a:ext>
            </a:extLst>
          </p:cNvPr>
          <p:cNvCxnSpPr/>
          <p:nvPr/>
        </p:nvCxnSpPr>
        <p:spPr>
          <a:xfrm>
            <a:off x="10559344" y="5110157"/>
            <a:ext cx="0" cy="1342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0AA4E3D-3F8E-4C8A-8169-20C3B68B106D}"/>
              </a:ext>
            </a:extLst>
          </p:cNvPr>
          <p:cNvCxnSpPr/>
          <p:nvPr/>
        </p:nvCxnSpPr>
        <p:spPr>
          <a:xfrm>
            <a:off x="9631316" y="5115813"/>
            <a:ext cx="0" cy="1342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92E8350-38AE-4E91-8D67-948F9DCE2C0D}"/>
              </a:ext>
            </a:extLst>
          </p:cNvPr>
          <p:cNvCxnSpPr/>
          <p:nvPr/>
        </p:nvCxnSpPr>
        <p:spPr>
          <a:xfrm>
            <a:off x="8702959" y="5112727"/>
            <a:ext cx="0" cy="1342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D2E78CA-8998-410E-BDC6-FD2667CBD6BE}"/>
              </a:ext>
            </a:extLst>
          </p:cNvPr>
          <p:cNvCxnSpPr/>
          <p:nvPr/>
        </p:nvCxnSpPr>
        <p:spPr>
          <a:xfrm>
            <a:off x="7852936" y="5119585"/>
            <a:ext cx="0" cy="1342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2A80CE9-E684-470F-915B-EA5F2EFDF32B}"/>
              </a:ext>
            </a:extLst>
          </p:cNvPr>
          <p:cNvCxnSpPr>
            <a:cxnSpLocks/>
            <a:endCxn id="82" idx="0"/>
          </p:cNvCxnSpPr>
          <p:nvPr/>
        </p:nvCxnSpPr>
        <p:spPr>
          <a:xfrm>
            <a:off x="9139321" y="5263587"/>
            <a:ext cx="0" cy="1888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BD513DA-8535-4CA2-A407-A7BF4BA1AA59}"/>
              </a:ext>
            </a:extLst>
          </p:cNvPr>
          <p:cNvSpPr/>
          <p:nvPr/>
        </p:nvSpPr>
        <p:spPr>
          <a:xfrm>
            <a:off x="8123581" y="5754782"/>
            <a:ext cx="2045977" cy="21760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Device Provisioning</a:t>
            </a:r>
          </a:p>
        </p:txBody>
      </p:sp>
      <p:sp>
        <p:nvSpPr>
          <p:cNvPr id="69" name="TextBox 68">
            <a:extLst>
              <a:ext uri="{FF2B5EF4-FFF2-40B4-BE49-F238E27FC236}">
                <a16:creationId xmlns:a16="http://schemas.microsoft.com/office/drawing/2014/main" id="{A35C360C-2FEF-49CB-B416-74718776E83F}"/>
              </a:ext>
            </a:extLst>
          </p:cNvPr>
          <p:cNvSpPr txBox="1"/>
          <p:nvPr/>
        </p:nvSpPr>
        <p:spPr>
          <a:xfrm>
            <a:off x="494878" y="1191690"/>
            <a:ext cx="5120600" cy="3266663"/>
          </a:xfrm>
          <a:prstGeom prst="rect">
            <a:avLst/>
          </a:prstGeom>
          <a:noFill/>
        </p:spPr>
        <p:txBody>
          <a:bodyPr wrap="square" rtlCol="0">
            <a:spAutoFit/>
          </a:bodyPr>
          <a:lstStyle/>
          <a:p>
            <a:pPr marL="342900" marR="0" lvl="0" indent="-342900" algn="l" defTabSz="914314"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Develop your Container Workloads</a:t>
            </a:r>
          </a:p>
          <a:p>
            <a:pPr marL="342900" marR="0" lvl="0" indent="-342900" algn="l" defTabSz="914314"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Upload Modules to a Container Registry</a:t>
            </a:r>
          </a:p>
          <a:p>
            <a:pPr marL="342900" marR="0" lvl="0" indent="-342900" algn="l" defTabSz="914314"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Provision IoT Edge Device Agents</a:t>
            </a:r>
          </a:p>
          <a:p>
            <a:pPr marL="342900" marR="0" lvl="0" indent="-342900" algn="l" defTabSz="914314"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Select Device/Deployment Set</a:t>
            </a:r>
          </a:p>
          <a:p>
            <a:pPr marL="342900" marR="0" lvl="0" indent="-342900" algn="l" defTabSz="914314"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Define Modules </a:t>
            </a:r>
          </a:p>
          <a:p>
            <a:pPr marL="342900" marR="0" lvl="0" indent="-342900" algn="l" defTabSz="914314"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Define Message Routes</a:t>
            </a:r>
          </a:p>
          <a:p>
            <a:pPr marL="342900" marR="0" lvl="0" indent="-342900" algn="l" defTabSz="914314"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Define Module Parameters</a:t>
            </a:r>
          </a:p>
        </p:txBody>
      </p:sp>
      <p:pic>
        <p:nvPicPr>
          <p:cNvPr id="15" name="Graphic 14" descr="Download from cloud">
            <a:extLst>
              <a:ext uri="{FF2B5EF4-FFF2-40B4-BE49-F238E27FC236}">
                <a16:creationId xmlns:a16="http://schemas.microsoft.com/office/drawing/2014/main" id="{DA313A76-31D4-49B2-BFE1-25926E292D1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74358" y="1414147"/>
            <a:ext cx="390055" cy="390055"/>
          </a:xfrm>
          <a:prstGeom prst="rect">
            <a:avLst/>
          </a:prstGeom>
        </p:spPr>
      </p:pic>
      <p:cxnSp>
        <p:nvCxnSpPr>
          <p:cNvPr id="21" name="Straight Arrow Connector 20">
            <a:extLst>
              <a:ext uri="{FF2B5EF4-FFF2-40B4-BE49-F238E27FC236}">
                <a16:creationId xmlns:a16="http://schemas.microsoft.com/office/drawing/2014/main" id="{473187CF-3B72-4A0E-A6AA-28690C02D9AD}"/>
              </a:ext>
            </a:extLst>
          </p:cNvPr>
          <p:cNvCxnSpPr>
            <a:cxnSpLocks/>
            <a:stCxn id="15" idx="3"/>
            <a:endCxn id="41" idx="2"/>
          </p:cNvCxnSpPr>
          <p:nvPr/>
        </p:nvCxnSpPr>
        <p:spPr>
          <a:xfrm>
            <a:off x="6464413" y="1609175"/>
            <a:ext cx="1314674" cy="11488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26" name="Picture 2" descr="Image result for azure container registry">
            <a:extLst>
              <a:ext uri="{FF2B5EF4-FFF2-40B4-BE49-F238E27FC236}">
                <a16:creationId xmlns:a16="http://schemas.microsoft.com/office/drawing/2014/main" id="{63AA6AE1-3B46-4E10-AC1A-B44236A417D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60098" y="2293797"/>
            <a:ext cx="1890163" cy="9923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D3AD92E-3D52-4AC3-95B2-E7BE8E0FEB1F}"/>
              </a:ext>
            </a:extLst>
          </p:cNvPr>
          <p:cNvSpPr txBox="1"/>
          <p:nvPr/>
        </p:nvSpPr>
        <p:spPr>
          <a:xfrm>
            <a:off x="10020773" y="1847496"/>
            <a:ext cx="2035750"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Container Registry</a:t>
            </a:r>
          </a:p>
        </p:txBody>
      </p:sp>
      <p:cxnSp>
        <p:nvCxnSpPr>
          <p:cNvPr id="12" name="Straight Arrow Connector 11">
            <a:extLst>
              <a:ext uri="{FF2B5EF4-FFF2-40B4-BE49-F238E27FC236}">
                <a16:creationId xmlns:a16="http://schemas.microsoft.com/office/drawing/2014/main" id="{74132E95-52A2-4620-B87B-5A4E7B4DF911}"/>
              </a:ext>
            </a:extLst>
          </p:cNvPr>
          <p:cNvCxnSpPr>
            <a:stCxn id="1026" idx="2"/>
          </p:cNvCxnSpPr>
          <p:nvPr/>
        </p:nvCxnSpPr>
        <p:spPr>
          <a:xfrm flipH="1">
            <a:off x="10160482" y="3286133"/>
            <a:ext cx="744698" cy="9867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782F7C-02DC-4292-9B5A-CAF55BAA653B}"/>
              </a:ext>
            </a:extLst>
          </p:cNvPr>
          <p:cNvCxnSpPr>
            <a:stCxn id="41" idx="4"/>
          </p:cNvCxnSpPr>
          <p:nvPr/>
        </p:nvCxnSpPr>
        <p:spPr>
          <a:xfrm flipH="1">
            <a:off x="8652436" y="3187582"/>
            <a:ext cx="1" cy="108527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itle 18">
            <a:extLst>
              <a:ext uri="{FF2B5EF4-FFF2-40B4-BE49-F238E27FC236}">
                <a16:creationId xmlns:a16="http://schemas.microsoft.com/office/drawing/2014/main" id="{42F0868B-B238-48B5-9AE5-CBD89315486D}"/>
              </a:ext>
            </a:extLst>
          </p:cNvPr>
          <p:cNvSpPr>
            <a:spLocks noGrp="1"/>
          </p:cNvSpPr>
          <p:nvPr>
            <p:ph type="title"/>
          </p:nvPr>
        </p:nvSpPr>
        <p:spPr/>
        <p:txBody>
          <a:bodyPr/>
          <a:lstStyle/>
          <a:p>
            <a:r>
              <a:rPr lang="en-AU" dirty="0"/>
              <a:t>Azure IoT Edge in Action</a:t>
            </a:r>
          </a:p>
        </p:txBody>
      </p:sp>
    </p:spTree>
    <p:extLst>
      <p:ext uri="{BB962C8B-B14F-4D97-AF65-F5344CB8AC3E}">
        <p14:creationId xmlns:p14="http://schemas.microsoft.com/office/powerpoint/2010/main" val="13302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2872-37B5-451D-A506-8419CC6BE90B}"/>
              </a:ext>
            </a:extLst>
          </p:cNvPr>
          <p:cNvSpPr>
            <a:spLocks noGrp="1"/>
          </p:cNvSpPr>
          <p:nvPr>
            <p:ph type="title"/>
          </p:nvPr>
        </p:nvSpPr>
        <p:spPr/>
        <p:txBody>
          <a:bodyPr/>
          <a:lstStyle/>
          <a:p>
            <a:r>
              <a:rPr lang="en-AU"/>
              <a:t>Hardware for Azure IoT Edge</a:t>
            </a:r>
            <a:endParaRPr lang="en-AU" dirty="0"/>
          </a:p>
        </p:txBody>
      </p:sp>
      <p:sp>
        <p:nvSpPr>
          <p:cNvPr id="14" name="Content Placeholder 13">
            <a:extLst>
              <a:ext uri="{FF2B5EF4-FFF2-40B4-BE49-F238E27FC236}">
                <a16:creationId xmlns:a16="http://schemas.microsoft.com/office/drawing/2014/main" id="{D579134A-4F30-4C1C-81A0-18B0DB5B2203}"/>
              </a:ext>
            </a:extLst>
          </p:cNvPr>
          <p:cNvSpPr>
            <a:spLocks noGrp="1"/>
          </p:cNvSpPr>
          <p:nvPr>
            <p:ph idx="1"/>
          </p:nvPr>
        </p:nvSpPr>
        <p:spPr>
          <a:xfrm>
            <a:off x="336000" y="1584000"/>
            <a:ext cx="11520000" cy="1759701"/>
          </a:xfrm>
        </p:spPr>
        <p:txBody>
          <a:bodyPr>
            <a:normAutofit/>
          </a:bodyPr>
          <a:lstStyle/>
          <a:p>
            <a:pPr marL="342900" indent="-342900">
              <a:buFont typeface="Arial" panose="020B0604020202020204" pitchFamily="34" charset="0"/>
              <a:buChar char="•"/>
            </a:pPr>
            <a:r>
              <a:rPr lang="en-AU" dirty="0"/>
              <a:t>Linux and Windows supported on x64 and ARM (support for containers required)</a:t>
            </a:r>
          </a:p>
          <a:p>
            <a:pPr marL="342900" indent="-342900">
              <a:buFont typeface="Arial" panose="020B0604020202020204" pitchFamily="34" charset="0"/>
              <a:buChar char="•"/>
            </a:pPr>
            <a:r>
              <a:rPr lang="en-AU" dirty="0"/>
              <a:t>Hardware sizing dependent on workloads</a:t>
            </a:r>
          </a:p>
          <a:p>
            <a:pPr marL="342900" indent="-342900">
              <a:buFont typeface="Arial" panose="020B0604020202020204" pitchFamily="34" charset="0"/>
              <a:buChar char="•"/>
            </a:pPr>
            <a:r>
              <a:rPr lang="en-AU" dirty="0"/>
              <a:t>Internal tests on devices as small as Raspberry Pi 3 with four containers (on Linux)</a:t>
            </a:r>
          </a:p>
        </p:txBody>
      </p:sp>
      <p:pic>
        <p:nvPicPr>
          <p:cNvPr id="23" name="Picture 3">
            <a:extLst>
              <a:ext uri="{FF2B5EF4-FFF2-40B4-BE49-F238E27FC236}">
                <a16:creationId xmlns:a16="http://schemas.microsoft.com/office/drawing/2014/main" id="{91919E3D-96A1-45CC-8E33-DC3F90980785}"/>
              </a:ext>
            </a:extLst>
          </p:cNvPr>
          <p:cNvPicPr/>
          <p:nvPr/>
        </p:nvPicPr>
        <p:blipFill>
          <a:blip r:embed="rId3"/>
          <a:stretch/>
        </p:blipFill>
        <p:spPr>
          <a:xfrm>
            <a:off x="663638" y="4060356"/>
            <a:ext cx="9226080" cy="2140920"/>
          </a:xfrm>
          <a:prstGeom prst="rect">
            <a:avLst/>
          </a:prstGeom>
          <a:ln>
            <a:noFill/>
          </a:ln>
        </p:spPr>
      </p:pic>
      <p:sp>
        <p:nvSpPr>
          <p:cNvPr id="24" name="CustomShape 3">
            <a:extLst>
              <a:ext uri="{FF2B5EF4-FFF2-40B4-BE49-F238E27FC236}">
                <a16:creationId xmlns:a16="http://schemas.microsoft.com/office/drawing/2014/main" id="{23B03272-C24F-406C-9843-7C4EC3D5BB8C}"/>
              </a:ext>
            </a:extLst>
          </p:cNvPr>
          <p:cNvSpPr/>
          <p:nvPr/>
        </p:nvSpPr>
        <p:spPr>
          <a:xfrm>
            <a:off x="4115318" y="3870276"/>
            <a:ext cx="6060960" cy="2432520"/>
          </a:xfrm>
          <a:prstGeom prst="rect">
            <a:avLst/>
          </a:prstGeom>
          <a:noFill/>
          <a:ln w="57240">
            <a:solidFill>
              <a:schemeClr val="accent1">
                <a:lumMod val="75000"/>
              </a:schemeClr>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 name="CustomShape 1"/>
          <p:cNvSpPr/>
          <p:nvPr/>
        </p:nvSpPr>
        <p:spPr>
          <a:xfrm>
            <a:off x="336000" y="1030320"/>
            <a:ext cx="11520000" cy="167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7000"/>
              </a:lnSpc>
              <a:spcBef>
                <a:spcPts val="1199"/>
              </a:spcBef>
              <a:spcAft>
                <a:spcPts val="0"/>
              </a:spcAft>
              <a:buClrTx/>
              <a:buSzTx/>
              <a:buFontTx/>
              <a:buNone/>
              <a:tabLst/>
              <a:defRPr/>
            </a:pPr>
            <a:r>
              <a:rPr kumimoji="0" lang="en-AU" sz="1770" b="1" i="0" u="none" strike="noStrike" kern="1200" cap="none" spc="-1" normalizeH="0" baseline="0" noProof="0" dirty="0">
                <a:ln>
                  <a:noFill/>
                </a:ln>
                <a:solidFill>
                  <a:srgbClr val="2F5496"/>
                </a:solidFill>
                <a:effectLst/>
                <a:uLnTx/>
                <a:uFillTx/>
                <a:latin typeface="Segoe UI"/>
                <a:ea typeface="Times New Roman"/>
                <a:cs typeface="+mn-cs"/>
              </a:rPr>
              <a:t>Azure IoT Edge certification requirements</a:t>
            </a:r>
            <a:endParaRPr kumimoji="0" lang="en-AU" sz="1770" b="0" i="0" u="none" strike="noStrike" kern="1200" cap="none" spc="-1" normalizeH="0" baseline="0" noProof="0" dirty="0">
              <a:ln>
                <a:noFill/>
              </a:ln>
              <a:solidFill>
                <a:prstClr val="black"/>
              </a:solidFill>
              <a:effectLst/>
              <a:uLnTx/>
              <a:uFillTx/>
              <a:latin typeface="Arial"/>
              <a:ea typeface="+mn-ea"/>
              <a:cs typeface="+mn-cs"/>
            </a:endParaRPr>
          </a:p>
          <a:p>
            <a:pPr marL="343080" marR="0" lvl="0" indent="-342360" algn="l" defTabSz="914400" rtl="0" eaLnBrk="1" fontAlgn="auto" latinLnBrk="0" hangingPunct="1">
              <a:lnSpc>
                <a:spcPct val="107000"/>
              </a:lnSpc>
              <a:spcBef>
                <a:spcPts val="0"/>
              </a:spcBef>
              <a:spcAft>
                <a:spcPts val="0"/>
              </a:spcAft>
              <a:buClr>
                <a:srgbClr val="000000"/>
              </a:buClr>
              <a:buSzTx/>
              <a:buFont typeface="Arial"/>
              <a:buChar char="•"/>
              <a:tabLst/>
              <a:defRPr/>
            </a:pPr>
            <a:r>
              <a:rPr kumimoji="0" lang="en-AU" sz="1600" b="0" i="0" u="none" strike="noStrike" kern="1200" cap="none" spc="-1" normalizeH="0" baseline="0" noProof="0" dirty="0">
                <a:ln>
                  <a:noFill/>
                </a:ln>
                <a:solidFill>
                  <a:srgbClr val="000000"/>
                </a:solidFill>
                <a:effectLst/>
                <a:uLnTx/>
                <a:uFillTx/>
                <a:latin typeface="Segoe UI"/>
                <a:ea typeface="Calibri"/>
                <a:cs typeface="+mn-cs"/>
              </a:rPr>
              <a:t>Core requirements for functional areas: AI, Device Management, and Security</a:t>
            </a:r>
            <a:endParaRPr kumimoji="0" lang="en-AU" sz="1600" b="0" i="0" u="none" strike="noStrike" kern="1200" cap="none" spc="-1" normalizeH="0" baseline="0" noProof="0" dirty="0">
              <a:ln>
                <a:noFill/>
              </a:ln>
              <a:solidFill>
                <a:prstClr val="black"/>
              </a:solidFill>
              <a:effectLst/>
              <a:uLnTx/>
              <a:uFillTx/>
              <a:latin typeface="Arial"/>
              <a:ea typeface="+mn-ea"/>
              <a:cs typeface="+mn-cs"/>
            </a:endParaRPr>
          </a:p>
          <a:p>
            <a:pPr marL="343080" marR="0" lvl="0" indent="-342360" algn="l" defTabSz="914400" rtl="0" eaLnBrk="1" fontAlgn="auto" latinLnBrk="0" hangingPunct="1">
              <a:lnSpc>
                <a:spcPct val="107000"/>
              </a:lnSpc>
              <a:spcBef>
                <a:spcPts val="0"/>
              </a:spcBef>
              <a:spcAft>
                <a:spcPts val="0"/>
              </a:spcAft>
              <a:buClr>
                <a:srgbClr val="000000"/>
              </a:buClr>
              <a:buSzTx/>
              <a:buFont typeface="Arial"/>
              <a:buChar char="•"/>
              <a:tabLst/>
              <a:defRPr/>
            </a:pPr>
            <a:r>
              <a:rPr kumimoji="0" lang="en-AU" sz="1600" b="0" i="0" u="none" strike="noStrike" kern="1200" cap="none" spc="-1" normalizeH="0" baseline="0" noProof="0" dirty="0">
                <a:ln>
                  <a:noFill/>
                </a:ln>
                <a:solidFill>
                  <a:srgbClr val="000000"/>
                </a:solidFill>
                <a:effectLst/>
                <a:uLnTx/>
                <a:uFillTx/>
                <a:latin typeface="Segoe UI"/>
                <a:ea typeface="Calibri"/>
                <a:cs typeface="+mn-cs"/>
              </a:rPr>
              <a:t>Additional functional areas to be added</a:t>
            </a:r>
            <a:endParaRPr kumimoji="0" lang="en-AU" sz="1600" b="0" i="0" u="none" strike="noStrike" kern="1200" cap="none" spc="-1" normalizeH="0" baseline="0" noProof="0" dirty="0">
              <a:ln>
                <a:noFill/>
              </a:ln>
              <a:solidFill>
                <a:prstClr val="black"/>
              </a:solidFill>
              <a:effectLst/>
              <a:uLnTx/>
              <a:uFillTx/>
              <a:latin typeface="Arial"/>
              <a:ea typeface="+mn-ea"/>
              <a:cs typeface="+mn-cs"/>
            </a:endParaRPr>
          </a:p>
          <a:p>
            <a:pPr marL="343080" marR="0" lvl="0" indent="-342360" algn="l" defTabSz="914400" rtl="0" eaLnBrk="1" fontAlgn="auto" latinLnBrk="0" hangingPunct="1">
              <a:lnSpc>
                <a:spcPct val="107000"/>
              </a:lnSpc>
              <a:spcBef>
                <a:spcPts val="0"/>
              </a:spcBef>
              <a:spcAft>
                <a:spcPts val="0"/>
              </a:spcAft>
              <a:buClr>
                <a:srgbClr val="000000"/>
              </a:buClr>
              <a:buSzTx/>
              <a:buFont typeface="Arial"/>
              <a:buChar char="•"/>
              <a:tabLst/>
              <a:defRPr/>
            </a:pPr>
            <a:r>
              <a:rPr kumimoji="0" lang="en-AU" sz="1600" b="0" i="0" u="none" strike="noStrike" kern="1200" cap="none" spc="-1" normalizeH="0" baseline="0" noProof="0" dirty="0">
                <a:ln>
                  <a:noFill/>
                </a:ln>
                <a:solidFill>
                  <a:srgbClr val="000000"/>
                </a:solidFill>
                <a:effectLst/>
                <a:uLnTx/>
                <a:uFillTx/>
                <a:latin typeface="Segoe UI"/>
                <a:ea typeface="Calibri"/>
                <a:cs typeface="+mn-cs"/>
              </a:rPr>
              <a:t>HW partners and OEMs welcome to join</a:t>
            </a:r>
            <a:endParaRPr kumimoji="0" lang="en-AU" sz="1600" b="0" i="0" u="none" strike="noStrike" kern="1200" cap="none" spc="-1" normalizeH="0" baseline="0" noProof="0" dirty="0">
              <a:ln>
                <a:noFill/>
              </a:ln>
              <a:solidFill>
                <a:prstClr val="black"/>
              </a:solidFill>
              <a:effectLst/>
              <a:uLnTx/>
              <a:uFillTx/>
              <a:latin typeface="Arial"/>
              <a:ea typeface="+mn-ea"/>
              <a:cs typeface="+mn-cs"/>
            </a:endParaRPr>
          </a:p>
          <a:p>
            <a:pPr marL="343080" marR="0" lvl="0" indent="-342360" algn="l" defTabSz="914400" rtl="0" eaLnBrk="1" fontAlgn="auto" latinLnBrk="0" hangingPunct="1">
              <a:lnSpc>
                <a:spcPct val="107000"/>
              </a:lnSpc>
              <a:spcBef>
                <a:spcPts val="0"/>
              </a:spcBef>
              <a:spcAft>
                <a:spcPts val="0"/>
              </a:spcAft>
              <a:buClr>
                <a:srgbClr val="000000"/>
              </a:buClr>
              <a:buSzTx/>
              <a:buFont typeface="Arial"/>
              <a:buChar char="•"/>
              <a:tabLst/>
              <a:defRPr/>
            </a:pPr>
            <a:r>
              <a:rPr kumimoji="0" lang="en-AU" sz="1600" b="0" i="0" u="none" strike="noStrike" kern="1200" cap="none" spc="-1" normalizeH="0" baseline="0" noProof="0" dirty="0">
                <a:ln>
                  <a:noFill/>
                </a:ln>
                <a:solidFill>
                  <a:srgbClr val="000000"/>
                </a:solidFill>
                <a:effectLst/>
                <a:uLnTx/>
                <a:uFillTx/>
                <a:latin typeface="Segoe UI"/>
                <a:ea typeface="Calibri"/>
                <a:cs typeface="+mn-cs"/>
              </a:rPr>
              <a:t>Send email to </a:t>
            </a:r>
            <a:r>
              <a:rPr kumimoji="0" lang="en-AU" sz="1600" b="0" i="0" u="sng" strike="noStrike" kern="1200" cap="none" spc="-1" normalizeH="0" baseline="0" noProof="0" dirty="0">
                <a:ln>
                  <a:noFill/>
                </a:ln>
                <a:solidFill>
                  <a:srgbClr val="0000FF"/>
                </a:solidFill>
                <a:effectLst/>
                <a:uLnTx/>
                <a:uFillTx/>
                <a:latin typeface="Segoe UI"/>
                <a:ea typeface="Calibri"/>
                <a:cs typeface="+mn-cs"/>
                <a:hlinkClick r:id="rId3"/>
              </a:rPr>
              <a:t>iotcertdisc@microsoft.com</a:t>
            </a:r>
            <a:endParaRPr kumimoji="0" lang="en-AU" sz="1600" b="0" i="0" u="sng" strike="noStrike" kern="1200" cap="none" spc="-1" normalizeH="0" baseline="0" noProof="0" dirty="0">
              <a:ln>
                <a:noFill/>
              </a:ln>
              <a:solidFill>
                <a:srgbClr val="0000FF"/>
              </a:solidFill>
              <a:effectLst/>
              <a:uLnTx/>
              <a:uFillTx/>
              <a:latin typeface="Segoe UI"/>
              <a:ea typeface="Calibri"/>
              <a:cs typeface="+mn-cs"/>
            </a:endParaRPr>
          </a:p>
          <a:p>
            <a:pPr marL="343080" marR="0" lvl="0" indent="-342360" algn="l" defTabSz="914400" rtl="0" eaLnBrk="1" fontAlgn="auto" latinLnBrk="0" hangingPunct="1">
              <a:lnSpc>
                <a:spcPct val="107000"/>
              </a:lnSpc>
              <a:spcBef>
                <a:spcPts val="0"/>
              </a:spcBef>
              <a:spcAft>
                <a:spcPts val="0"/>
              </a:spcAft>
              <a:buClr>
                <a:srgbClr val="000000"/>
              </a:buClr>
              <a:buSzTx/>
              <a:buFont typeface="Arial"/>
              <a:buChar char="•"/>
              <a:tabLst/>
              <a:defRPr/>
            </a:pPr>
            <a:r>
              <a:rPr kumimoji="0" lang="en-AU" sz="1600" b="0" i="0" u="none" strike="noStrike" kern="1200" cap="none" spc="0" normalizeH="0" baseline="0" noProof="0" dirty="0">
                <a:ln>
                  <a:noFill/>
                </a:ln>
                <a:solidFill>
                  <a:prstClr val="black"/>
                </a:solidFill>
                <a:effectLst/>
                <a:uLnTx/>
                <a:uFillTx/>
                <a:latin typeface="Segoe UI"/>
                <a:ea typeface="+mn-ea"/>
                <a:cs typeface="+mn-cs"/>
                <a:hlinkClick r:id="rId4"/>
              </a:rPr>
              <a:t>catalog.azureiotsuite.com</a:t>
            </a:r>
            <a:endParaRPr kumimoji="0" lang="en-AU" sz="1600" b="0" i="0" u="none" strike="noStrike" kern="1200" cap="none" spc="0" normalizeH="0" baseline="0" noProof="0" dirty="0">
              <a:ln>
                <a:noFill/>
              </a:ln>
              <a:solidFill>
                <a:prstClr val="black"/>
              </a:solidFill>
              <a:effectLst/>
              <a:uLnTx/>
              <a:uFillTx/>
              <a:latin typeface="Segoe UI"/>
              <a:ea typeface="+mn-ea"/>
              <a:cs typeface="+mn-cs"/>
            </a:endParaRPr>
          </a:p>
          <a:p>
            <a:pPr marL="343080" marR="0" lvl="0" indent="-342360" algn="l" defTabSz="914400" rtl="0" eaLnBrk="1" fontAlgn="auto" latinLnBrk="0" hangingPunct="1">
              <a:lnSpc>
                <a:spcPct val="107000"/>
              </a:lnSpc>
              <a:spcBef>
                <a:spcPts val="0"/>
              </a:spcBef>
              <a:spcAft>
                <a:spcPts val="0"/>
              </a:spcAft>
              <a:buClr>
                <a:srgbClr val="000000"/>
              </a:buClr>
              <a:buSzTx/>
              <a:buFont typeface="Arial"/>
              <a:buChar char="•"/>
              <a:tabLst/>
              <a:defRPr/>
            </a:pPr>
            <a:endParaRPr kumimoji="0" lang="en-AU" sz="1600" b="0" i="0" u="none" strike="noStrike" kern="1200" cap="none" spc="-1" normalizeH="0" baseline="0" noProof="0" dirty="0">
              <a:ln>
                <a:noFill/>
              </a:ln>
              <a:solidFill>
                <a:prstClr val="black"/>
              </a:solidFill>
              <a:effectLst/>
              <a:uLnTx/>
              <a:uFillTx/>
              <a:latin typeface="Arial"/>
              <a:ea typeface="+mn-ea"/>
              <a:cs typeface="+mn-cs"/>
            </a:endParaRPr>
          </a:p>
        </p:txBody>
      </p:sp>
      <p:pic>
        <p:nvPicPr>
          <p:cNvPr id="1358" name="Picture 1"/>
          <p:cNvPicPr/>
          <p:nvPr/>
        </p:nvPicPr>
        <p:blipFill>
          <a:blip r:embed="rId5"/>
          <a:stretch/>
        </p:blipFill>
        <p:spPr>
          <a:xfrm>
            <a:off x="0" y="2730960"/>
            <a:ext cx="12191400" cy="4126320"/>
          </a:xfrm>
          <a:prstGeom prst="rect">
            <a:avLst/>
          </a:prstGeom>
          <a:ln>
            <a:noFill/>
          </a:ln>
        </p:spPr>
      </p:pic>
      <p:sp>
        <p:nvSpPr>
          <p:cNvPr id="4" name="Title 3">
            <a:extLst>
              <a:ext uri="{FF2B5EF4-FFF2-40B4-BE49-F238E27FC236}">
                <a16:creationId xmlns:a16="http://schemas.microsoft.com/office/drawing/2014/main" id="{CCB6F9B8-3C7B-4F05-A525-229BC96B2F89}"/>
              </a:ext>
            </a:extLst>
          </p:cNvPr>
          <p:cNvSpPr>
            <a:spLocks noGrp="1"/>
          </p:cNvSpPr>
          <p:nvPr>
            <p:ph type="title"/>
          </p:nvPr>
        </p:nvSpPr>
        <p:spPr/>
        <p:txBody>
          <a:bodyPr>
            <a:normAutofit/>
          </a:bodyPr>
          <a:lstStyle/>
          <a:p>
            <a:r>
              <a:rPr lang="en-AU" spc="-46" dirty="0">
                <a:solidFill>
                  <a:srgbClr val="1A1A1A"/>
                </a:solidFill>
                <a:latin typeface="Segoe UI Semibold"/>
                <a:ea typeface="DejaVu Sans"/>
              </a:rPr>
              <a:t>Certified hardware for Azure IoT Edge</a:t>
            </a:r>
            <a:endParaRPr lang="en-AU"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B862E88-2694-4F6B-95DB-68C9ABFDED93}"/>
              </a:ext>
            </a:extLst>
          </p:cNvPr>
          <p:cNvSpPr/>
          <p:nvPr/>
        </p:nvSpPr>
        <p:spPr>
          <a:xfrm rot="5400000">
            <a:off x="571695" y="4845415"/>
            <a:ext cx="418289" cy="398834"/>
          </a:xfrm>
          <a:prstGeom prst="triangl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cloud">
            <a:extLst>
              <a:ext uri="{FF2B5EF4-FFF2-40B4-BE49-F238E27FC236}">
                <a16:creationId xmlns:a16="http://schemas.microsoft.com/office/drawing/2014/main" id="{B1E5C1A8-5AE5-4BB1-AECD-E16A8932ACFC}"/>
              </a:ext>
            </a:extLst>
          </p:cNvPr>
          <p:cNvSpPr>
            <a:spLocks noChangeAspect="1"/>
          </p:cNvSpPr>
          <p:nvPr/>
        </p:nvSpPr>
        <p:spPr bwMode="black">
          <a:xfrm>
            <a:off x="4305537" y="1057170"/>
            <a:ext cx="8891990" cy="512480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alpha val="80000"/>
            </a:schemeClr>
          </a:solidFill>
          <a:ln w="22225">
            <a:solidFill>
              <a:schemeClr val="accent2"/>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 name="Title 1"/>
          <p:cNvSpPr>
            <a:spLocks noGrp="1"/>
          </p:cNvSpPr>
          <p:nvPr>
            <p:ph type="title"/>
          </p:nvPr>
        </p:nvSpPr>
        <p:spPr/>
        <p:txBody>
          <a:bodyPr>
            <a:normAutofit fontScale="90000"/>
          </a:bodyPr>
          <a:lstStyle/>
          <a:p>
            <a:r>
              <a:rPr lang="en-US"/>
              <a:t>Azure IoT Edge Development</a:t>
            </a:r>
            <a:br>
              <a:rPr lang="en-US"/>
            </a:br>
            <a:r>
              <a:rPr lang="en-US" sz="3200"/>
              <a:t>Cognitive Services Vision </a:t>
            </a:r>
            <a:endParaRPr lang="en-US"/>
          </a:p>
        </p:txBody>
      </p:sp>
      <p:sp>
        <p:nvSpPr>
          <p:cNvPr id="3" name="Content Placeholder 2">
            <a:extLst>
              <a:ext uri="{FF2B5EF4-FFF2-40B4-BE49-F238E27FC236}">
                <a16:creationId xmlns:a16="http://schemas.microsoft.com/office/drawing/2014/main" id="{68835217-AC3A-425B-BAA1-A8381AE1E5CE}"/>
              </a:ext>
            </a:extLst>
          </p:cNvPr>
          <p:cNvSpPr>
            <a:spLocks noGrp="1"/>
          </p:cNvSpPr>
          <p:nvPr>
            <p:ph idx="1"/>
          </p:nvPr>
        </p:nvSpPr>
        <p:spPr/>
        <p:txBody>
          <a:bodyPr/>
          <a:lstStyle/>
          <a:p>
            <a:endParaRPr lang="en-AU"/>
          </a:p>
        </p:txBody>
      </p:sp>
      <p:sp>
        <p:nvSpPr>
          <p:cNvPr id="84" name="Trapezoid 83"/>
          <p:cNvSpPr/>
          <p:nvPr/>
        </p:nvSpPr>
        <p:spPr bwMode="auto">
          <a:xfrm>
            <a:off x="5750558" y="-3048481"/>
            <a:ext cx="731578" cy="344576"/>
          </a:xfrm>
          <a:prstGeom prst="trapezoi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CA862D8F-6848-44EA-935F-5E5529FC89B6}"/>
              </a:ext>
            </a:extLst>
          </p:cNvPr>
          <p:cNvCxnSpPr>
            <a:cxnSpLocks/>
          </p:cNvCxnSpPr>
          <p:nvPr/>
        </p:nvCxnSpPr>
        <p:spPr>
          <a:xfrm flipV="1">
            <a:off x="4040791" y="2647374"/>
            <a:ext cx="2335882" cy="1861732"/>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D650BD8C-39BE-4DAC-9AB7-46CECAF84534}"/>
              </a:ext>
            </a:extLst>
          </p:cNvPr>
          <p:cNvCxnSpPr>
            <a:cxnSpLocks/>
          </p:cNvCxnSpPr>
          <p:nvPr/>
        </p:nvCxnSpPr>
        <p:spPr>
          <a:xfrm>
            <a:off x="4006517" y="5044832"/>
            <a:ext cx="15829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23">
            <a:extLst>
              <a:ext uri="{FF2B5EF4-FFF2-40B4-BE49-F238E27FC236}">
                <a16:creationId xmlns:a16="http://schemas.microsoft.com/office/drawing/2014/main" id="{2C485C4C-B3B1-43D4-8814-B9B252AD6ED0}"/>
              </a:ext>
            </a:extLst>
          </p:cNvPr>
          <p:cNvSpPr/>
          <p:nvPr/>
        </p:nvSpPr>
        <p:spPr bwMode="auto">
          <a:xfrm>
            <a:off x="5674535" y="3619574"/>
            <a:ext cx="1430426" cy="2330705"/>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IoT Hub</a:t>
            </a:r>
          </a:p>
        </p:txBody>
      </p:sp>
      <p:sp>
        <p:nvSpPr>
          <p:cNvPr id="30" name="Rectangle: Rounded Corners 23">
            <a:extLst>
              <a:ext uri="{FF2B5EF4-FFF2-40B4-BE49-F238E27FC236}">
                <a16:creationId xmlns:a16="http://schemas.microsoft.com/office/drawing/2014/main" id="{2C485C4C-B3B1-43D4-8814-B9B252AD6ED0}"/>
              </a:ext>
            </a:extLst>
          </p:cNvPr>
          <p:cNvSpPr/>
          <p:nvPr/>
        </p:nvSpPr>
        <p:spPr bwMode="auto">
          <a:xfrm>
            <a:off x="7402167" y="3625391"/>
            <a:ext cx="1227684" cy="2330705"/>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Custom</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Code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(video collection)</a:t>
            </a:r>
          </a:p>
        </p:txBody>
      </p:sp>
      <p:sp>
        <p:nvSpPr>
          <p:cNvPr id="31" name="IoT">
            <a:extLst>
              <a:ext uri="{FF2B5EF4-FFF2-40B4-BE49-F238E27FC236}">
                <a16:creationId xmlns:a16="http://schemas.microsoft.com/office/drawing/2014/main" id="{4AD0FF25-24E5-4317-A13B-210D76142BD9}"/>
              </a:ext>
            </a:extLst>
          </p:cNvPr>
          <p:cNvSpPr>
            <a:spLocks noChangeAspect="1"/>
          </p:cNvSpPr>
          <p:nvPr/>
        </p:nvSpPr>
        <p:spPr>
          <a:xfrm rot="10800000">
            <a:off x="5826933" y="4762342"/>
            <a:ext cx="510796" cy="420380"/>
          </a:xfrm>
          <a:custGeom>
            <a:avLst/>
            <a:gdLst>
              <a:gd name="connsiteX0" fmla="*/ 2409306 w 2409306"/>
              <a:gd name="connsiteY0" fmla="*/ 661085 h 2046937"/>
              <a:gd name="connsiteX1" fmla="*/ 2100118 w 2409306"/>
              <a:gd name="connsiteY1" fmla="*/ 661085 h 2046937"/>
              <a:gd name="connsiteX2" fmla="*/ 2100118 w 2409306"/>
              <a:gd name="connsiteY2" fmla="*/ 337516 h 2046937"/>
              <a:gd name="connsiteX3" fmla="*/ 1750938 w 2409306"/>
              <a:gd name="connsiteY3" fmla="*/ 337516 h 2046937"/>
              <a:gd name="connsiteX4" fmla="*/ 1750938 w 2409306"/>
              <a:gd name="connsiteY4" fmla="*/ 0 h 2046937"/>
              <a:gd name="connsiteX5" fmla="*/ 2409306 w 2409306"/>
              <a:gd name="connsiteY5" fmla="*/ 0 h 2046937"/>
              <a:gd name="connsiteX6" fmla="*/ 1488047 w 2409306"/>
              <a:gd name="connsiteY6" fmla="*/ 1738307 h 2046937"/>
              <a:gd name="connsiteX7" fmla="*/ 1305692 w 2409306"/>
              <a:gd name="connsiteY7" fmla="*/ 1555952 h 2046937"/>
              <a:gd name="connsiteX8" fmla="*/ 1320022 w 2409306"/>
              <a:gd name="connsiteY8" fmla="*/ 1484971 h 2046937"/>
              <a:gd name="connsiteX9" fmla="*/ 1339103 w 2409306"/>
              <a:gd name="connsiteY9" fmla="*/ 1456670 h 2046937"/>
              <a:gd name="connsiteX10" fmla="*/ 1130226 w 2409306"/>
              <a:gd name="connsiteY10" fmla="*/ 1277304 h 2046937"/>
              <a:gd name="connsiteX11" fmla="*/ 1073109 w 2409306"/>
              <a:gd name="connsiteY11" fmla="*/ 1362019 h 2046937"/>
              <a:gd name="connsiteX12" fmla="*/ 882279 w 2409306"/>
              <a:gd name="connsiteY12" fmla="*/ 1441064 h 2046937"/>
              <a:gd name="connsiteX13" fmla="*/ 612404 w 2409306"/>
              <a:gd name="connsiteY13" fmla="*/ 1171189 h 2046937"/>
              <a:gd name="connsiteX14" fmla="*/ 691449 w 2409306"/>
              <a:gd name="connsiteY14" fmla="*/ 980358 h 2046937"/>
              <a:gd name="connsiteX15" fmla="*/ 721899 w 2409306"/>
              <a:gd name="connsiteY15" fmla="*/ 955235 h 2046937"/>
              <a:gd name="connsiteX16" fmla="*/ 636319 w 2409306"/>
              <a:gd name="connsiteY16" fmla="*/ 774559 h 2046937"/>
              <a:gd name="connsiteX17" fmla="*/ 599476 w 2409306"/>
              <a:gd name="connsiteY17" fmla="*/ 795685 h 2046937"/>
              <a:gd name="connsiteX18" fmla="*/ 538390 w 2409306"/>
              <a:gd name="connsiteY18" fmla="*/ 806875 h 2046937"/>
              <a:gd name="connsiteX19" fmla="*/ 501610 w 2409306"/>
              <a:gd name="connsiteY19" fmla="*/ 803464 h 2046937"/>
              <a:gd name="connsiteX20" fmla="*/ 357605 w 2409306"/>
              <a:gd name="connsiteY20" fmla="*/ 589527 h 2046937"/>
              <a:gd name="connsiteX21" fmla="*/ 571542 w 2409306"/>
              <a:gd name="connsiteY21" fmla="*/ 445521 h 2046937"/>
              <a:gd name="connsiteX22" fmla="*/ 715547 w 2409306"/>
              <a:gd name="connsiteY22" fmla="*/ 659458 h 2046937"/>
              <a:gd name="connsiteX23" fmla="*/ 692665 w 2409306"/>
              <a:gd name="connsiteY23" fmla="*/ 718873 h 2046937"/>
              <a:gd name="connsiteX24" fmla="*/ 671892 w 2409306"/>
              <a:gd name="connsiteY24" fmla="*/ 742856 h 2046937"/>
              <a:gd name="connsiteX25" fmla="*/ 761132 w 2409306"/>
              <a:gd name="connsiteY25" fmla="*/ 931261 h 2046937"/>
              <a:gd name="connsiteX26" fmla="*/ 777231 w 2409306"/>
              <a:gd name="connsiteY26" fmla="*/ 922522 h 2046937"/>
              <a:gd name="connsiteX27" fmla="*/ 882279 w 2409306"/>
              <a:gd name="connsiteY27" fmla="*/ 901314 h 2046937"/>
              <a:gd name="connsiteX28" fmla="*/ 1033169 w 2409306"/>
              <a:gd name="connsiteY28" fmla="*/ 947404 h 2046937"/>
              <a:gd name="connsiteX29" fmla="*/ 1063152 w 2409306"/>
              <a:gd name="connsiteY29" fmla="*/ 972142 h 2046937"/>
              <a:gd name="connsiteX30" fmla="*/ 1326447 w 2409306"/>
              <a:gd name="connsiteY30" fmla="*/ 732796 h 2046937"/>
              <a:gd name="connsiteX31" fmla="*/ 1310219 w 2409306"/>
              <a:gd name="connsiteY31" fmla="*/ 705635 h 2046937"/>
              <a:gd name="connsiteX32" fmla="*/ 1346607 w 2409306"/>
              <a:gd name="connsiteY32" fmla="*/ 561722 h 2046937"/>
              <a:gd name="connsiteX33" fmla="*/ 1536295 w 2409306"/>
              <a:gd name="connsiteY33" fmla="*/ 570760 h 2046937"/>
              <a:gd name="connsiteX34" fmla="*/ 1527257 w 2409306"/>
              <a:gd name="connsiteY34" fmla="*/ 760448 h 2046937"/>
              <a:gd name="connsiteX35" fmla="*/ 1430541 w 2409306"/>
              <a:gd name="connsiteY35" fmla="*/ 795215 h 2046937"/>
              <a:gd name="connsiteX36" fmla="*/ 1380536 w 2409306"/>
              <a:gd name="connsiteY36" fmla="*/ 782988 h 2046937"/>
              <a:gd name="connsiteX37" fmla="*/ 1357679 w 2409306"/>
              <a:gd name="connsiteY37" fmla="*/ 766190 h 2046937"/>
              <a:gd name="connsiteX38" fmla="*/ 1091719 w 2409306"/>
              <a:gd name="connsiteY38" fmla="*/ 1007960 h 2046937"/>
              <a:gd name="connsiteX39" fmla="*/ 1130946 w 2409306"/>
              <a:gd name="connsiteY39" fmla="*/ 1066141 h 2046937"/>
              <a:gd name="connsiteX40" fmla="*/ 1133553 w 2409306"/>
              <a:gd name="connsiteY40" fmla="*/ 1074539 h 2046937"/>
              <a:gd name="connsiteX41" fmla="*/ 1977742 w 2409306"/>
              <a:gd name="connsiteY41" fmla="*/ 1074539 h 2046937"/>
              <a:gd name="connsiteX42" fmla="*/ 1986328 w 2409306"/>
              <a:gd name="connsiteY42" fmla="*/ 1032010 h 2046937"/>
              <a:gd name="connsiteX43" fmla="*/ 2141113 w 2409306"/>
              <a:gd name="connsiteY43" fmla="*/ 929412 h 2046937"/>
              <a:gd name="connsiteX44" fmla="*/ 2309099 w 2409306"/>
              <a:gd name="connsiteY44" fmla="*/ 1097398 h 2046937"/>
              <a:gd name="connsiteX45" fmla="*/ 2141113 w 2409306"/>
              <a:gd name="connsiteY45" fmla="*/ 1265384 h 2046937"/>
              <a:gd name="connsiteX46" fmla="*/ 1986328 w 2409306"/>
              <a:gd name="connsiteY46" fmla="*/ 1162786 h 2046937"/>
              <a:gd name="connsiteX47" fmla="*/ 1977742 w 2409306"/>
              <a:gd name="connsiteY47" fmla="*/ 1120258 h 2046937"/>
              <a:gd name="connsiteX48" fmla="*/ 1147020 w 2409306"/>
              <a:gd name="connsiteY48" fmla="*/ 1120258 h 2046937"/>
              <a:gd name="connsiteX49" fmla="*/ 1152154 w 2409306"/>
              <a:gd name="connsiteY49" fmla="*/ 1171189 h 2046937"/>
              <a:gd name="connsiteX50" fmla="*/ 1146671 w 2409306"/>
              <a:gd name="connsiteY50" fmla="*/ 1225578 h 2046937"/>
              <a:gd name="connsiteX51" fmla="*/ 1145302 w 2409306"/>
              <a:gd name="connsiteY51" fmla="*/ 1229988 h 2046937"/>
              <a:gd name="connsiteX52" fmla="*/ 1367860 w 2409306"/>
              <a:gd name="connsiteY52" fmla="*/ 1421103 h 2046937"/>
              <a:gd name="connsiteX53" fmla="*/ 1417066 w 2409306"/>
              <a:gd name="connsiteY53" fmla="*/ 1387927 h 2046937"/>
              <a:gd name="connsiteX54" fmla="*/ 1488047 w 2409306"/>
              <a:gd name="connsiteY54" fmla="*/ 1373597 h 2046937"/>
              <a:gd name="connsiteX55" fmla="*/ 1670402 w 2409306"/>
              <a:gd name="connsiteY55" fmla="*/ 1555952 h 2046937"/>
              <a:gd name="connsiteX56" fmla="*/ 1488047 w 2409306"/>
              <a:gd name="connsiteY56" fmla="*/ 1738307 h 2046937"/>
              <a:gd name="connsiteX57" fmla="*/ 658368 w 2409306"/>
              <a:gd name="connsiteY57" fmla="*/ 2046937 h 2046937"/>
              <a:gd name="connsiteX58" fmla="*/ 0 w 2409306"/>
              <a:gd name="connsiteY58" fmla="*/ 2046937 h 2046937"/>
              <a:gd name="connsiteX59" fmla="*/ 0 w 2409306"/>
              <a:gd name="connsiteY59" fmla="*/ 1385852 h 2046937"/>
              <a:gd name="connsiteX60" fmla="*/ 309188 w 2409306"/>
              <a:gd name="connsiteY60" fmla="*/ 1385852 h 2046937"/>
              <a:gd name="connsiteX61" fmla="*/ 309188 w 2409306"/>
              <a:gd name="connsiteY61" fmla="*/ 1709421 h 2046937"/>
              <a:gd name="connsiteX62" fmla="*/ 658368 w 2409306"/>
              <a:gd name="connsiteY62" fmla="*/ 1709421 h 204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09306" h="2046937">
                <a:moveTo>
                  <a:pt x="2409306" y="661085"/>
                </a:moveTo>
                <a:lnTo>
                  <a:pt x="2100118" y="661085"/>
                </a:lnTo>
                <a:lnTo>
                  <a:pt x="2100118" y="337516"/>
                </a:lnTo>
                <a:lnTo>
                  <a:pt x="1750938" y="337516"/>
                </a:lnTo>
                <a:lnTo>
                  <a:pt x="1750938" y="0"/>
                </a:lnTo>
                <a:lnTo>
                  <a:pt x="2409306" y="0"/>
                </a:lnTo>
                <a:close/>
                <a:moveTo>
                  <a:pt x="1488047" y="1738307"/>
                </a:moveTo>
                <a:cubicBezTo>
                  <a:pt x="1387335" y="1738307"/>
                  <a:pt x="1305692" y="1656664"/>
                  <a:pt x="1305692" y="1555952"/>
                </a:cubicBezTo>
                <a:cubicBezTo>
                  <a:pt x="1305692" y="1530774"/>
                  <a:pt x="1310794" y="1506788"/>
                  <a:pt x="1320022" y="1484971"/>
                </a:cubicBezTo>
                <a:lnTo>
                  <a:pt x="1339103" y="1456670"/>
                </a:lnTo>
                <a:lnTo>
                  <a:pt x="1130226" y="1277304"/>
                </a:lnTo>
                <a:lnTo>
                  <a:pt x="1073109" y="1362019"/>
                </a:lnTo>
                <a:cubicBezTo>
                  <a:pt x="1024272" y="1410857"/>
                  <a:pt x="956803" y="1441064"/>
                  <a:pt x="882279" y="1441064"/>
                </a:cubicBezTo>
                <a:cubicBezTo>
                  <a:pt x="733231" y="1441064"/>
                  <a:pt x="612404" y="1320237"/>
                  <a:pt x="612404" y="1171189"/>
                </a:cubicBezTo>
                <a:cubicBezTo>
                  <a:pt x="612404" y="1096665"/>
                  <a:pt x="642611" y="1029196"/>
                  <a:pt x="691449" y="980358"/>
                </a:cubicBezTo>
                <a:lnTo>
                  <a:pt x="721899" y="955235"/>
                </a:lnTo>
                <a:lnTo>
                  <a:pt x="636319" y="774559"/>
                </a:lnTo>
                <a:lnTo>
                  <a:pt x="599476" y="795685"/>
                </a:lnTo>
                <a:cubicBezTo>
                  <a:pt x="580212" y="802784"/>
                  <a:pt x="559593" y="806686"/>
                  <a:pt x="538390" y="806875"/>
                </a:cubicBezTo>
                <a:cubicBezTo>
                  <a:pt x="526273" y="806983"/>
                  <a:pt x="513966" y="805878"/>
                  <a:pt x="501610" y="803464"/>
                </a:cubicBezTo>
                <a:cubicBezTo>
                  <a:pt x="402767" y="784153"/>
                  <a:pt x="338294" y="688370"/>
                  <a:pt x="357605" y="589527"/>
                </a:cubicBezTo>
                <a:cubicBezTo>
                  <a:pt x="376916" y="490684"/>
                  <a:pt x="472698" y="426210"/>
                  <a:pt x="571542" y="445521"/>
                </a:cubicBezTo>
                <a:cubicBezTo>
                  <a:pt x="670385" y="464832"/>
                  <a:pt x="734858" y="560615"/>
                  <a:pt x="715547" y="659458"/>
                </a:cubicBezTo>
                <a:cubicBezTo>
                  <a:pt x="711323" y="681080"/>
                  <a:pt x="703439" y="701058"/>
                  <a:pt x="692665" y="718873"/>
                </a:cubicBezTo>
                <a:lnTo>
                  <a:pt x="671892" y="742856"/>
                </a:lnTo>
                <a:lnTo>
                  <a:pt x="761132" y="931261"/>
                </a:lnTo>
                <a:lnTo>
                  <a:pt x="777231" y="922522"/>
                </a:lnTo>
                <a:cubicBezTo>
                  <a:pt x="809519" y="908866"/>
                  <a:pt x="845017" y="901314"/>
                  <a:pt x="882279" y="901314"/>
                </a:cubicBezTo>
                <a:cubicBezTo>
                  <a:pt x="938172" y="901314"/>
                  <a:pt x="990096" y="918305"/>
                  <a:pt x="1033169" y="947404"/>
                </a:cubicBezTo>
                <a:lnTo>
                  <a:pt x="1063152" y="972142"/>
                </a:lnTo>
                <a:lnTo>
                  <a:pt x="1326447" y="732796"/>
                </a:lnTo>
                <a:lnTo>
                  <a:pt x="1310219" y="705635"/>
                </a:lnTo>
                <a:cubicBezTo>
                  <a:pt x="1292884" y="656260"/>
                  <a:pt x="1305449" y="599136"/>
                  <a:pt x="1346607" y="561722"/>
                </a:cubicBezTo>
                <a:cubicBezTo>
                  <a:pt x="1401483" y="511836"/>
                  <a:pt x="1486410" y="515883"/>
                  <a:pt x="1536295" y="570760"/>
                </a:cubicBezTo>
                <a:cubicBezTo>
                  <a:pt x="1586180" y="625636"/>
                  <a:pt x="1582134" y="710562"/>
                  <a:pt x="1527257" y="760448"/>
                </a:cubicBezTo>
                <a:cubicBezTo>
                  <a:pt x="1499819" y="785390"/>
                  <a:pt x="1464868" y="796850"/>
                  <a:pt x="1430541" y="795215"/>
                </a:cubicBezTo>
                <a:cubicBezTo>
                  <a:pt x="1413378" y="794397"/>
                  <a:pt x="1396370" y="790305"/>
                  <a:pt x="1380536" y="782988"/>
                </a:cubicBezTo>
                <a:lnTo>
                  <a:pt x="1357679" y="766190"/>
                </a:lnTo>
                <a:lnTo>
                  <a:pt x="1091719" y="1007960"/>
                </a:lnTo>
                <a:lnTo>
                  <a:pt x="1130946" y="1066141"/>
                </a:lnTo>
                <a:lnTo>
                  <a:pt x="1133553" y="1074539"/>
                </a:lnTo>
                <a:lnTo>
                  <a:pt x="1977742" y="1074539"/>
                </a:lnTo>
                <a:lnTo>
                  <a:pt x="1986328" y="1032010"/>
                </a:lnTo>
                <a:cubicBezTo>
                  <a:pt x="2011830" y="971717"/>
                  <a:pt x="2071531" y="929412"/>
                  <a:pt x="2141113" y="929412"/>
                </a:cubicBezTo>
                <a:cubicBezTo>
                  <a:pt x="2233889" y="929412"/>
                  <a:pt x="2309099" y="1004622"/>
                  <a:pt x="2309099" y="1097398"/>
                </a:cubicBezTo>
                <a:cubicBezTo>
                  <a:pt x="2309099" y="1190174"/>
                  <a:pt x="2233889" y="1265384"/>
                  <a:pt x="2141113" y="1265384"/>
                </a:cubicBezTo>
                <a:cubicBezTo>
                  <a:pt x="2071531" y="1265384"/>
                  <a:pt x="2011830" y="1223078"/>
                  <a:pt x="1986328" y="1162786"/>
                </a:cubicBezTo>
                <a:lnTo>
                  <a:pt x="1977742" y="1120258"/>
                </a:lnTo>
                <a:lnTo>
                  <a:pt x="1147020" y="1120258"/>
                </a:lnTo>
                <a:lnTo>
                  <a:pt x="1152154" y="1171189"/>
                </a:lnTo>
                <a:cubicBezTo>
                  <a:pt x="1152154" y="1189820"/>
                  <a:pt x="1150266" y="1208010"/>
                  <a:pt x="1146671" y="1225578"/>
                </a:cubicBezTo>
                <a:lnTo>
                  <a:pt x="1145302" y="1229988"/>
                </a:lnTo>
                <a:lnTo>
                  <a:pt x="1367860" y="1421103"/>
                </a:lnTo>
                <a:lnTo>
                  <a:pt x="1417066" y="1387927"/>
                </a:lnTo>
                <a:cubicBezTo>
                  <a:pt x="1438882" y="1378700"/>
                  <a:pt x="1462869" y="1373597"/>
                  <a:pt x="1488047" y="1373597"/>
                </a:cubicBezTo>
                <a:cubicBezTo>
                  <a:pt x="1588759" y="1373597"/>
                  <a:pt x="1670402" y="1455240"/>
                  <a:pt x="1670402" y="1555952"/>
                </a:cubicBezTo>
                <a:cubicBezTo>
                  <a:pt x="1670402" y="1656664"/>
                  <a:pt x="1588759" y="1738307"/>
                  <a:pt x="1488047" y="1738307"/>
                </a:cubicBezTo>
                <a:close/>
                <a:moveTo>
                  <a:pt x="658368" y="2046937"/>
                </a:moveTo>
                <a:lnTo>
                  <a:pt x="0" y="2046937"/>
                </a:lnTo>
                <a:lnTo>
                  <a:pt x="0" y="1385852"/>
                </a:lnTo>
                <a:lnTo>
                  <a:pt x="309188" y="1385852"/>
                </a:lnTo>
                <a:lnTo>
                  <a:pt x="309188" y="1709421"/>
                </a:lnTo>
                <a:lnTo>
                  <a:pt x="658368" y="1709421"/>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Rounded Corners 23">
            <a:extLst>
              <a:ext uri="{FF2B5EF4-FFF2-40B4-BE49-F238E27FC236}">
                <a16:creationId xmlns:a16="http://schemas.microsoft.com/office/drawing/2014/main" id="{C1CBD44F-9660-4B5B-8E8C-9BB098651333}"/>
              </a:ext>
            </a:extLst>
          </p:cNvPr>
          <p:cNvSpPr/>
          <p:nvPr/>
        </p:nvSpPr>
        <p:spPr bwMode="auto">
          <a:xfrm>
            <a:off x="2391922" y="3817993"/>
            <a:ext cx="1501325" cy="2363985"/>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IoT Edge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Device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(Raspberry Pi)</a:t>
            </a:r>
          </a:p>
        </p:txBody>
      </p:sp>
      <p:sp>
        <p:nvSpPr>
          <p:cNvPr id="22" name="Rectangle: Rounded Corners 23">
            <a:extLst>
              <a:ext uri="{FF2B5EF4-FFF2-40B4-BE49-F238E27FC236}">
                <a16:creationId xmlns:a16="http://schemas.microsoft.com/office/drawing/2014/main" id="{1C9E8F44-BBFD-4716-8787-2A047CE57CCC}"/>
              </a:ext>
            </a:extLst>
          </p:cNvPr>
          <p:cNvSpPr/>
          <p:nvPr/>
        </p:nvSpPr>
        <p:spPr bwMode="auto">
          <a:xfrm>
            <a:off x="6518096" y="2043622"/>
            <a:ext cx="5101817" cy="1271831"/>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Container Registry</a:t>
            </a:r>
          </a:p>
        </p:txBody>
      </p:sp>
      <p:sp>
        <p:nvSpPr>
          <p:cNvPr id="29" name="Rectangle: Rounded Corners 23">
            <a:extLst>
              <a:ext uri="{FF2B5EF4-FFF2-40B4-BE49-F238E27FC236}">
                <a16:creationId xmlns:a16="http://schemas.microsoft.com/office/drawing/2014/main" id="{7F51BC36-7C05-4CCE-A3A8-71593E1675D1}"/>
              </a:ext>
            </a:extLst>
          </p:cNvPr>
          <p:cNvSpPr/>
          <p:nvPr/>
        </p:nvSpPr>
        <p:spPr bwMode="auto">
          <a:xfrm>
            <a:off x="5942844" y="3978022"/>
            <a:ext cx="892576" cy="567615"/>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rPr>
              <a:t>Deployment Manifest</a:t>
            </a:r>
          </a:p>
        </p:txBody>
      </p:sp>
      <p:sp>
        <p:nvSpPr>
          <p:cNvPr id="36" name="Rectangle: Rounded Corners 23">
            <a:extLst>
              <a:ext uri="{FF2B5EF4-FFF2-40B4-BE49-F238E27FC236}">
                <a16:creationId xmlns:a16="http://schemas.microsoft.com/office/drawing/2014/main" id="{E6E46B85-FD5A-4FF0-93FF-3FA92D3D27AC}"/>
              </a:ext>
            </a:extLst>
          </p:cNvPr>
          <p:cNvSpPr/>
          <p:nvPr/>
        </p:nvSpPr>
        <p:spPr bwMode="auto">
          <a:xfrm>
            <a:off x="7873889" y="2530900"/>
            <a:ext cx="284240" cy="23294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endParaRPr>
          </a:p>
        </p:txBody>
      </p:sp>
      <p:sp>
        <p:nvSpPr>
          <p:cNvPr id="17" name="Rectangle: Rounded Corners 23">
            <a:extLst>
              <a:ext uri="{FF2B5EF4-FFF2-40B4-BE49-F238E27FC236}">
                <a16:creationId xmlns:a16="http://schemas.microsoft.com/office/drawing/2014/main" id="{28216572-60FE-462C-90C3-0828D9A71684}"/>
              </a:ext>
            </a:extLst>
          </p:cNvPr>
          <p:cNvSpPr/>
          <p:nvPr/>
        </p:nvSpPr>
        <p:spPr bwMode="auto">
          <a:xfrm>
            <a:off x="7685402" y="4049071"/>
            <a:ext cx="647243" cy="449385"/>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rPr>
              <a:t>Docker</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rPr>
              <a:t>Container</a:t>
            </a:r>
          </a:p>
        </p:txBody>
      </p:sp>
      <p:sp>
        <p:nvSpPr>
          <p:cNvPr id="37" name="Rectangle: Rounded Corners 23">
            <a:extLst>
              <a:ext uri="{FF2B5EF4-FFF2-40B4-BE49-F238E27FC236}">
                <a16:creationId xmlns:a16="http://schemas.microsoft.com/office/drawing/2014/main" id="{2C59C4BC-4EDA-4C81-A29D-6044894599D1}"/>
              </a:ext>
            </a:extLst>
          </p:cNvPr>
          <p:cNvSpPr/>
          <p:nvPr/>
        </p:nvSpPr>
        <p:spPr bwMode="auto">
          <a:xfrm>
            <a:off x="9360974" y="2563063"/>
            <a:ext cx="284240" cy="23294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endParaRPr>
          </a:p>
        </p:txBody>
      </p:sp>
      <p:sp>
        <p:nvSpPr>
          <p:cNvPr id="32" name="Rectangle: Rounded Corners 23">
            <a:extLst>
              <a:ext uri="{FF2B5EF4-FFF2-40B4-BE49-F238E27FC236}">
                <a16:creationId xmlns:a16="http://schemas.microsoft.com/office/drawing/2014/main" id="{4E9DF0EC-FD27-4859-AE84-08E31C112541}"/>
              </a:ext>
            </a:extLst>
          </p:cNvPr>
          <p:cNvSpPr/>
          <p:nvPr/>
        </p:nvSpPr>
        <p:spPr bwMode="auto">
          <a:xfrm>
            <a:off x="880042" y="4697043"/>
            <a:ext cx="1153246" cy="695578"/>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Video Camera</a:t>
            </a:r>
          </a:p>
        </p:txBody>
      </p:sp>
      <p:cxnSp>
        <p:nvCxnSpPr>
          <p:cNvPr id="33" name="Straight Arrow Connector 32">
            <a:extLst>
              <a:ext uri="{FF2B5EF4-FFF2-40B4-BE49-F238E27FC236}">
                <a16:creationId xmlns:a16="http://schemas.microsoft.com/office/drawing/2014/main" id="{D9F28522-C1C4-46E5-815C-38BE860086A6}"/>
              </a:ext>
            </a:extLst>
          </p:cNvPr>
          <p:cNvCxnSpPr>
            <a:cxnSpLocks/>
          </p:cNvCxnSpPr>
          <p:nvPr/>
        </p:nvCxnSpPr>
        <p:spPr>
          <a:xfrm flipH="1">
            <a:off x="2111109" y="5025345"/>
            <a:ext cx="209397"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E32DC397-633A-4252-A064-DD74027A53C7}"/>
              </a:ext>
            </a:extLst>
          </p:cNvPr>
          <p:cNvSpPr/>
          <p:nvPr/>
        </p:nvSpPr>
        <p:spPr bwMode="auto">
          <a:xfrm>
            <a:off x="10299847" y="3578240"/>
            <a:ext cx="1227684" cy="2330705"/>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Azure Speech </a:t>
            </a:r>
            <a:r>
              <a:rPr kumimoji="0" lang="en-US" sz="1600" b="0" i="0" u="none" strike="noStrike" kern="1200" cap="none" spc="0" normalizeH="0" baseline="0" noProof="0" dirty="0" err="1">
                <a:ln>
                  <a:noFill/>
                </a:ln>
                <a:solidFill>
                  <a:srgbClr val="353535"/>
                </a:solidFill>
                <a:effectLst/>
                <a:uLnTx/>
                <a:uFillTx/>
                <a:latin typeface="Segoe UI Semilight"/>
                <a:ea typeface="+mn-ea"/>
                <a:cs typeface="+mn-cs"/>
              </a:rPr>
              <a:t>Servces</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6" name="Rectangle: Rounded Corners 23">
            <a:extLst>
              <a:ext uri="{FF2B5EF4-FFF2-40B4-BE49-F238E27FC236}">
                <a16:creationId xmlns:a16="http://schemas.microsoft.com/office/drawing/2014/main" id="{A3607F6D-EE91-4785-9AF6-30592EA45042}"/>
              </a:ext>
            </a:extLst>
          </p:cNvPr>
          <p:cNvSpPr/>
          <p:nvPr/>
        </p:nvSpPr>
        <p:spPr bwMode="auto">
          <a:xfrm>
            <a:off x="10771568" y="2530900"/>
            <a:ext cx="284240" cy="23294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8C615C7-C4E9-43BC-AA08-FF5D51221799}"/>
              </a:ext>
            </a:extLst>
          </p:cNvPr>
          <p:cNvSpPr/>
          <p:nvPr/>
        </p:nvSpPr>
        <p:spPr bwMode="auto">
          <a:xfrm>
            <a:off x="10590067" y="4049070"/>
            <a:ext cx="647243" cy="449385"/>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rPr>
              <a:t>Docker</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rPr>
              <a:t>Container</a:t>
            </a:r>
          </a:p>
        </p:txBody>
      </p:sp>
      <p:sp>
        <p:nvSpPr>
          <p:cNvPr id="25" name="Rectangle: Rounded Corners 24">
            <a:extLst>
              <a:ext uri="{FF2B5EF4-FFF2-40B4-BE49-F238E27FC236}">
                <a16:creationId xmlns:a16="http://schemas.microsoft.com/office/drawing/2014/main" id="{BBACCB44-6B7A-4353-993C-6351D1D6BB34}"/>
              </a:ext>
            </a:extLst>
          </p:cNvPr>
          <p:cNvSpPr/>
          <p:nvPr/>
        </p:nvSpPr>
        <p:spPr bwMode="auto">
          <a:xfrm>
            <a:off x="8880891" y="3619574"/>
            <a:ext cx="1227684" cy="2330705"/>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Cognitive Services</a:t>
            </a:r>
          </a:p>
        </p:txBody>
      </p:sp>
      <p:sp>
        <p:nvSpPr>
          <p:cNvPr id="28" name="Rectangle: Rounded Corners 23">
            <a:extLst>
              <a:ext uri="{FF2B5EF4-FFF2-40B4-BE49-F238E27FC236}">
                <a16:creationId xmlns:a16="http://schemas.microsoft.com/office/drawing/2014/main" id="{312EE4F9-D33A-4577-9E09-F62CA0DE1B36}"/>
              </a:ext>
            </a:extLst>
          </p:cNvPr>
          <p:cNvSpPr/>
          <p:nvPr/>
        </p:nvSpPr>
        <p:spPr bwMode="auto">
          <a:xfrm>
            <a:off x="9179473" y="4041106"/>
            <a:ext cx="647243" cy="449385"/>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rPr>
              <a:t>Docker</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E3008C">
                    <a:lumMod val="60000"/>
                    <a:lumOff val="40000"/>
                  </a:srgbClr>
                </a:solidFill>
                <a:effectLst/>
                <a:uLnTx/>
                <a:uFillTx/>
                <a:latin typeface="Segoe UI Semilight"/>
                <a:ea typeface="+mn-ea"/>
                <a:cs typeface="+mn-cs"/>
              </a:rPr>
              <a:t>Container</a:t>
            </a:r>
          </a:p>
        </p:txBody>
      </p:sp>
    </p:spTree>
    <p:extLst>
      <p:ext uri="{BB962C8B-B14F-4D97-AF65-F5344CB8AC3E}">
        <p14:creationId xmlns:p14="http://schemas.microsoft.com/office/powerpoint/2010/main" val="175324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1.66667E-6 1.85185E-6 L 0.0013 -0.23704 " pathEditMode="relative" rAng="0" ptsTypes="AA">
                                      <p:cBhvr>
                                        <p:cTn id="33" dur="2000" fill="hold"/>
                                        <p:tgtEl>
                                          <p:spTgt spid="17"/>
                                        </p:tgtEl>
                                        <p:attrNameLst>
                                          <p:attrName>ppt_x</p:attrName>
                                          <p:attrName>ppt_y</p:attrName>
                                        </p:attrNameLst>
                                      </p:cBhvr>
                                      <p:rCtr x="65" y="-11852"/>
                                    </p:animMotion>
                                  </p:childTnLst>
                                </p:cTn>
                              </p:par>
                              <p:par>
                                <p:cTn id="34" presetID="42" presetClass="path" presetSubtype="0" accel="50000" decel="50000" fill="hold" grpId="1" nodeType="withEffect">
                                  <p:stCondLst>
                                    <p:cond delay="0"/>
                                  </p:stCondLst>
                                  <p:childTnLst>
                                    <p:animMotion origin="layout" path="M 4.16667E-6 2.96296E-6 L -0.00118 -0.23843 " pathEditMode="relative" rAng="0" ptsTypes="AA">
                                      <p:cBhvr>
                                        <p:cTn id="35" dur="2000" fill="hold"/>
                                        <p:tgtEl>
                                          <p:spTgt spid="28"/>
                                        </p:tgtEl>
                                        <p:attrNameLst>
                                          <p:attrName>ppt_x</p:attrName>
                                          <p:attrName>ppt_y</p:attrName>
                                        </p:attrNameLst>
                                      </p:cBhvr>
                                      <p:rCtr x="-65" y="-11921"/>
                                    </p:animMotion>
                                  </p:childTnLst>
                                </p:cTn>
                              </p:par>
                              <p:par>
                                <p:cTn id="36" presetID="42" presetClass="path" presetSubtype="0" accel="50000" decel="50000" fill="hold" grpId="1" nodeType="withEffect">
                                  <p:stCondLst>
                                    <p:cond delay="0"/>
                                  </p:stCondLst>
                                  <p:childTnLst>
                                    <p:animMotion origin="layout" path="M -2.29167E-6 1.85185E-6 L -0.00117 -0.23843 " pathEditMode="relative" rAng="0" ptsTypes="AA">
                                      <p:cBhvr>
                                        <p:cTn id="37" dur="2000" fill="hold"/>
                                        <p:tgtEl>
                                          <p:spTgt spid="24"/>
                                        </p:tgtEl>
                                        <p:attrNameLst>
                                          <p:attrName>ppt_x</p:attrName>
                                          <p:attrName>ppt_y</p:attrName>
                                        </p:attrNameLst>
                                      </p:cBhvr>
                                      <p:rCtr x="-65" y="-11921"/>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8.33333E-7 3.7037E-6 L -0.32188 0.00139 " pathEditMode="relative" rAng="0" ptsTypes="AA">
                                      <p:cBhvr>
                                        <p:cTn id="46" dur="2000" fill="hold"/>
                                        <p:tgtEl>
                                          <p:spTgt spid="29"/>
                                        </p:tgtEl>
                                        <p:attrNameLst>
                                          <p:attrName>ppt_x</p:attrName>
                                          <p:attrName>ppt_y</p:attrName>
                                        </p:attrNameLst>
                                      </p:cBhvr>
                                      <p:rCtr x="-16094" y="69"/>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1" nodeType="clickEffect">
                                  <p:stCondLst>
                                    <p:cond delay="0"/>
                                  </p:stCondLst>
                                  <p:childTnLst>
                                    <p:animMotion origin="layout" path="M -1.875E-6 3.7037E-7 L -0.43138 0.34977 " pathEditMode="relative" rAng="0" ptsTypes="AA">
                                      <p:cBhvr>
                                        <p:cTn id="64" dur="2000" fill="hold"/>
                                        <p:tgtEl>
                                          <p:spTgt spid="36"/>
                                        </p:tgtEl>
                                        <p:attrNameLst>
                                          <p:attrName>ppt_x</p:attrName>
                                          <p:attrName>ppt_y</p:attrName>
                                        </p:attrNameLst>
                                      </p:cBhvr>
                                      <p:rCtr x="-21576" y="17477"/>
                                    </p:animMotion>
                                  </p:childTnLst>
                                </p:cTn>
                              </p:par>
                              <p:par>
                                <p:cTn id="65" presetID="42" presetClass="path" presetSubtype="0" accel="50000" decel="50000" fill="hold" grpId="1" nodeType="withEffect">
                                  <p:stCondLst>
                                    <p:cond delay="0"/>
                                  </p:stCondLst>
                                  <p:childTnLst>
                                    <p:animMotion origin="layout" path="M 2.91667E-6 -7.40741E-7 L -0.51758 0.34491 " pathEditMode="relative" rAng="0" ptsTypes="AA">
                                      <p:cBhvr>
                                        <p:cTn id="66" dur="2000" fill="hold"/>
                                        <p:tgtEl>
                                          <p:spTgt spid="37"/>
                                        </p:tgtEl>
                                        <p:attrNameLst>
                                          <p:attrName>ppt_x</p:attrName>
                                          <p:attrName>ppt_y</p:attrName>
                                        </p:attrNameLst>
                                      </p:cBhvr>
                                      <p:rCtr x="-25885" y="17245"/>
                                    </p:animMotion>
                                  </p:childTnLst>
                                </p:cTn>
                              </p:par>
                              <p:par>
                                <p:cTn id="67" presetID="42" presetClass="path" presetSubtype="0" accel="50000" decel="50000" fill="hold" grpId="1" nodeType="withEffect">
                                  <p:stCondLst>
                                    <p:cond delay="0"/>
                                  </p:stCondLst>
                                  <p:childTnLst>
                                    <p:animMotion origin="layout" path="M -2.08333E-6 3.7037E-7 L -0.60026 0.34977 " pathEditMode="relative" rAng="0" ptsTypes="AA">
                                      <p:cBhvr>
                                        <p:cTn id="68" dur="2000" fill="hold"/>
                                        <p:tgtEl>
                                          <p:spTgt spid="26"/>
                                        </p:tgtEl>
                                        <p:attrNameLst>
                                          <p:attrName>ppt_x</p:attrName>
                                          <p:attrName>ppt_y</p:attrName>
                                        </p:attrNameLst>
                                      </p:cBhvr>
                                      <p:rCtr x="-30013" y="174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2" grpId="0" animBg="1"/>
      <p:bldP spid="29" grpId="0" animBg="1"/>
      <p:bldP spid="29" grpId="1" animBg="1"/>
      <p:bldP spid="36" grpId="0" animBg="1"/>
      <p:bldP spid="36" grpId="1" animBg="1"/>
      <p:bldP spid="17" grpId="0" animBg="1"/>
      <p:bldP spid="17" grpId="1" animBg="1"/>
      <p:bldP spid="37" grpId="0" animBg="1"/>
      <p:bldP spid="37" grpId="1" animBg="1"/>
      <p:bldP spid="23" grpId="0" animBg="1"/>
      <p:bldP spid="26" grpId="0" animBg="1"/>
      <p:bldP spid="26" grpId="1" animBg="1"/>
      <p:bldP spid="24" grpId="0" animBg="1"/>
      <p:bldP spid="24" grpId="1" animBg="1"/>
      <p:bldP spid="25" grpId="0" animBg="1"/>
      <p:bldP spid="28" grpId="0" animBg="1"/>
      <p:bldP spid="2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F847-AF19-4C49-808B-D830AF2FB0A2}"/>
              </a:ext>
            </a:extLst>
          </p:cNvPr>
          <p:cNvSpPr>
            <a:spLocks noGrp="1"/>
          </p:cNvSpPr>
          <p:nvPr>
            <p:ph type="title"/>
          </p:nvPr>
        </p:nvSpPr>
        <p:spPr>
          <a:xfrm>
            <a:off x="381000" y="3789000"/>
            <a:ext cx="11441654" cy="1439999"/>
          </a:xfrm>
        </p:spPr>
        <p:txBody>
          <a:bodyPr/>
          <a:lstStyle/>
          <a:p>
            <a:r>
              <a:rPr lang="en-AU"/>
              <a:t>Demo: Retail for Visual Impaired People</a:t>
            </a:r>
          </a:p>
        </p:txBody>
      </p:sp>
      <p:sp>
        <p:nvSpPr>
          <p:cNvPr id="3" name="Text Placeholder 2">
            <a:extLst>
              <a:ext uri="{FF2B5EF4-FFF2-40B4-BE49-F238E27FC236}">
                <a16:creationId xmlns:a16="http://schemas.microsoft.com/office/drawing/2014/main" id="{F7B60367-2C99-46BA-BFD4-26ED2B9B4EA9}"/>
              </a:ext>
            </a:extLst>
          </p:cNvPr>
          <p:cNvSpPr>
            <a:spLocks noGrp="1"/>
          </p:cNvSpPr>
          <p:nvPr>
            <p:ph type="body" idx="1"/>
          </p:nvPr>
        </p:nvSpPr>
        <p:spPr>
          <a:xfrm>
            <a:off x="381000" y="5229000"/>
            <a:ext cx="10755000" cy="1279376"/>
          </a:xfrm>
        </p:spPr>
        <p:txBody>
          <a:bodyPr>
            <a:normAutofit/>
          </a:bodyPr>
          <a:lstStyle/>
          <a:p>
            <a:r>
              <a:rPr lang="en-AU" sz="2800"/>
              <a:t>Azure IoT Hub, Azure Custom Vision, Bing Speech, Visual Studio Code</a:t>
            </a:r>
          </a:p>
        </p:txBody>
      </p:sp>
    </p:spTree>
    <p:extLst>
      <p:ext uri="{BB962C8B-B14F-4D97-AF65-F5344CB8AC3E}">
        <p14:creationId xmlns:p14="http://schemas.microsoft.com/office/powerpoint/2010/main" val="293539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microsoft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2771" y="3010055"/>
            <a:ext cx="5170598" cy="1106832"/>
          </a:xfrm>
          <a:prstGeom prst="rect">
            <a:avLst/>
          </a:prstGeom>
          <a:noFill/>
          <a:extLst>
            <a:ext uri="{909E8E84-426E-40DD-AFC4-6F175D3DCCD1}">
              <a14:hiddenFill xmlns:a14="http://schemas.microsoft.com/office/drawing/2010/main">
                <a:solidFill>
                  <a:srgbClr val="FFFFFF"/>
                </a:solidFill>
              </a14:hiddenFill>
            </a:ext>
          </a:extLst>
        </p:spPr>
      </p:pic>
      <p:pic>
        <p:nvPicPr>
          <p:cNvPr id="2" name="Microsoft_Azure_Logo_End_Card_BlackBG_1080p-60fps-REF">
            <a:hlinkClick r:id="" action="ppaction://media"/>
            <a:extLst>
              <a:ext uri="{FF2B5EF4-FFF2-40B4-BE49-F238E27FC236}">
                <a16:creationId xmlns:a16="http://schemas.microsoft.com/office/drawing/2014/main" id="{33F5F04E-24B4-42BD-B5C3-5C1CB32600D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65285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2344B59E-7869-4E70-9214-461F79EC6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290" y="1788964"/>
            <a:ext cx="9369430" cy="3767752"/>
          </a:xfrm>
          <a:prstGeom prst="rect">
            <a:avLst/>
          </a:prstGeom>
        </p:spPr>
      </p:pic>
      <p:sp>
        <p:nvSpPr>
          <p:cNvPr id="7" name="Title 1">
            <a:extLst>
              <a:ext uri="{FF2B5EF4-FFF2-40B4-BE49-F238E27FC236}">
                <a16:creationId xmlns:a16="http://schemas.microsoft.com/office/drawing/2014/main" id="{9B35A651-5A41-4AAB-9DA2-263B66B324C1}"/>
              </a:ext>
            </a:extLst>
          </p:cNvPr>
          <p:cNvSpPr>
            <a:spLocks noGrp="1"/>
          </p:cNvSpPr>
          <p:nvPr>
            <p:ph type="title"/>
          </p:nvPr>
        </p:nvSpPr>
        <p:spPr>
          <a:xfrm>
            <a:off x="409543" y="248142"/>
            <a:ext cx="11044164" cy="1098762"/>
          </a:xfrm>
        </p:spPr>
        <p:txBody>
          <a:bodyPr/>
          <a:lstStyle/>
          <a:p>
            <a:r>
              <a:rPr lang="en-US" sz="5400" dirty="0"/>
              <a:t>Stay Tuned for New Certifications</a:t>
            </a:r>
          </a:p>
        </p:txBody>
      </p:sp>
    </p:spTree>
    <p:extLst>
      <p:ext uri="{BB962C8B-B14F-4D97-AF65-F5344CB8AC3E}">
        <p14:creationId xmlns:p14="http://schemas.microsoft.com/office/powerpoint/2010/main" val="1165488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9B043-211A-4BDA-B422-6E4E7CB83E65}"/>
              </a:ext>
            </a:extLst>
          </p:cNvPr>
          <p:cNvSpPr>
            <a:spLocks noGrp="1"/>
          </p:cNvSpPr>
          <p:nvPr>
            <p:ph type="title"/>
          </p:nvPr>
        </p:nvSpPr>
        <p:spPr/>
        <p:txBody>
          <a:bodyPr/>
          <a:lstStyle/>
          <a:p>
            <a:r>
              <a:rPr lang="en-IN" dirty="0"/>
              <a:t>THE DIGITAL FEEDBACK LOOPS</a:t>
            </a:r>
          </a:p>
        </p:txBody>
      </p:sp>
      <p:pic>
        <p:nvPicPr>
          <p:cNvPr id="75" name="Picture 74">
            <a:extLst>
              <a:ext uri="{FF2B5EF4-FFF2-40B4-BE49-F238E27FC236}">
                <a16:creationId xmlns:a16="http://schemas.microsoft.com/office/drawing/2014/main" id="{CAA44BD9-4A28-439C-AFD5-A11D74278E24}"/>
              </a:ext>
            </a:extLst>
          </p:cNvPr>
          <p:cNvPicPr>
            <a:picLocks noChangeAspect="1"/>
          </p:cNvPicPr>
          <p:nvPr/>
        </p:nvPicPr>
        <p:blipFill>
          <a:blip r:embed="rId3"/>
          <a:stretch>
            <a:fillRect/>
          </a:stretch>
        </p:blipFill>
        <p:spPr>
          <a:xfrm>
            <a:off x="5412777" y="2795847"/>
            <a:ext cx="6000272" cy="3365369"/>
          </a:xfrm>
          <a:prstGeom prst="rect">
            <a:avLst/>
          </a:prstGeom>
        </p:spPr>
      </p:pic>
      <p:grpSp>
        <p:nvGrpSpPr>
          <p:cNvPr id="7" name="Group 6">
            <a:extLst>
              <a:ext uri="{FF2B5EF4-FFF2-40B4-BE49-F238E27FC236}">
                <a16:creationId xmlns:a16="http://schemas.microsoft.com/office/drawing/2014/main" id="{66479C02-3CDA-4C42-8451-AFEF0125E5C3}"/>
              </a:ext>
            </a:extLst>
          </p:cNvPr>
          <p:cNvGrpSpPr>
            <a:grpSpLocks noChangeAspect="1"/>
          </p:cNvGrpSpPr>
          <p:nvPr/>
        </p:nvGrpSpPr>
        <p:grpSpPr>
          <a:xfrm>
            <a:off x="681776" y="2115005"/>
            <a:ext cx="4089991" cy="3808213"/>
            <a:chOff x="3815092" y="1926621"/>
            <a:chExt cx="4353147" cy="4053240"/>
          </a:xfrm>
        </p:grpSpPr>
        <p:sp>
          <p:nvSpPr>
            <p:cNvPr id="8" name="Top Clover Top">
              <a:extLst>
                <a:ext uri="{FF2B5EF4-FFF2-40B4-BE49-F238E27FC236}">
                  <a16:creationId xmlns:a16="http://schemas.microsoft.com/office/drawing/2014/main" id="{F87C07E6-6861-4867-A912-D577FE218CC2}"/>
                </a:ext>
              </a:extLst>
            </p:cNvPr>
            <p:cNvSpPr/>
            <p:nvPr/>
          </p:nvSpPr>
          <p:spPr>
            <a:xfrm rot="5400000" flipH="1" flipV="1">
              <a:off x="4549165" y="4586211"/>
              <a:ext cx="2004626" cy="782673"/>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 name="connsiteX0" fmla="*/ 3357758 w 3357758"/>
                <a:gd name="connsiteY0" fmla="*/ 1288733 h 1351730"/>
                <a:gd name="connsiteX1" fmla="*/ 2081679 w 3357758"/>
                <a:gd name="connsiteY1" fmla="*/ 220063 h 1351730"/>
                <a:gd name="connsiteX2" fmla="*/ 2081679 w 3357758"/>
                <a:gd name="connsiteY2" fmla="*/ 220063 h 1351730"/>
                <a:gd name="connsiteX3" fmla="*/ 1345600 w 3357758"/>
                <a:gd name="connsiteY3" fmla="*/ 0 h 1351730"/>
                <a:gd name="connsiteX4" fmla="*/ 0 w 3357758"/>
                <a:gd name="connsiteY4" fmla="*/ 1351730 h 135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758" h="1351730">
                  <a:moveTo>
                    <a:pt x="3357758" y="1288733"/>
                  </a:move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59B4D9"/>
              </a:solidFill>
              <a:prstDash val="solid"/>
              <a:miter/>
            </a:ln>
          </p:spPr>
          <p:txBody>
            <a:bodyPr rtlCol="0" anchor="ctr"/>
            <a:lstStyle/>
            <a:p>
              <a:pPr defTabSz="914016">
                <a:defRPr/>
              </a:pPr>
              <a:endParaRPr lang="en-US" sz="1765" dirty="0">
                <a:solidFill>
                  <a:srgbClr val="353535"/>
                </a:solidFill>
                <a:latin typeface="Segoe UI Semilight"/>
              </a:endParaRPr>
            </a:p>
          </p:txBody>
        </p:sp>
        <p:sp>
          <p:nvSpPr>
            <p:cNvPr id="9" name="Top Clover bottom">
              <a:extLst>
                <a:ext uri="{FF2B5EF4-FFF2-40B4-BE49-F238E27FC236}">
                  <a16:creationId xmlns:a16="http://schemas.microsoft.com/office/drawing/2014/main" id="{9CAB4C14-DB21-486E-9B41-E514CDE029BA}"/>
                </a:ext>
              </a:extLst>
            </p:cNvPr>
            <p:cNvSpPr/>
            <p:nvPr/>
          </p:nvSpPr>
          <p:spPr>
            <a:xfrm rot="5400000" flipH="1">
              <a:off x="5312284" y="4586211"/>
              <a:ext cx="2004626" cy="782673"/>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 name="connsiteX0" fmla="*/ 3357758 w 3357758"/>
                <a:gd name="connsiteY0" fmla="*/ 1288733 h 1351730"/>
                <a:gd name="connsiteX1" fmla="*/ 2081679 w 3357758"/>
                <a:gd name="connsiteY1" fmla="*/ 220063 h 1351730"/>
                <a:gd name="connsiteX2" fmla="*/ 2081679 w 3357758"/>
                <a:gd name="connsiteY2" fmla="*/ 220063 h 1351730"/>
                <a:gd name="connsiteX3" fmla="*/ 1345600 w 3357758"/>
                <a:gd name="connsiteY3" fmla="*/ 0 h 1351730"/>
                <a:gd name="connsiteX4" fmla="*/ 0 w 3357758"/>
                <a:gd name="connsiteY4" fmla="*/ 1351730 h 135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758" h="1351730">
                  <a:moveTo>
                    <a:pt x="3357758" y="1288733"/>
                  </a:move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59B4D9"/>
              </a:solidFill>
              <a:prstDash val="solid"/>
              <a:miter/>
              <a:tailEnd type="arrow" w="lg" len="lg"/>
            </a:ln>
          </p:spPr>
          <p:txBody>
            <a:bodyPr rtlCol="0" anchor="ctr"/>
            <a:lstStyle/>
            <a:p>
              <a:pPr defTabSz="914016">
                <a:defRPr/>
              </a:pPr>
              <a:endParaRPr lang="en-US" sz="1765" dirty="0">
                <a:solidFill>
                  <a:srgbClr val="353535"/>
                </a:solidFill>
                <a:latin typeface="Segoe UI Semilight"/>
              </a:endParaRPr>
            </a:p>
          </p:txBody>
        </p:sp>
        <p:sp>
          <p:nvSpPr>
            <p:cNvPr id="11" name="People">
              <a:extLst>
                <a:ext uri="{FF2B5EF4-FFF2-40B4-BE49-F238E27FC236}">
                  <a16:creationId xmlns:a16="http://schemas.microsoft.com/office/drawing/2014/main" id="{9F09E27E-6EC1-4AD6-A38D-97DE0FB874C6}"/>
                </a:ext>
              </a:extLst>
            </p:cNvPr>
            <p:cNvSpPr txBox="1"/>
            <p:nvPr/>
          </p:nvSpPr>
          <p:spPr>
            <a:xfrm rot="10800000" flipV="1">
              <a:off x="5281838" y="5079830"/>
              <a:ext cx="1308953" cy="322735"/>
            </a:xfrm>
            <a:prstGeom prst="rect">
              <a:avLst/>
            </a:prstGeom>
            <a:noFill/>
          </p:spPr>
          <p:txBody>
            <a:bodyPr wrap="none" rtlCol="0" anchor="ctr">
              <a:spAutoFit/>
            </a:bodyPr>
            <a:lstStyle>
              <a:defPPr>
                <a:defRPr lang="en-US"/>
              </a:defPPr>
              <a:lvl1pPr algn="ctr">
                <a:spcBef>
                  <a:spcPts val="200"/>
                </a:spcBef>
                <a:defRPr sz="2000" b="1">
                  <a:solidFill>
                    <a:srgbClr val="A1664A"/>
                  </a:solidFill>
                </a:defRPr>
              </a:lvl1pPr>
            </a:lstStyle>
            <a:p>
              <a:pPr defTabSz="931523">
                <a:lnSpc>
                  <a:spcPts val="1765"/>
                </a:lnSpc>
                <a:spcBef>
                  <a:spcPts val="0"/>
                </a:spcBef>
                <a:defRPr/>
              </a:pPr>
              <a:r>
                <a:rPr lang="en-US" sz="1300" kern="0" dirty="0">
                  <a:solidFill>
                    <a:schemeClr val="tx1">
                      <a:lumMod val="65000"/>
                      <a:lumOff val="35000"/>
                    </a:schemeClr>
                  </a:solidFill>
                  <a:latin typeface="Segoe UI" panose="020B0502040204020203" pitchFamily="34" charset="0"/>
                  <a:cs typeface="Segoe UI" panose="020B0502040204020203" pitchFamily="34" charset="0"/>
                </a:rPr>
                <a:t>OPERATIONS</a:t>
              </a:r>
            </a:p>
          </p:txBody>
        </p:sp>
        <p:sp>
          <p:nvSpPr>
            <p:cNvPr id="12" name="Transformed products and operations">
              <a:extLst>
                <a:ext uri="{FF2B5EF4-FFF2-40B4-BE49-F238E27FC236}">
                  <a16:creationId xmlns:a16="http://schemas.microsoft.com/office/drawing/2014/main" id="{98C080B5-7389-48B2-920A-FFFC6BB3455C}"/>
                </a:ext>
              </a:extLst>
            </p:cNvPr>
            <p:cNvSpPr/>
            <p:nvPr/>
          </p:nvSpPr>
          <p:spPr>
            <a:xfrm>
              <a:off x="5156555" y="3847476"/>
              <a:ext cx="1587357" cy="1932171"/>
            </a:xfrm>
            <a:prstGeom prst="rect">
              <a:avLst/>
            </a:prstGeom>
            <a:noFill/>
          </p:spPr>
          <p:txBody>
            <a:bodyPr spcFirstLastPara="1" wrap="none" lIns="91362" tIns="45682" rIns="91362" bIns="45682" numCol="1">
              <a:prstTxWarp prst="textArchDown">
                <a:avLst>
                  <a:gd name="adj" fmla="val 1309574"/>
                </a:avLst>
              </a:prstTxWarp>
              <a:spAutoFit/>
            </a:bodyPr>
            <a:lstStyle/>
            <a:p>
              <a:pPr algn="ctr" defTabSz="913347">
                <a:defRPr/>
              </a:pPr>
              <a:r>
                <a:rPr lang="en-US" sz="1400" b="1" dirty="0">
                  <a:ln w="0"/>
                  <a:solidFill>
                    <a:srgbClr val="59B6DA"/>
                  </a:solidFill>
                  <a:latin typeface="Segoe UI" panose="020B0502040204020203" pitchFamily="34" charset="0"/>
                  <a:cs typeface="Segoe UI" panose="020B0502040204020203" pitchFamily="34" charset="0"/>
                </a:rPr>
                <a:t>Optimized</a:t>
              </a:r>
            </a:p>
          </p:txBody>
        </p:sp>
        <p:sp>
          <p:nvSpPr>
            <p:cNvPr id="13" name="Top Clover Top">
              <a:extLst>
                <a:ext uri="{FF2B5EF4-FFF2-40B4-BE49-F238E27FC236}">
                  <a16:creationId xmlns:a16="http://schemas.microsoft.com/office/drawing/2014/main" id="{FF156D07-A8E6-43D1-96DB-2B0C16370569}"/>
                </a:ext>
              </a:extLst>
            </p:cNvPr>
            <p:cNvSpPr/>
            <p:nvPr/>
          </p:nvSpPr>
          <p:spPr>
            <a:xfrm rot="16200000" flipH="1">
              <a:off x="4556479" y="2537597"/>
              <a:ext cx="2004626" cy="782673"/>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 name="connsiteX0" fmla="*/ 3357758 w 3357758"/>
                <a:gd name="connsiteY0" fmla="*/ 1288733 h 1351730"/>
                <a:gd name="connsiteX1" fmla="*/ 2081679 w 3357758"/>
                <a:gd name="connsiteY1" fmla="*/ 220063 h 1351730"/>
                <a:gd name="connsiteX2" fmla="*/ 2081679 w 3357758"/>
                <a:gd name="connsiteY2" fmla="*/ 220063 h 1351730"/>
                <a:gd name="connsiteX3" fmla="*/ 1345600 w 3357758"/>
                <a:gd name="connsiteY3" fmla="*/ 0 h 1351730"/>
                <a:gd name="connsiteX4" fmla="*/ 0 w 3357758"/>
                <a:gd name="connsiteY4" fmla="*/ 1351730 h 135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758" h="1351730">
                  <a:moveTo>
                    <a:pt x="3357758" y="1288733"/>
                  </a:move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59B4D9"/>
              </a:solidFill>
              <a:prstDash val="solid"/>
              <a:miter/>
            </a:ln>
          </p:spPr>
          <p:txBody>
            <a:bodyPr rtlCol="0" anchor="ctr"/>
            <a:lstStyle/>
            <a:p>
              <a:pPr defTabSz="914016">
                <a:defRPr/>
              </a:pPr>
              <a:endParaRPr lang="en-US" sz="1765" dirty="0">
                <a:solidFill>
                  <a:srgbClr val="353535"/>
                </a:solidFill>
                <a:latin typeface="Segoe UI Semilight"/>
              </a:endParaRPr>
            </a:p>
          </p:txBody>
        </p:sp>
        <p:sp>
          <p:nvSpPr>
            <p:cNvPr id="14" name="Top Clover bottom">
              <a:extLst>
                <a:ext uri="{FF2B5EF4-FFF2-40B4-BE49-F238E27FC236}">
                  <a16:creationId xmlns:a16="http://schemas.microsoft.com/office/drawing/2014/main" id="{4F54CB95-2907-4216-B642-12CD4EEFBB19}"/>
                </a:ext>
              </a:extLst>
            </p:cNvPr>
            <p:cNvSpPr/>
            <p:nvPr/>
          </p:nvSpPr>
          <p:spPr>
            <a:xfrm rot="16200000" flipH="1" flipV="1">
              <a:off x="5319598" y="2537597"/>
              <a:ext cx="2004626" cy="782673"/>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 name="connsiteX0" fmla="*/ 3357758 w 3357758"/>
                <a:gd name="connsiteY0" fmla="*/ 1288733 h 1351730"/>
                <a:gd name="connsiteX1" fmla="*/ 2081679 w 3357758"/>
                <a:gd name="connsiteY1" fmla="*/ 220063 h 1351730"/>
                <a:gd name="connsiteX2" fmla="*/ 2081679 w 3357758"/>
                <a:gd name="connsiteY2" fmla="*/ 220063 h 1351730"/>
                <a:gd name="connsiteX3" fmla="*/ 1345600 w 3357758"/>
                <a:gd name="connsiteY3" fmla="*/ 0 h 1351730"/>
                <a:gd name="connsiteX4" fmla="*/ 0 w 3357758"/>
                <a:gd name="connsiteY4" fmla="*/ 1351730 h 135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758" h="1351730">
                  <a:moveTo>
                    <a:pt x="3357758" y="1288733"/>
                  </a:move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59B4D9"/>
              </a:solidFill>
              <a:prstDash val="solid"/>
              <a:miter/>
              <a:headEnd type="none" w="med" len="med"/>
              <a:tailEnd type="arrow" w="lg" len="lg"/>
            </a:ln>
          </p:spPr>
          <p:txBody>
            <a:bodyPr rtlCol="0" anchor="ctr"/>
            <a:lstStyle/>
            <a:p>
              <a:pPr defTabSz="914016">
                <a:defRPr/>
              </a:pPr>
              <a:endParaRPr lang="en-US" sz="1765" dirty="0">
                <a:solidFill>
                  <a:srgbClr val="353535"/>
                </a:solidFill>
                <a:latin typeface="Segoe UI Semilight"/>
              </a:endParaRPr>
            </a:p>
          </p:txBody>
        </p:sp>
        <p:sp>
          <p:nvSpPr>
            <p:cNvPr id="15" name="Empowered employees">
              <a:extLst>
                <a:ext uri="{FF2B5EF4-FFF2-40B4-BE49-F238E27FC236}">
                  <a16:creationId xmlns:a16="http://schemas.microsoft.com/office/drawing/2014/main" id="{21F7FF7F-7AF5-4664-961E-D9960A5B9047}"/>
                </a:ext>
              </a:extLst>
            </p:cNvPr>
            <p:cNvSpPr/>
            <p:nvPr/>
          </p:nvSpPr>
          <p:spPr>
            <a:xfrm>
              <a:off x="5194428" y="2121211"/>
              <a:ext cx="1527181" cy="2390450"/>
            </a:xfrm>
            <a:prstGeom prst="rect">
              <a:avLst/>
            </a:prstGeom>
            <a:noFill/>
          </p:spPr>
          <p:txBody>
            <a:bodyPr spcFirstLastPara="1" wrap="none" lIns="91362" tIns="45682" rIns="91362" bIns="45682" numCol="1">
              <a:prstTxWarp prst="textArchUp">
                <a:avLst>
                  <a:gd name="adj" fmla="val 10800000"/>
                </a:avLst>
              </a:prstTxWarp>
              <a:spAutoFit/>
            </a:bodyPr>
            <a:lstStyle/>
            <a:p>
              <a:pPr algn="ctr" defTabSz="913347">
                <a:defRPr/>
              </a:pPr>
              <a:r>
                <a:rPr lang="en-US" sz="1400" b="1" dirty="0">
                  <a:ln w="0"/>
                  <a:solidFill>
                    <a:srgbClr val="59B6DA"/>
                  </a:solidFill>
                  <a:latin typeface="Segoe UI" panose="020B0502040204020203" pitchFamily="34" charset="0"/>
                  <a:cs typeface="Segoe UI" panose="020B0502040204020203" pitchFamily="34" charset="0"/>
                </a:rPr>
                <a:t>Empowered</a:t>
              </a:r>
            </a:p>
          </p:txBody>
        </p:sp>
        <p:sp>
          <p:nvSpPr>
            <p:cNvPr id="17" name="People">
              <a:extLst>
                <a:ext uri="{FF2B5EF4-FFF2-40B4-BE49-F238E27FC236}">
                  <a16:creationId xmlns:a16="http://schemas.microsoft.com/office/drawing/2014/main" id="{1A8877B3-852F-4CE7-8FE4-0D8C013FCEDC}"/>
                </a:ext>
              </a:extLst>
            </p:cNvPr>
            <p:cNvSpPr txBox="1"/>
            <p:nvPr/>
          </p:nvSpPr>
          <p:spPr>
            <a:xfrm>
              <a:off x="5491101" y="2505540"/>
              <a:ext cx="827820" cy="322735"/>
            </a:xfrm>
            <a:prstGeom prst="rect">
              <a:avLst/>
            </a:prstGeom>
            <a:noFill/>
          </p:spPr>
          <p:txBody>
            <a:bodyPr wrap="none" rtlCol="0" anchor="ctr">
              <a:spAutoFit/>
            </a:bodyPr>
            <a:lstStyle>
              <a:defPPr>
                <a:defRPr lang="en-US"/>
              </a:defPPr>
              <a:lvl1pPr algn="ctr">
                <a:spcBef>
                  <a:spcPts val="200"/>
                </a:spcBef>
                <a:defRPr sz="2000" b="1">
                  <a:solidFill>
                    <a:srgbClr val="A1664A"/>
                  </a:solidFill>
                </a:defRPr>
              </a:lvl1pPr>
            </a:lstStyle>
            <a:p>
              <a:pPr defTabSz="931523">
                <a:lnSpc>
                  <a:spcPts val="1765"/>
                </a:lnSpc>
                <a:spcBef>
                  <a:spcPts val="0"/>
                </a:spcBef>
                <a:defRPr/>
              </a:pPr>
              <a:r>
                <a:rPr lang="en-US" sz="1300" kern="0" dirty="0">
                  <a:solidFill>
                    <a:schemeClr val="tx1">
                      <a:lumMod val="65000"/>
                      <a:lumOff val="35000"/>
                    </a:schemeClr>
                  </a:solidFill>
                  <a:latin typeface="Segoe UI" panose="020B0502040204020203" pitchFamily="34" charset="0"/>
                  <a:cs typeface="Segoe UI" panose="020B0502040204020203" pitchFamily="34" charset="0"/>
                </a:rPr>
                <a:t>PEOPLE</a:t>
              </a:r>
            </a:p>
          </p:txBody>
        </p:sp>
        <p:grpSp>
          <p:nvGrpSpPr>
            <p:cNvPr id="18" name="Group 17">
              <a:extLst>
                <a:ext uri="{FF2B5EF4-FFF2-40B4-BE49-F238E27FC236}">
                  <a16:creationId xmlns:a16="http://schemas.microsoft.com/office/drawing/2014/main" id="{B7831DBB-BF43-4CC3-A90E-7D67A1DA92F1}"/>
                </a:ext>
              </a:extLst>
            </p:cNvPr>
            <p:cNvGrpSpPr/>
            <p:nvPr/>
          </p:nvGrpSpPr>
          <p:grpSpPr>
            <a:xfrm>
              <a:off x="5627527" y="3635581"/>
              <a:ext cx="626936" cy="627471"/>
              <a:chOff x="10758476" y="2986636"/>
              <a:chExt cx="1005840" cy="1005840"/>
            </a:xfrm>
            <a:solidFill>
              <a:schemeClr val="bg1"/>
            </a:solidFill>
          </p:grpSpPr>
          <p:sp>
            <p:nvSpPr>
              <p:cNvPr id="56" name="Oval 55">
                <a:extLst>
                  <a:ext uri="{FF2B5EF4-FFF2-40B4-BE49-F238E27FC236}">
                    <a16:creationId xmlns:a16="http://schemas.microsoft.com/office/drawing/2014/main" id="{BFDCA196-8A26-4412-8322-6B81D709C7E0}"/>
                  </a:ext>
                </a:extLst>
              </p:cNvPr>
              <p:cNvSpPr/>
              <p:nvPr/>
            </p:nvSpPr>
            <p:spPr bwMode="auto">
              <a:xfrm>
                <a:off x="10758476" y="2986636"/>
                <a:ext cx="1005840" cy="1005840"/>
              </a:xfrm>
              <a:prstGeom prst="ellipse">
                <a:avLst/>
              </a:prstGeom>
              <a:grpFill/>
              <a:ln w="12700" cap="flat" cmpd="sng" algn="ctr">
                <a:noFill/>
                <a:prstDash val="solid"/>
                <a:miter lim="800000"/>
              </a:ln>
              <a:effectLst/>
            </p:spPr>
            <p:txBody>
              <a:bodyPr rot="0" spcFirstLastPara="0" vertOverflow="overflow" horzOverflow="overflow" vert="horz" wrap="square" lIns="215042" tIns="172033" rIns="215042" bIns="172033" numCol="1" spcCol="0" rtlCol="0" fromWordArt="0" anchor="t" anchorCtr="0" forceAA="0" compatLnSpc="1">
                <a:prstTxWarp prst="textNoShape">
                  <a:avLst/>
                </a:prstTxWarp>
                <a:noAutofit/>
              </a:bodyPr>
              <a:lstStyle/>
              <a:p>
                <a:pPr algn="ctr" defTabSz="1096292" fontAlgn="base">
                  <a:lnSpc>
                    <a:spcPct val="90000"/>
                  </a:lnSpc>
                  <a:spcBef>
                    <a:spcPct val="0"/>
                  </a:spcBef>
                  <a:spcAft>
                    <a:spcPct val="0"/>
                  </a:spcAft>
                  <a:defRPr/>
                </a:pPr>
                <a:endParaRPr lang="en-US" sz="282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box">
                <a:extLst>
                  <a:ext uri="{FF2B5EF4-FFF2-40B4-BE49-F238E27FC236}">
                    <a16:creationId xmlns:a16="http://schemas.microsoft.com/office/drawing/2014/main" id="{D6D9AAFA-285F-4517-B2CB-53167735020E}"/>
                  </a:ext>
                </a:extLst>
              </p:cNvPr>
              <p:cNvSpPr>
                <a:spLocks noChangeAspect="1" noEditPoints="1"/>
              </p:cNvSpPr>
              <p:nvPr/>
            </p:nvSpPr>
            <p:spPr bwMode="auto">
              <a:xfrm>
                <a:off x="11036544" y="3260956"/>
                <a:ext cx="449705" cy="457200"/>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grpFill/>
              <a:ln w="12700">
                <a:solidFill>
                  <a:schemeClr val="bg1"/>
                </a:solidFill>
                <a:round/>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89617" tIns="44808" rIns="89617" bIns="44808" numCol="1" anchor="t" anchorCtr="0" compatLnSpc="1">
                <a:prstTxWarp prst="textNoShape">
                  <a:avLst/>
                </a:prstTxWarp>
              </a:bodyPr>
              <a:lstStyle/>
              <a:p>
                <a:pPr defTabSz="913963">
                  <a:defRPr/>
                </a:pPr>
                <a:endParaRPr lang="en-US" sz="1836" dirty="0">
                  <a:gradFill>
                    <a:gsLst>
                      <a:gs pos="0">
                        <a:srgbClr val="505050"/>
                      </a:gs>
                      <a:gs pos="100000">
                        <a:srgbClr val="505050"/>
                      </a:gs>
                    </a:gsLst>
                    <a:lin ang="5400000" scaled="1"/>
                  </a:gradFill>
                  <a:latin typeface="Segoe UI Semilight"/>
                </a:endParaRPr>
              </a:p>
            </p:txBody>
          </p:sp>
        </p:grpSp>
        <p:grpSp>
          <p:nvGrpSpPr>
            <p:cNvPr id="19" name="Group 18">
              <a:extLst>
                <a:ext uri="{FF2B5EF4-FFF2-40B4-BE49-F238E27FC236}">
                  <a16:creationId xmlns:a16="http://schemas.microsoft.com/office/drawing/2014/main" id="{E035DB24-2A4C-4EA2-90C3-5E107A7E5E99}"/>
                </a:ext>
              </a:extLst>
            </p:cNvPr>
            <p:cNvGrpSpPr/>
            <p:nvPr/>
          </p:nvGrpSpPr>
          <p:grpSpPr>
            <a:xfrm>
              <a:off x="5627527" y="3635581"/>
              <a:ext cx="626936" cy="627471"/>
              <a:chOff x="9264445" y="2986636"/>
              <a:chExt cx="1005840" cy="1005840"/>
            </a:xfrm>
            <a:solidFill>
              <a:schemeClr val="bg1"/>
            </a:solidFill>
          </p:grpSpPr>
          <p:sp>
            <p:nvSpPr>
              <p:cNvPr id="54" name="Oval 53">
                <a:extLst>
                  <a:ext uri="{FF2B5EF4-FFF2-40B4-BE49-F238E27FC236}">
                    <a16:creationId xmlns:a16="http://schemas.microsoft.com/office/drawing/2014/main" id="{7982001A-B23A-4F31-AC07-E962C12D3F1E}"/>
                  </a:ext>
                </a:extLst>
              </p:cNvPr>
              <p:cNvSpPr/>
              <p:nvPr/>
            </p:nvSpPr>
            <p:spPr bwMode="auto">
              <a:xfrm>
                <a:off x="9264445" y="2986636"/>
                <a:ext cx="1005840" cy="1005840"/>
              </a:xfrm>
              <a:prstGeom prst="ellipse">
                <a:avLst/>
              </a:prstGeom>
              <a:grpFill/>
              <a:ln w="12700" cap="flat" cmpd="sng" algn="ctr">
                <a:noFill/>
                <a:prstDash val="solid"/>
                <a:miter lim="800000"/>
              </a:ln>
              <a:effectLst/>
            </p:spPr>
            <p:txBody>
              <a:bodyPr rot="0" spcFirstLastPara="0" vertOverflow="overflow" horzOverflow="overflow" vert="horz" wrap="square" lIns="215042" tIns="172033" rIns="215042" bIns="172033" numCol="1" spcCol="0" rtlCol="0" fromWordArt="0" anchor="t" anchorCtr="0" forceAA="0" compatLnSpc="1">
                <a:prstTxWarp prst="textNoShape">
                  <a:avLst/>
                </a:prstTxWarp>
                <a:noAutofit/>
              </a:bodyPr>
              <a:lstStyle/>
              <a:p>
                <a:pPr algn="ctr" defTabSz="1096292" fontAlgn="base">
                  <a:lnSpc>
                    <a:spcPct val="90000"/>
                  </a:lnSpc>
                  <a:spcBef>
                    <a:spcPct val="0"/>
                  </a:spcBef>
                  <a:spcAft>
                    <a:spcPct val="0"/>
                  </a:spcAft>
                  <a:defRPr/>
                </a:pPr>
                <a:endParaRPr lang="en-US" sz="282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gear">
                <a:extLst>
                  <a:ext uri="{FF2B5EF4-FFF2-40B4-BE49-F238E27FC236}">
                    <a16:creationId xmlns:a16="http://schemas.microsoft.com/office/drawing/2014/main" id="{9B5B82FA-135D-49A0-9927-939854ED30AF}"/>
                  </a:ext>
                </a:extLst>
              </p:cNvPr>
              <p:cNvSpPr>
                <a:spLocks noChangeAspect="1" noEditPoints="1"/>
              </p:cNvSpPr>
              <p:nvPr/>
            </p:nvSpPr>
            <p:spPr bwMode="auto">
              <a:xfrm>
                <a:off x="9538765" y="3261946"/>
                <a:ext cx="457200" cy="45522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grpFill/>
              <a:ln w="12700">
                <a:solidFill>
                  <a:schemeClr val="bg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89617" tIns="44808" rIns="89617" bIns="44808" numCol="1" anchor="t" anchorCtr="0" compatLnSpc="1">
                <a:prstTxWarp prst="textNoShape">
                  <a:avLst/>
                </a:prstTxWarp>
              </a:bodyPr>
              <a:lstStyle/>
              <a:p>
                <a:pPr defTabSz="913963">
                  <a:defRPr/>
                </a:pPr>
                <a:endParaRPr lang="en-US" sz="1836" dirty="0">
                  <a:solidFill>
                    <a:srgbClr val="FFFFFF"/>
                  </a:solidFill>
                  <a:latin typeface="Segoe UI Semilight"/>
                </a:endParaRPr>
              </a:p>
            </p:txBody>
          </p:sp>
        </p:grpSp>
        <p:grpSp>
          <p:nvGrpSpPr>
            <p:cNvPr id="20" name="Group 19">
              <a:extLst>
                <a:ext uri="{FF2B5EF4-FFF2-40B4-BE49-F238E27FC236}">
                  <a16:creationId xmlns:a16="http://schemas.microsoft.com/office/drawing/2014/main" id="{50D8FB51-B51C-407E-A77E-88491A36ADA8}"/>
                </a:ext>
              </a:extLst>
            </p:cNvPr>
            <p:cNvGrpSpPr/>
            <p:nvPr/>
          </p:nvGrpSpPr>
          <p:grpSpPr>
            <a:xfrm>
              <a:off x="5627527" y="3635581"/>
              <a:ext cx="626936" cy="627471"/>
              <a:chOff x="6276385" y="2986636"/>
              <a:chExt cx="1005840" cy="1005840"/>
            </a:xfrm>
            <a:solidFill>
              <a:schemeClr val="bg1"/>
            </a:solidFill>
          </p:grpSpPr>
          <p:sp>
            <p:nvSpPr>
              <p:cNvPr id="52" name="circle1">
                <a:extLst>
                  <a:ext uri="{FF2B5EF4-FFF2-40B4-BE49-F238E27FC236}">
                    <a16:creationId xmlns:a16="http://schemas.microsoft.com/office/drawing/2014/main" id="{4194FE23-346E-4780-947C-C7FB752080DF}"/>
                  </a:ext>
                </a:extLst>
              </p:cNvPr>
              <p:cNvSpPr/>
              <p:nvPr/>
            </p:nvSpPr>
            <p:spPr bwMode="auto">
              <a:xfrm>
                <a:off x="6276385" y="2986636"/>
                <a:ext cx="1005840" cy="1005840"/>
              </a:xfrm>
              <a:prstGeom prst="ellipse">
                <a:avLst/>
              </a:prstGeom>
              <a:grpFill/>
              <a:ln w="12700" cap="flat" cmpd="sng" algn="ctr">
                <a:noFill/>
                <a:prstDash val="solid"/>
                <a:miter lim="800000"/>
              </a:ln>
              <a:effectLst/>
            </p:spPr>
            <p:txBody>
              <a:bodyPr rot="0" spcFirstLastPara="0" vertOverflow="overflow" horzOverflow="overflow" vert="horz" wrap="square" lIns="215042" tIns="172033" rIns="215042" bIns="172033" numCol="1" spcCol="0" rtlCol="0" fromWordArt="0" anchor="t" anchorCtr="0" forceAA="0" compatLnSpc="1">
                <a:prstTxWarp prst="textNoShape">
                  <a:avLst/>
                </a:prstTxWarp>
                <a:noAutofit/>
              </a:bodyPr>
              <a:lstStyle/>
              <a:p>
                <a:pPr algn="ctr" defTabSz="1096292" fontAlgn="base">
                  <a:lnSpc>
                    <a:spcPct val="90000"/>
                  </a:lnSpc>
                  <a:spcBef>
                    <a:spcPct val="0"/>
                  </a:spcBef>
                  <a:spcAft>
                    <a:spcPct val="0"/>
                  </a:spcAft>
                  <a:defRPr/>
                </a:pPr>
                <a:endParaRPr lang="en-US" sz="282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tool">
                <a:extLst>
                  <a:ext uri="{FF2B5EF4-FFF2-40B4-BE49-F238E27FC236}">
                    <a16:creationId xmlns:a16="http://schemas.microsoft.com/office/drawing/2014/main" id="{C11710F5-8F58-4C3D-84D2-436630948270}"/>
                  </a:ext>
                </a:extLst>
              </p:cNvPr>
              <p:cNvSpPr>
                <a:spLocks noChangeAspect="1" noEditPoints="1"/>
              </p:cNvSpPr>
              <p:nvPr/>
            </p:nvSpPr>
            <p:spPr bwMode="auto">
              <a:xfrm>
                <a:off x="6626532" y="3274359"/>
                <a:ext cx="305547" cy="43039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grpFill/>
              <a:ln w="12700">
                <a:solidFill>
                  <a:schemeClr val="bg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89617" tIns="44808" rIns="89617" bIns="44808" numCol="1" anchor="t" anchorCtr="0" compatLnSpc="1">
                <a:prstTxWarp prst="textNoShape">
                  <a:avLst/>
                </a:prstTxWarp>
              </a:bodyPr>
              <a:lstStyle/>
              <a:p>
                <a:pPr defTabSz="913963">
                  <a:defRPr/>
                </a:pPr>
                <a:endParaRPr lang="en-US" sz="1836" dirty="0">
                  <a:solidFill>
                    <a:srgbClr val="FFFFFF"/>
                  </a:solidFill>
                  <a:latin typeface="Segoe UI Semilight"/>
                </a:endParaRPr>
              </a:p>
            </p:txBody>
          </p:sp>
        </p:grpSp>
        <p:sp>
          <p:nvSpPr>
            <p:cNvPr id="21" name="Right Clover Top">
              <a:extLst>
                <a:ext uri="{FF2B5EF4-FFF2-40B4-BE49-F238E27FC236}">
                  <a16:creationId xmlns:a16="http://schemas.microsoft.com/office/drawing/2014/main" id="{49BB2D17-03DE-4183-ADD6-5C6980BA1B95}"/>
                </a:ext>
              </a:extLst>
            </p:cNvPr>
            <p:cNvSpPr/>
            <p:nvPr/>
          </p:nvSpPr>
          <p:spPr>
            <a:xfrm flipH="1">
              <a:off x="5886589" y="3123042"/>
              <a:ext cx="2178481" cy="883080"/>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chemeClr val="bg1">
                  <a:lumMod val="85000"/>
                </a:schemeClr>
              </a:solidFill>
              <a:prstDash val="solid"/>
              <a:miter/>
            </a:ln>
          </p:spPr>
          <p:txBody>
            <a:bodyPr rtlCol="0" anchor="ctr"/>
            <a:lstStyle/>
            <a:p>
              <a:pPr defTabSz="914016">
                <a:defRPr/>
              </a:pPr>
              <a:endParaRPr lang="en-US" sz="1765" dirty="0">
                <a:solidFill>
                  <a:srgbClr val="353535"/>
                </a:solidFill>
                <a:latin typeface="Segoe UI Semilight"/>
              </a:endParaRPr>
            </a:p>
          </p:txBody>
        </p:sp>
        <p:sp>
          <p:nvSpPr>
            <p:cNvPr id="22" name="Right Clover bottom">
              <a:extLst>
                <a:ext uri="{FF2B5EF4-FFF2-40B4-BE49-F238E27FC236}">
                  <a16:creationId xmlns:a16="http://schemas.microsoft.com/office/drawing/2014/main" id="{BEC6825A-6D1A-4295-AF4F-E4748D3D5F6D}"/>
                </a:ext>
              </a:extLst>
            </p:cNvPr>
            <p:cNvSpPr/>
            <p:nvPr/>
          </p:nvSpPr>
          <p:spPr>
            <a:xfrm flipH="1" flipV="1">
              <a:off x="5886589" y="3905389"/>
              <a:ext cx="2178481" cy="883080"/>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chemeClr val="bg1">
                  <a:lumMod val="85000"/>
                </a:schemeClr>
              </a:solidFill>
              <a:prstDash val="solid"/>
              <a:miter/>
            </a:ln>
          </p:spPr>
          <p:txBody>
            <a:bodyPr rtlCol="0" anchor="ctr"/>
            <a:lstStyle/>
            <a:p>
              <a:pPr defTabSz="914016">
                <a:defRPr/>
              </a:pPr>
              <a:endParaRPr lang="en-US" sz="1765" dirty="0">
                <a:solidFill>
                  <a:srgbClr val="353535"/>
                </a:solidFill>
                <a:latin typeface="Segoe UI Semilight"/>
              </a:endParaRPr>
            </a:p>
          </p:txBody>
        </p:sp>
        <p:sp>
          <p:nvSpPr>
            <p:cNvPr id="23" name="Left Clover Top">
              <a:extLst>
                <a:ext uri="{FF2B5EF4-FFF2-40B4-BE49-F238E27FC236}">
                  <a16:creationId xmlns:a16="http://schemas.microsoft.com/office/drawing/2014/main" id="{E61FE8B8-9BDA-4CC0-B677-41EE534263F7}"/>
                </a:ext>
              </a:extLst>
            </p:cNvPr>
            <p:cNvSpPr/>
            <p:nvPr/>
          </p:nvSpPr>
          <p:spPr>
            <a:xfrm>
              <a:off x="3817158" y="3123042"/>
              <a:ext cx="2178481" cy="883080"/>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chemeClr val="bg1">
                  <a:lumMod val="85000"/>
                </a:schemeClr>
              </a:solidFill>
              <a:prstDash val="solid"/>
              <a:miter/>
            </a:ln>
          </p:spPr>
          <p:txBody>
            <a:bodyPr rtlCol="0" anchor="ctr"/>
            <a:lstStyle/>
            <a:p>
              <a:pPr defTabSz="914016">
                <a:defRPr/>
              </a:pPr>
              <a:endParaRPr lang="en-US" sz="1765" dirty="0">
                <a:solidFill>
                  <a:srgbClr val="353535"/>
                </a:solidFill>
                <a:latin typeface="Segoe UI Semilight"/>
              </a:endParaRPr>
            </a:p>
          </p:txBody>
        </p:sp>
        <p:sp>
          <p:nvSpPr>
            <p:cNvPr id="24" name="Left Clover bottom">
              <a:extLst>
                <a:ext uri="{FF2B5EF4-FFF2-40B4-BE49-F238E27FC236}">
                  <a16:creationId xmlns:a16="http://schemas.microsoft.com/office/drawing/2014/main" id="{A8703921-FAB9-411B-8FE6-4DFB99D3E2DB}"/>
                </a:ext>
              </a:extLst>
            </p:cNvPr>
            <p:cNvSpPr/>
            <p:nvPr/>
          </p:nvSpPr>
          <p:spPr>
            <a:xfrm flipV="1">
              <a:off x="3817158" y="3905389"/>
              <a:ext cx="2178481" cy="883080"/>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chemeClr val="bg1">
                  <a:lumMod val="85000"/>
                </a:schemeClr>
              </a:solidFill>
              <a:prstDash val="solid"/>
              <a:miter/>
            </a:ln>
          </p:spPr>
          <p:txBody>
            <a:bodyPr rtlCol="0" anchor="ctr"/>
            <a:lstStyle/>
            <a:p>
              <a:pPr defTabSz="914016">
                <a:defRPr/>
              </a:pPr>
              <a:endParaRPr lang="en-US" sz="1765" dirty="0">
                <a:solidFill>
                  <a:srgbClr val="353535"/>
                </a:solidFill>
                <a:latin typeface="Segoe UI Semilight"/>
              </a:endParaRPr>
            </a:p>
          </p:txBody>
        </p:sp>
        <p:sp>
          <p:nvSpPr>
            <p:cNvPr id="25" name="Transformed products and operations">
              <a:extLst>
                <a:ext uri="{FF2B5EF4-FFF2-40B4-BE49-F238E27FC236}">
                  <a16:creationId xmlns:a16="http://schemas.microsoft.com/office/drawing/2014/main" id="{18C5B6EF-D8DB-415F-BEC7-18D4EC263C5F}"/>
                </a:ext>
              </a:extLst>
            </p:cNvPr>
            <p:cNvSpPr/>
            <p:nvPr/>
          </p:nvSpPr>
          <p:spPr>
            <a:xfrm rot="3166810">
              <a:off x="6460515" y="3077707"/>
              <a:ext cx="1845148" cy="1570300"/>
            </a:xfrm>
            <a:prstGeom prst="rect">
              <a:avLst/>
            </a:prstGeom>
            <a:noFill/>
          </p:spPr>
          <p:txBody>
            <a:bodyPr spcFirstLastPara="1" wrap="none" lIns="91362" tIns="45682" rIns="91362" bIns="45682" numCol="1">
              <a:prstTxWarp prst="textArchUp">
                <a:avLst>
                  <a:gd name="adj" fmla="val 10720596"/>
                </a:avLst>
              </a:prstTxWarp>
              <a:spAutoFit/>
            </a:bodyPr>
            <a:lstStyle/>
            <a:p>
              <a:pPr algn="ctr" defTabSz="913347">
                <a:defRPr/>
              </a:pPr>
              <a:endParaRPr lang="en-US" sz="1600" dirty="0">
                <a:ln w="0"/>
                <a:solidFill>
                  <a:srgbClr val="FFFFFF">
                    <a:lumMod val="75000"/>
                  </a:srgbClr>
                </a:solidFill>
                <a:latin typeface="Segoe UI Semibold" panose="020B0702040204020203" pitchFamily="34" charset="0"/>
                <a:cs typeface="Segoe UI Semibold" panose="020B0702040204020203" pitchFamily="34" charset="0"/>
              </a:endParaRPr>
            </a:p>
          </p:txBody>
        </p:sp>
        <p:sp>
          <p:nvSpPr>
            <p:cNvPr id="26" name="Right Clover Top">
              <a:extLst>
                <a:ext uri="{FF2B5EF4-FFF2-40B4-BE49-F238E27FC236}">
                  <a16:creationId xmlns:a16="http://schemas.microsoft.com/office/drawing/2014/main" id="{7F0C717B-8043-4E60-91D5-D73D5B04F5FF}"/>
                </a:ext>
              </a:extLst>
            </p:cNvPr>
            <p:cNvSpPr/>
            <p:nvPr/>
          </p:nvSpPr>
          <p:spPr>
            <a:xfrm flipH="1">
              <a:off x="5884524" y="3120977"/>
              <a:ext cx="2178481" cy="883080"/>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59B4D9"/>
              </a:solidFill>
              <a:prstDash val="solid"/>
              <a:miter/>
            </a:ln>
          </p:spPr>
          <p:txBody>
            <a:bodyPr rtlCol="0" anchor="ctr"/>
            <a:lstStyle/>
            <a:p>
              <a:pPr defTabSz="914016">
                <a:defRPr/>
              </a:pPr>
              <a:endParaRPr lang="en-US" sz="1765" dirty="0">
                <a:solidFill>
                  <a:srgbClr val="353535"/>
                </a:solidFill>
                <a:latin typeface="Segoe UI Semilight"/>
              </a:endParaRPr>
            </a:p>
          </p:txBody>
        </p:sp>
        <p:sp>
          <p:nvSpPr>
            <p:cNvPr id="27" name="Right Clover bottom">
              <a:extLst>
                <a:ext uri="{FF2B5EF4-FFF2-40B4-BE49-F238E27FC236}">
                  <a16:creationId xmlns:a16="http://schemas.microsoft.com/office/drawing/2014/main" id="{ACC4E37A-EA67-4896-A848-4C20CAD98D81}"/>
                </a:ext>
              </a:extLst>
            </p:cNvPr>
            <p:cNvSpPr/>
            <p:nvPr/>
          </p:nvSpPr>
          <p:spPr>
            <a:xfrm flipH="1" flipV="1">
              <a:off x="5884524" y="3903324"/>
              <a:ext cx="2178481" cy="883080"/>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59B4D9"/>
              </a:solidFill>
              <a:prstDash val="solid"/>
              <a:miter/>
              <a:tailEnd type="arrow" w="lg" len="lg"/>
            </a:ln>
          </p:spPr>
          <p:txBody>
            <a:bodyPr rtlCol="0" anchor="ctr"/>
            <a:lstStyle/>
            <a:p>
              <a:pPr defTabSz="914016">
                <a:defRPr/>
              </a:pPr>
              <a:endParaRPr lang="en-US" sz="1765" dirty="0">
                <a:solidFill>
                  <a:srgbClr val="353535"/>
                </a:solidFill>
                <a:latin typeface="Segoe UI Semilight"/>
              </a:endParaRPr>
            </a:p>
          </p:txBody>
        </p:sp>
        <p:sp>
          <p:nvSpPr>
            <p:cNvPr id="28" name="Left Clover Top">
              <a:extLst>
                <a:ext uri="{FF2B5EF4-FFF2-40B4-BE49-F238E27FC236}">
                  <a16:creationId xmlns:a16="http://schemas.microsoft.com/office/drawing/2014/main" id="{80E61287-C8B5-483A-9A65-7E76FA8D8346}"/>
                </a:ext>
              </a:extLst>
            </p:cNvPr>
            <p:cNvSpPr/>
            <p:nvPr/>
          </p:nvSpPr>
          <p:spPr>
            <a:xfrm>
              <a:off x="3815092" y="3120977"/>
              <a:ext cx="2178481" cy="883080"/>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59B4D9"/>
              </a:solidFill>
              <a:prstDash val="solid"/>
              <a:miter/>
              <a:tailEnd type="arrow" w="lg" len="lg"/>
            </a:ln>
          </p:spPr>
          <p:txBody>
            <a:bodyPr rtlCol="0" anchor="ctr"/>
            <a:lstStyle/>
            <a:p>
              <a:pPr defTabSz="914016">
                <a:defRPr/>
              </a:pPr>
              <a:endParaRPr lang="en-US" sz="1765" dirty="0">
                <a:solidFill>
                  <a:srgbClr val="353535"/>
                </a:solidFill>
                <a:latin typeface="Segoe UI Semilight"/>
              </a:endParaRPr>
            </a:p>
          </p:txBody>
        </p:sp>
        <p:sp>
          <p:nvSpPr>
            <p:cNvPr id="29" name="Left Clover bottom">
              <a:extLst>
                <a:ext uri="{FF2B5EF4-FFF2-40B4-BE49-F238E27FC236}">
                  <a16:creationId xmlns:a16="http://schemas.microsoft.com/office/drawing/2014/main" id="{3CCFD559-24E6-44F7-B616-4BF91ACB447A}"/>
                </a:ext>
              </a:extLst>
            </p:cNvPr>
            <p:cNvSpPr/>
            <p:nvPr/>
          </p:nvSpPr>
          <p:spPr>
            <a:xfrm flipV="1">
              <a:off x="3815092" y="3903324"/>
              <a:ext cx="2178481" cy="883080"/>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59B4D9"/>
              </a:solidFill>
              <a:prstDash val="solid"/>
              <a:miter/>
            </a:ln>
          </p:spPr>
          <p:txBody>
            <a:bodyPr rtlCol="0" anchor="ctr"/>
            <a:lstStyle/>
            <a:p>
              <a:pPr defTabSz="914016">
                <a:defRPr/>
              </a:pPr>
              <a:endParaRPr lang="en-US" sz="1765" dirty="0">
                <a:solidFill>
                  <a:srgbClr val="353535"/>
                </a:solidFill>
                <a:latin typeface="Segoe UI Semilight"/>
              </a:endParaRPr>
            </a:p>
          </p:txBody>
        </p:sp>
        <p:sp>
          <p:nvSpPr>
            <p:cNvPr id="30" name="Intelligent customer engagement">
              <a:extLst>
                <a:ext uri="{FF2B5EF4-FFF2-40B4-BE49-F238E27FC236}">
                  <a16:creationId xmlns:a16="http://schemas.microsoft.com/office/drawing/2014/main" id="{F72EDE5B-F907-4EA0-9B6C-7FCA079DCD05}"/>
                </a:ext>
              </a:extLst>
            </p:cNvPr>
            <p:cNvSpPr/>
            <p:nvPr/>
          </p:nvSpPr>
          <p:spPr>
            <a:xfrm rot="5400000">
              <a:off x="4271555" y="2867526"/>
              <a:ext cx="1806996" cy="2273207"/>
            </a:xfrm>
            <a:prstGeom prst="rect">
              <a:avLst/>
            </a:prstGeom>
            <a:noFill/>
          </p:spPr>
          <p:txBody>
            <a:bodyPr spcFirstLastPara="1" wrap="none" lIns="91362" tIns="45682" rIns="91362" bIns="45682" numCol="1">
              <a:prstTxWarp prst="textArchDown">
                <a:avLst/>
              </a:prstTxWarp>
              <a:spAutoFit/>
            </a:bodyPr>
            <a:lstStyle/>
            <a:p>
              <a:pPr algn="ctr" defTabSz="913347">
                <a:defRPr/>
              </a:pPr>
              <a:r>
                <a:rPr lang="en-US" sz="1400" b="1" dirty="0">
                  <a:ln w="0"/>
                  <a:solidFill>
                    <a:srgbClr val="59B6DA"/>
                  </a:solidFill>
                  <a:latin typeface="Segoe UI" panose="020B0502040204020203" pitchFamily="34" charset="0"/>
                  <a:cs typeface="Segoe UI" panose="020B0502040204020203" pitchFamily="34" charset="0"/>
                </a:rPr>
                <a:t>Engaged</a:t>
              </a:r>
            </a:p>
          </p:txBody>
        </p:sp>
        <p:sp>
          <p:nvSpPr>
            <p:cNvPr id="31" name="Transformed products and operations">
              <a:extLst>
                <a:ext uri="{FF2B5EF4-FFF2-40B4-BE49-F238E27FC236}">
                  <a16:creationId xmlns:a16="http://schemas.microsoft.com/office/drawing/2014/main" id="{0AAEF9AD-6425-49BC-BC21-D67823E850DE}"/>
                </a:ext>
              </a:extLst>
            </p:cNvPr>
            <p:cNvSpPr/>
            <p:nvPr/>
          </p:nvSpPr>
          <p:spPr>
            <a:xfrm rot="16200000">
              <a:off x="6216561" y="3068029"/>
              <a:ext cx="1576885" cy="1774490"/>
            </a:xfrm>
            <a:prstGeom prst="rect">
              <a:avLst/>
            </a:prstGeom>
            <a:noFill/>
          </p:spPr>
          <p:txBody>
            <a:bodyPr spcFirstLastPara="1" wrap="none" lIns="91362" tIns="45682" rIns="91362" bIns="45682" numCol="1">
              <a:prstTxWarp prst="textArchDown">
                <a:avLst/>
              </a:prstTxWarp>
              <a:spAutoFit/>
            </a:bodyPr>
            <a:lstStyle/>
            <a:p>
              <a:pPr algn="ctr" defTabSz="913347">
                <a:defRPr/>
              </a:pPr>
              <a:r>
                <a:rPr lang="en-US" sz="1400" b="1" dirty="0">
                  <a:ln w="0"/>
                  <a:solidFill>
                    <a:srgbClr val="59B6DA"/>
                  </a:solidFill>
                  <a:latin typeface="Segoe UI" panose="020B0502040204020203" pitchFamily="34" charset="0"/>
                  <a:cs typeface="Segoe UI" panose="020B0502040204020203" pitchFamily="34" charset="0"/>
                </a:rPr>
                <a:t>Transformed</a:t>
              </a:r>
            </a:p>
          </p:txBody>
        </p:sp>
        <p:sp>
          <p:nvSpPr>
            <p:cNvPr id="34" name="Products">
              <a:extLst>
                <a:ext uri="{FF2B5EF4-FFF2-40B4-BE49-F238E27FC236}">
                  <a16:creationId xmlns:a16="http://schemas.microsoft.com/office/drawing/2014/main" id="{804ED6F1-2E72-49E4-9BBE-6C8E08CE6A41}"/>
                </a:ext>
              </a:extLst>
            </p:cNvPr>
            <p:cNvSpPr txBox="1"/>
            <p:nvPr/>
          </p:nvSpPr>
          <p:spPr>
            <a:xfrm>
              <a:off x="6490895" y="3768307"/>
              <a:ext cx="1122652" cy="309231"/>
            </a:xfrm>
            <a:prstGeom prst="rect">
              <a:avLst/>
            </a:prstGeom>
            <a:noFill/>
          </p:spPr>
          <p:txBody>
            <a:bodyPr wrap="none" rtlCol="0" anchor="ctr">
              <a:spAutoFit/>
            </a:bodyPr>
            <a:lstStyle/>
            <a:p>
              <a:pPr algn="ctr" defTabSz="931523">
                <a:spcBef>
                  <a:spcPts val="204"/>
                </a:spcBef>
                <a:defRPr/>
              </a:pPr>
              <a:r>
                <a:rPr lang="en-US" sz="1300" b="1" kern="0" dirty="0">
                  <a:solidFill>
                    <a:schemeClr val="tx1">
                      <a:lumMod val="65000"/>
                      <a:lumOff val="35000"/>
                    </a:schemeClr>
                  </a:solidFill>
                  <a:latin typeface="Segoe UI" panose="020B0502040204020203" pitchFamily="34" charset="0"/>
                  <a:cs typeface="Segoe UI" panose="020B0502040204020203" pitchFamily="34" charset="0"/>
                </a:rPr>
                <a:t>PRODUCTS</a:t>
              </a:r>
            </a:p>
          </p:txBody>
        </p:sp>
        <p:sp>
          <p:nvSpPr>
            <p:cNvPr id="35" name="TextBox 34">
              <a:extLst>
                <a:ext uri="{FF2B5EF4-FFF2-40B4-BE49-F238E27FC236}">
                  <a16:creationId xmlns:a16="http://schemas.microsoft.com/office/drawing/2014/main" id="{D5EA2AE4-AE0D-4186-B647-C689CC834DE0}"/>
                </a:ext>
              </a:extLst>
            </p:cNvPr>
            <p:cNvSpPr txBox="1"/>
            <p:nvPr/>
          </p:nvSpPr>
          <p:spPr>
            <a:xfrm>
              <a:off x="4112904" y="3747079"/>
              <a:ext cx="1246424" cy="309231"/>
            </a:xfrm>
            <a:prstGeom prst="rect">
              <a:avLst/>
            </a:prstGeom>
            <a:noFill/>
          </p:spPr>
          <p:txBody>
            <a:bodyPr wrap="none" rtlCol="0" anchor="ctr">
              <a:spAutoFit/>
            </a:bodyPr>
            <a:lstStyle/>
            <a:p>
              <a:pPr algn="ctr" defTabSz="931523">
                <a:spcBef>
                  <a:spcPts val="204"/>
                </a:spcBef>
                <a:defRPr/>
              </a:pPr>
              <a:r>
                <a:rPr lang="en-US" sz="1300" b="1" kern="0" dirty="0">
                  <a:solidFill>
                    <a:schemeClr val="tx1">
                      <a:lumMod val="65000"/>
                      <a:lumOff val="35000"/>
                    </a:schemeClr>
                  </a:solidFill>
                  <a:latin typeface="Segoe UI" panose="020B0502040204020203" pitchFamily="34" charset="0"/>
                  <a:cs typeface="Segoe UI" panose="020B0502040204020203" pitchFamily="34" charset="0"/>
                </a:rPr>
                <a:t>CUSTOMERS</a:t>
              </a:r>
            </a:p>
          </p:txBody>
        </p:sp>
        <p:sp>
          <p:nvSpPr>
            <p:cNvPr id="36" name="AutoShape 6" descr="Image result for tetrapak logo">
              <a:extLst>
                <a:ext uri="{FF2B5EF4-FFF2-40B4-BE49-F238E27FC236}">
                  <a16:creationId xmlns:a16="http://schemas.microsoft.com/office/drawing/2014/main" id="{7E5DF6E4-1C91-4188-9DA4-88E2D2917AE3}"/>
                </a:ext>
              </a:extLst>
            </p:cNvPr>
            <p:cNvSpPr>
              <a:spLocks noChangeAspect="1" noChangeArrowheads="1"/>
            </p:cNvSpPr>
            <p:nvPr/>
          </p:nvSpPr>
          <p:spPr bwMode="auto">
            <a:xfrm>
              <a:off x="5950629" y="32773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dirty="0">
                <a:solidFill>
                  <a:srgbClr val="000000"/>
                </a:solidFill>
                <a:latin typeface="Segoe UI"/>
              </a:endParaRPr>
            </a:p>
          </p:txBody>
        </p:sp>
        <p:grpSp>
          <p:nvGrpSpPr>
            <p:cNvPr id="37" name="Group 36">
              <a:extLst>
                <a:ext uri="{FF2B5EF4-FFF2-40B4-BE49-F238E27FC236}">
                  <a16:creationId xmlns:a16="http://schemas.microsoft.com/office/drawing/2014/main" id="{00337FE5-9774-432A-A865-735A13A48148}"/>
                </a:ext>
              </a:extLst>
            </p:cNvPr>
            <p:cNvGrpSpPr/>
            <p:nvPr/>
          </p:nvGrpSpPr>
          <p:grpSpPr>
            <a:xfrm>
              <a:off x="5398692" y="3378526"/>
              <a:ext cx="1101213" cy="1115636"/>
              <a:chOff x="10927722" y="2694364"/>
              <a:chExt cx="1452077" cy="1471096"/>
            </a:xfrm>
          </p:grpSpPr>
          <p:grpSp>
            <p:nvGrpSpPr>
              <p:cNvPr id="38" name="Group 37">
                <a:extLst>
                  <a:ext uri="{FF2B5EF4-FFF2-40B4-BE49-F238E27FC236}">
                    <a16:creationId xmlns:a16="http://schemas.microsoft.com/office/drawing/2014/main" id="{AAD48943-0E31-4733-917B-0D86176334EC}"/>
                  </a:ext>
                </a:extLst>
              </p:cNvPr>
              <p:cNvGrpSpPr/>
              <p:nvPr/>
            </p:nvGrpSpPr>
            <p:grpSpPr>
              <a:xfrm>
                <a:off x="11175166" y="2932426"/>
                <a:ext cx="971976" cy="972805"/>
                <a:chOff x="10758476" y="2986636"/>
                <a:chExt cx="1005840" cy="1005840"/>
              </a:xfrm>
              <a:solidFill>
                <a:srgbClr val="FFFFFF"/>
              </a:solidFill>
            </p:grpSpPr>
            <p:sp>
              <p:nvSpPr>
                <p:cNvPr id="50" name="Oval 49">
                  <a:extLst>
                    <a:ext uri="{FF2B5EF4-FFF2-40B4-BE49-F238E27FC236}">
                      <a16:creationId xmlns:a16="http://schemas.microsoft.com/office/drawing/2014/main" id="{98C99E88-9EFF-48E9-A85C-710D622F42E1}"/>
                    </a:ext>
                  </a:extLst>
                </p:cNvPr>
                <p:cNvSpPr/>
                <p:nvPr/>
              </p:nvSpPr>
              <p:spPr bwMode="auto">
                <a:xfrm>
                  <a:off x="10758476" y="2986636"/>
                  <a:ext cx="1005840" cy="1005840"/>
                </a:xfrm>
                <a:prstGeom prst="ellipse">
                  <a:avLst/>
                </a:prstGeom>
                <a:grpFill/>
                <a:ln w="12700" cap="flat" cmpd="sng" algn="ctr">
                  <a:noFill/>
                  <a:prstDash val="solid"/>
                  <a:miter lim="800000"/>
                </a:ln>
                <a:effectLst/>
              </p:spPr>
              <p:txBody>
                <a:bodyPr rot="0" spcFirstLastPara="0" vertOverflow="overflow" horzOverflow="overflow" vert="horz" wrap="square" lIns="215042" tIns="172033" rIns="215042" bIns="172033" numCol="1" spcCol="0" rtlCol="0" fromWordArt="0" anchor="t" anchorCtr="0" forceAA="0" compatLnSpc="1">
                  <a:prstTxWarp prst="textNoShape">
                    <a:avLst/>
                  </a:prstTxWarp>
                  <a:noAutofit/>
                </a:bodyPr>
                <a:lstStyle/>
                <a:p>
                  <a:pPr algn="ctr" defTabSz="1096292" fontAlgn="base">
                    <a:lnSpc>
                      <a:spcPct val="90000"/>
                    </a:lnSpc>
                    <a:spcBef>
                      <a:spcPct val="0"/>
                    </a:spcBef>
                    <a:spcAft>
                      <a:spcPct val="0"/>
                    </a:spcAft>
                    <a:defRPr/>
                  </a:pPr>
                  <a:endParaRPr lang="en-US" sz="282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box">
                  <a:extLst>
                    <a:ext uri="{FF2B5EF4-FFF2-40B4-BE49-F238E27FC236}">
                      <a16:creationId xmlns:a16="http://schemas.microsoft.com/office/drawing/2014/main" id="{A28FF5B3-1E20-47E2-B0CE-ED1720C7D01D}"/>
                    </a:ext>
                  </a:extLst>
                </p:cNvPr>
                <p:cNvSpPr>
                  <a:spLocks noChangeAspect="1" noEditPoints="1"/>
                </p:cNvSpPr>
                <p:nvPr/>
              </p:nvSpPr>
              <p:spPr bwMode="auto">
                <a:xfrm>
                  <a:off x="11036544" y="3260956"/>
                  <a:ext cx="449705" cy="457200"/>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grpFill/>
                <a:ln w="12700" cap="flat" cmpd="sng" algn="ctr">
                  <a:solidFill>
                    <a:srgbClr val="FFFFFF"/>
                  </a:solidFill>
                  <a:prstDash val="solid"/>
                  <a:round/>
                  <a:headEnd type="none" w="med" len="med"/>
                  <a:tailEnd type="none" w="med" len="med"/>
                </a:ln>
                <a:effectLst/>
                <a:extLst/>
              </p:spPr>
              <p:txBody>
                <a:bodyPr vert="horz" wrap="square" lIns="89617" tIns="44808" rIns="89617" bIns="44808" numCol="1" anchor="t" anchorCtr="0" compatLnSpc="1">
                  <a:prstTxWarp prst="textNoShape">
                    <a:avLst/>
                  </a:prstTxWarp>
                </a:bodyPr>
                <a:lstStyle/>
                <a:p>
                  <a:pPr defTabSz="913963">
                    <a:defRPr/>
                  </a:pPr>
                  <a:endParaRPr lang="en-US" sz="1836" kern="0" dirty="0">
                    <a:gradFill>
                      <a:gsLst>
                        <a:gs pos="0">
                          <a:srgbClr val="505050"/>
                        </a:gs>
                        <a:gs pos="100000">
                          <a:srgbClr val="505050"/>
                        </a:gs>
                      </a:gsLst>
                      <a:lin ang="5400000" scaled="1"/>
                    </a:gradFill>
                    <a:latin typeface="Segoe UI Semilight"/>
                  </a:endParaRPr>
                </a:p>
              </p:txBody>
            </p:sp>
          </p:grpSp>
          <p:grpSp>
            <p:nvGrpSpPr>
              <p:cNvPr id="39" name="Group 38">
                <a:extLst>
                  <a:ext uri="{FF2B5EF4-FFF2-40B4-BE49-F238E27FC236}">
                    <a16:creationId xmlns:a16="http://schemas.microsoft.com/office/drawing/2014/main" id="{6C5F816B-D667-4CA4-A7BB-1A8998B69EE8}"/>
                  </a:ext>
                </a:extLst>
              </p:cNvPr>
              <p:cNvGrpSpPr/>
              <p:nvPr/>
            </p:nvGrpSpPr>
            <p:grpSpPr>
              <a:xfrm>
                <a:off x="11175166" y="2932426"/>
                <a:ext cx="971976" cy="972805"/>
                <a:chOff x="9264445" y="2986636"/>
                <a:chExt cx="1005840" cy="1005840"/>
              </a:xfrm>
              <a:solidFill>
                <a:srgbClr val="FFFFFF"/>
              </a:solidFill>
            </p:grpSpPr>
            <p:sp>
              <p:nvSpPr>
                <p:cNvPr id="48" name="Oval 47">
                  <a:extLst>
                    <a:ext uri="{FF2B5EF4-FFF2-40B4-BE49-F238E27FC236}">
                      <a16:creationId xmlns:a16="http://schemas.microsoft.com/office/drawing/2014/main" id="{897C27D0-C4E9-416C-9F33-932CDACF9C67}"/>
                    </a:ext>
                  </a:extLst>
                </p:cNvPr>
                <p:cNvSpPr/>
                <p:nvPr/>
              </p:nvSpPr>
              <p:spPr bwMode="auto">
                <a:xfrm>
                  <a:off x="9264445" y="2986636"/>
                  <a:ext cx="1005840" cy="1005840"/>
                </a:xfrm>
                <a:prstGeom prst="ellipse">
                  <a:avLst/>
                </a:prstGeom>
                <a:grpFill/>
                <a:ln w="12700" cap="flat" cmpd="sng" algn="ctr">
                  <a:noFill/>
                  <a:prstDash val="solid"/>
                  <a:miter lim="800000"/>
                </a:ln>
                <a:effectLst/>
              </p:spPr>
              <p:txBody>
                <a:bodyPr rot="0" spcFirstLastPara="0" vertOverflow="overflow" horzOverflow="overflow" vert="horz" wrap="square" lIns="215042" tIns="172033" rIns="215042" bIns="172033" numCol="1" spcCol="0" rtlCol="0" fromWordArt="0" anchor="t" anchorCtr="0" forceAA="0" compatLnSpc="1">
                  <a:prstTxWarp prst="textNoShape">
                    <a:avLst/>
                  </a:prstTxWarp>
                  <a:noAutofit/>
                </a:bodyPr>
                <a:lstStyle/>
                <a:p>
                  <a:pPr algn="ctr" defTabSz="1096292" fontAlgn="base">
                    <a:lnSpc>
                      <a:spcPct val="90000"/>
                    </a:lnSpc>
                    <a:spcBef>
                      <a:spcPct val="0"/>
                    </a:spcBef>
                    <a:spcAft>
                      <a:spcPct val="0"/>
                    </a:spcAft>
                    <a:defRPr/>
                  </a:pPr>
                  <a:endParaRPr lang="en-US" sz="282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gear">
                  <a:extLst>
                    <a:ext uri="{FF2B5EF4-FFF2-40B4-BE49-F238E27FC236}">
                      <a16:creationId xmlns:a16="http://schemas.microsoft.com/office/drawing/2014/main" id="{8E85C265-97F8-4EB3-8B3E-E3758EF4FD56}"/>
                    </a:ext>
                  </a:extLst>
                </p:cNvPr>
                <p:cNvSpPr>
                  <a:spLocks noChangeAspect="1" noEditPoints="1"/>
                </p:cNvSpPr>
                <p:nvPr/>
              </p:nvSpPr>
              <p:spPr bwMode="auto">
                <a:xfrm>
                  <a:off x="9538765" y="3261946"/>
                  <a:ext cx="457200" cy="45522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grpFill/>
                <a:ln w="12700" cap="flat" cmpd="sng" algn="ctr">
                  <a:solidFill>
                    <a:srgbClr val="FFFFFF"/>
                  </a:solidFill>
                  <a:prstDash val="solid"/>
                  <a:miter lim="800000"/>
                  <a:headEnd type="none" w="med" len="med"/>
                  <a:tailEnd type="none" w="med" len="med"/>
                </a:ln>
                <a:effectLst/>
                <a:extLst/>
              </p:spPr>
              <p:txBody>
                <a:bodyPr vert="horz" wrap="square" lIns="89617" tIns="44808" rIns="89617" bIns="44808" numCol="1" anchor="t" anchorCtr="0" compatLnSpc="1">
                  <a:prstTxWarp prst="textNoShape">
                    <a:avLst/>
                  </a:prstTxWarp>
                </a:bodyPr>
                <a:lstStyle/>
                <a:p>
                  <a:pPr defTabSz="913963">
                    <a:defRPr/>
                  </a:pPr>
                  <a:endParaRPr lang="en-US" sz="1836" kern="0" dirty="0">
                    <a:solidFill>
                      <a:srgbClr val="FFFFFF"/>
                    </a:solidFill>
                    <a:latin typeface="Segoe UI Semilight"/>
                  </a:endParaRPr>
                </a:p>
              </p:txBody>
            </p:sp>
          </p:grpSp>
          <p:grpSp>
            <p:nvGrpSpPr>
              <p:cNvPr id="40" name="Group 39">
                <a:extLst>
                  <a:ext uri="{FF2B5EF4-FFF2-40B4-BE49-F238E27FC236}">
                    <a16:creationId xmlns:a16="http://schemas.microsoft.com/office/drawing/2014/main" id="{506FA051-C8CC-4CF0-A3FA-8F871167FDE6}"/>
                  </a:ext>
                </a:extLst>
              </p:cNvPr>
              <p:cNvGrpSpPr/>
              <p:nvPr/>
            </p:nvGrpSpPr>
            <p:grpSpPr>
              <a:xfrm>
                <a:off x="11175166" y="2932426"/>
                <a:ext cx="971976" cy="972805"/>
                <a:chOff x="6276385" y="2986636"/>
                <a:chExt cx="1005840" cy="1005840"/>
              </a:xfrm>
              <a:solidFill>
                <a:srgbClr val="FFFFFF"/>
              </a:solidFill>
            </p:grpSpPr>
            <p:sp>
              <p:nvSpPr>
                <p:cNvPr id="46" name="circle1">
                  <a:extLst>
                    <a:ext uri="{FF2B5EF4-FFF2-40B4-BE49-F238E27FC236}">
                      <a16:creationId xmlns:a16="http://schemas.microsoft.com/office/drawing/2014/main" id="{72ECF7B6-E39D-4BBA-A604-FE158C664EB3}"/>
                    </a:ext>
                  </a:extLst>
                </p:cNvPr>
                <p:cNvSpPr/>
                <p:nvPr/>
              </p:nvSpPr>
              <p:spPr bwMode="auto">
                <a:xfrm>
                  <a:off x="6276385" y="2986636"/>
                  <a:ext cx="1005840" cy="1005840"/>
                </a:xfrm>
                <a:prstGeom prst="ellipse">
                  <a:avLst/>
                </a:prstGeom>
                <a:grpFill/>
                <a:ln w="12700" cap="flat" cmpd="sng" algn="ctr">
                  <a:noFill/>
                  <a:prstDash val="solid"/>
                  <a:miter lim="800000"/>
                </a:ln>
                <a:effectLst/>
              </p:spPr>
              <p:txBody>
                <a:bodyPr rot="0" spcFirstLastPara="0" vertOverflow="overflow" horzOverflow="overflow" vert="horz" wrap="square" lIns="215042" tIns="172033" rIns="215042" bIns="172033" numCol="1" spcCol="0" rtlCol="0" fromWordArt="0" anchor="t" anchorCtr="0" forceAA="0" compatLnSpc="1">
                  <a:prstTxWarp prst="textNoShape">
                    <a:avLst/>
                  </a:prstTxWarp>
                  <a:noAutofit/>
                </a:bodyPr>
                <a:lstStyle/>
                <a:p>
                  <a:pPr algn="ctr" defTabSz="1096292" fontAlgn="base">
                    <a:lnSpc>
                      <a:spcPct val="90000"/>
                    </a:lnSpc>
                    <a:spcBef>
                      <a:spcPct val="0"/>
                    </a:spcBef>
                    <a:spcAft>
                      <a:spcPct val="0"/>
                    </a:spcAft>
                    <a:defRPr/>
                  </a:pPr>
                  <a:endParaRPr lang="en-US" sz="2821"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tool">
                  <a:extLst>
                    <a:ext uri="{FF2B5EF4-FFF2-40B4-BE49-F238E27FC236}">
                      <a16:creationId xmlns:a16="http://schemas.microsoft.com/office/drawing/2014/main" id="{FB8BF47F-EFB6-4CF7-9E06-F6873FB44B88}"/>
                    </a:ext>
                  </a:extLst>
                </p:cNvPr>
                <p:cNvSpPr>
                  <a:spLocks noChangeAspect="1" noEditPoints="1"/>
                </p:cNvSpPr>
                <p:nvPr/>
              </p:nvSpPr>
              <p:spPr bwMode="auto">
                <a:xfrm>
                  <a:off x="6626532" y="3274359"/>
                  <a:ext cx="305547" cy="43039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grpFill/>
                <a:ln w="12700" cap="flat" cmpd="sng" algn="ctr">
                  <a:solidFill>
                    <a:srgbClr val="FFFFFF"/>
                  </a:solidFill>
                  <a:prstDash val="solid"/>
                  <a:miter lim="800000"/>
                  <a:headEnd type="none" w="med" len="med"/>
                  <a:tailEnd type="none" w="med" len="med"/>
                </a:ln>
                <a:effectLst/>
                <a:extLst/>
              </p:spPr>
              <p:txBody>
                <a:bodyPr vert="horz" wrap="square" lIns="89617" tIns="44808" rIns="89617" bIns="44808" numCol="1" anchor="t" anchorCtr="0" compatLnSpc="1">
                  <a:prstTxWarp prst="textNoShape">
                    <a:avLst/>
                  </a:prstTxWarp>
                </a:bodyPr>
                <a:lstStyle/>
                <a:p>
                  <a:pPr defTabSz="913963">
                    <a:defRPr/>
                  </a:pPr>
                  <a:endParaRPr lang="en-US" sz="1836" kern="0" dirty="0">
                    <a:solidFill>
                      <a:srgbClr val="FFFFFF"/>
                    </a:solidFill>
                    <a:latin typeface="Segoe UI Semilight"/>
                  </a:endParaRPr>
                </a:p>
              </p:txBody>
            </p:sp>
          </p:grpSp>
          <p:grpSp>
            <p:nvGrpSpPr>
              <p:cNvPr id="41" name="INTELLIGENCE solid">
                <a:extLst>
                  <a:ext uri="{FF2B5EF4-FFF2-40B4-BE49-F238E27FC236}">
                    <a16:creationId xmlns:a16="http://schemas.microsoft.com/office/drawing/2014/main" id="{1A75B122-210F-4C2A-B3E6-4FB0A552E0A5}"/>
                  </a:ext>
                </a:extLst>
              </p:cNvPr>
              <p:cNvGrpSpPr/>
              <p:nvPr/>
            </p:nvGrpSpPr>
            <p:grpSpPr>
              <a:xfrm>
                <a:off x="10927722" y="2694364"/>
                <a:ext cx="1452077" cy="1471096"/>
                <a:chOff x="5464291" y="4131710"/>
                <a:chExt cx="1502455" cy="1520835"/>
              </a:xfrm>
            </p:grpSpPr>
            <p:sp>
              <p:nvSpPr>
                <p:cNvPr id="44" name="Oval 41">
                  <a:extLst>
                    <a:ext uri="{FF2B5EF4-FFF2-40B4-BE49-F238E27FC236}">
                      <a16:creationId xmlns:a16="http://schemas.microsoft.com/office/drawing/2014/main" id="{CCD172E9-44EC-45BD-B38E-3D035F429E69}"/>
                    </a:ext>
                  </a:extLst>
                </p:cNvPr>
                <p:cNvSpPr/>
                <p:nvPr/>
              </p:nvSpPr>
              <p:spPr bwMode="auto">
                <a:xfrm>
                  <a:off x="5464291" y="4131710"/>
                  <a:ext cx="1502455" cy="1520835"/>
                </a:xfrm>
                <a:prstGeom prst="ellipse">
                  <a:avLst/>
                </a:prstGeom>
                <a:solidFill>
                  <a:srgbClr val="59B4D9"/>
                </a:solidFill>
                <a:ln w="28575" cap="flat" cmpd="sng" algn="ctr">
                  <a:noFill/>
                  <a:prstDash val="solid"/>
                  <a:headEnd type="none" w="med" len="med"/>
                  <a:tailEnd type="none" w="med" len="med"/>
                </a:ln>
                <a:effectLst/>
              </p:spPr>
              <p:txBody>
                <a:bodyPr rot="0" spcFirstLastPara="0" vertOverflow="overflow" horzOverflow="overflow" vert="horz" wrap="square" lIns="182724" tIns="146180" rIns="182724" bIns="146180" numCol="1" spcCol="0" rtlCol="0" fromWordArt="0" anchor="t" anchorCtr="0" forceAA="0" compatLnSpc="1">
                  <a:prstTxWarp prst="textNoShape">
                    <a:avLst/>
                  </a:prstTxWarp>
                  <a:noAutofit/>
                </a:bodyPr>
                <a:lstStyle/>
                <a:p>
                  <a:pPr algn="ctr" defTabSz="931399"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45" name="INTELLIGENCE">
                  <a:extLst>
                    <a:ext uri="{FF2B5EF4-FFF2-40B4-BE49-F238E27FC236}">
                      <a16:creationId xmlns:a16="http://schemas.microsoft.com/office/drawing/2014/main" id="{C7C2F5EC-4947-4A14-B715-FE9779D18E24}"/>
                    </a:ext>
                  </a:extLst>
                </p:cNvPr>
                <p:cNvSpPr txBox="1"/>
                <p:nvPr/>
              </p:nvSpPr>
              <p:spPr>
                <a:xfrm>
                  <a:off x="5594842" y="4598976"/>
                  <a:ext cx="1244553" cy="948231"/>
                </a:xfrm>
                <a:prstGeom prst="rect">
                  <a:avLst/>
                </a:prstGeom>
                <a:noFill/>
                <a:ln>
                  <a:noFill/>
                </a:ln>
              </p:spPr>
              <p:txBody>
                <a:bodyPr wrap="none" lIns="0" tIns="0" rIns="0" bIns="0" rtlCol="0">
                  <a:prstTxWarp prst="textArchDown">
                    <a:avLst/>
                  </a:prstTxWarp>
                  <a:spAutoFit/>
                </a:bodyPr>
                <a:lstStyle/>
                <a:p>
                  <a:pPr algn="ctr" defTabSz="913490">
                    <a:lnSpc>
                      <a:spcPct val="90000"/>
                    </a:lnSpc>
                    <a:spcAft>
                      <a:spcPts val="600"/>
                    </a:spcAft>
                    <a:defRPr/>
                  </a:pPr>
                  <a:r>
                    <a:rPr lang="en-US" sz="1050" b="1" kern="0" spc="150" dirty="0">
                      <a:solidFill>
                        <a:srgbClr val="FFFFFF"/>
                      </a:solidFill>
                      <a:latin typeface="Segoe UI"/>
                    </a:rPr>
                    <a:t>INTELLIGENCE</a:t>
                  </a:r>
                </a:p>
              </p:txBody>
            </p:sp>
          </p:grpSp>
          <p:sp>
            <p:nvSpPr>
              <p:cNvPr id="42" name="DATA CENTER 101010">
                <a:extLst>
                  <a:ext uri="{FF2B5EF4-FFF2-40B4-BE49-F238E27FC236}">
                    <a16:creationId xmlns:a16="http://schemas.microsoft.com/office/drawing/2014/main" id="{9F264898-FCE5-4B6F-B9B6-576EF53E607C}"/>
                  </a:ext>
                </a:extLst>
              </p:cNvPr>
              <p:cNvSpPr>
                <a:spLocks noChangeAspect="1"/>
              </p:cNvSpPr>
              <p:nvPr/>
            </p:nvSpPr>
            <p:spPr bwMode="auto">
              <a:xfrm>
                <a:off x="11239205" y="3015002"/>
                <a:ext cx="829109" cy="829817"/>
              </a:xfrm>
              <a:custGeom>
                <a:avLst/>
                <a:gdLst>
                  <a:gd name="connsiteX0" fmla="*/ 466725 w 762686"/>
                  <a:gd name="connsiteY0" fmla="*/ 708471 h 762686"/>
                  <a:gd name="connsiteX1" fmla="*/ 481965 w 762686"/>
                  <a:gd name="connsiteY1" fmla="*/ 717043 h 762686"/>
                  <a:gd name="connsiteX2" fmla="*/ 486728 w 762686"/>
                  <a:gd name="connsiteY2" fmla="*/ 726568 h 762686"/>
                  <a:gd name="connsiteX3" fmla="*/ 481965 w 762686"/>
                  <a:gd name="connsiteY3" fmla="*/ 737046 h 762686"/>
                  <a:gd name="connsiteX4" fmla="*/ 468630 w 762686"/>
                  <a:gd name="connsiteY4" fmla="*/ 740856 h 762686"/>
                  <a:gd name="connsiteX5" fmla="*/ 455295 w 762686"/>
                  <a:gd name="connsiteY5" fmla="*/ 737046 h 762686"/>
                  <a:gd name="connsiteX6" fmla="*/ 450533 w 762686"/>
                  <a:gd name="connsiteY6" fmla="*/ 726568 h 762686"/>
                  <a:gd name="connsiteX7" fmla="*/ 454343 w 762686"/>
                  <a:gd name="connsiteY7" fmla="*/ 716091 h 762686"/>
                  <a:gd name="connsiteX8" fmla="*/ 466725 w 762686"/>
                  <a:gd name="connsiteY8" fmla="*/ 708471 h 762686"/>
                  <a:gd name="connsiteX9" fmla="*/ 220980 w 762686"/>
                  <a:gd name="connsiteY9" fmla="*/ 707518 h 762686"/>
                  <a:gd name="connsiteX10" fmla="*/ 221932 w 762686"/>
                  <a:gd name="connsiteY10" fmla="*/ 707518 h 762686"/>
                  <a:gd name="connsiteX11" fmla="*/ 217020 w 762686"/>
                  <a:gd name="connsiteY11" fmla="*/ 724095 h 762686"/>
                  <a:gd name="connsiteX12" fmla="*/ 203066 w 762686"/>
                  <a:gd name="connsiteY12" fmla="*/ 716521 h 762686"/>
                  <a:gd name="connsiteX13" fmla="*/ 212407 w 762686"/>
                  <a:gd name="connsiteY13" fmla="*/ 714186 h 762686"/>
                  <a:gd name="connsiteX14" fmla="*/ 220980 w 762686"/>
                  <a:gd name="connsiteY14" fmla="*/ 707518 h 762686"/>
                  <a:gd name="connsiteX15" fmla="*/ 203835 w 762686"/>
                  <a:gd name="connsiteY15" fmla="*/ 673228 h 762686"/>
                  <a:gd name="connsiteX16" fmla="*/ 213360 w 762686"/>
                  <a:gd name="connsiteY16" fmla="*/ 676086 h 762686"/>
                  <a:gd name="connsiteX17" fmla="*/ 220027 w 762686"/>
                  <a:gd name="connsiteY17" fmla="*/ 683706 h 762686"/>
                  <a:gd name="connsiteX18" fmla="*/ 221932 w 762686"/>
                  <a:gd name="connsiteY18" fmla="*/ 694183 h 762686"/>
                  <a:gd name="connsiteX19" fmla="*/ 219075 w 762686"/>
                  <a:gd name="connsiteY19" fmla="*/ 701803 h 762686"/>
                  <a:gd name="connsiteX20" fmla="*/ 212407 w 762686"/>
                  <a:gd name="connsiteY20" fmla="*/ 707518 h 762686"/>
                  <a:gd name="connsiteX21" fmla="*/ 202882 w 762686"/>
                  <a:gd name="connsiteY21" fmla="*/ 709423 h 762686"/>
                  <a:gd name="connsiteX22" fmla="*/ 190500 w 762686"/>
                  <a:gd name="connsiteY22" fmla="*/ 704661 h 762686"/>
                  <a:gd name="connsiteX23" fmla="*/ 186690 w 762686"/>
                  <a:gd name="connsiteY23" fmla="*/ 692278 h 762686"/>
                  <a:gd name="connsiteX24" fmla="*/ 191452 w 762686"/>
                  <a:gd name="connsiteY24" fmla="*/ 677991 h 762686"/>
                  <a:gd name="connsiteX25" fmla="*/ 203835 w 762686"/>
                  <a:gd name="connsiteY25" fmla="*/ 673228 h 762686"/>
                  <a:gd name="connsiteX26" fmla="*/ 468630 w 762686"/>
                  <a:gd name="connsiteY26" fmla="*/ 672276 h 762686"/>
                  <a:gd name="connsiteX27" fmla="*/ 480060 w 762686"/>
                  <a:gd name="connsiteY27" fmla="*/ 676086 h 762686"/>
                  <a:gd name="connsiteX28" fmla="*/ 483870 w 762686"/>
                  <a:gd name="connsiteY28" fmla="*/ 684658 h 762686"/>
                  <a:gd name="connsiteX29" fmla="*/ 481013 w 762686"/>
                  <a:gd name="connsiteY29" fmla="*/ 693231 h 762686"/>
                  <a:gd name="connsiteX30" fmla="*/ 469583 w 762686"/>
                  <a:gd name="connsiteY30" fmla="*/ 700851 h 762686"/>
                  <a:gd name="connsiteX31" fmla="*/ 457200 w 762686"/>
                  <a:gd name="connsiteY31" fmla="*/ 693231 h 762686"/>
                  <a:gd name="connsiteX32" fmla="*/ 454343 w 762686"/>
                  <a:gd name="connsiteY32" fmla="*/ 684658 h 762686"/>
                  <a:gd name="connsiteX33" fmla="*/ 458153 w 762686"/>
                  <a:gd name="connsiteY33" fmla="*/ 676086 h 762686"/>
                  <a:gd name="connsiteX34" fmla="*/ 468630 w 762686"/>
                  <a:gd name="connsiteY34" fmla="*/ 672276 h 762686"/>
                  <a:gd name="connsiteX35" fmla="*/ 380047 w 762686"/>
                  <a:gd name="connsiteY35" fmla="*/ 671323 h 762686"/>
                  <a:gd name="connsiteX36" fmla="*/ 393382 w 762686"/>
                  <a:gd name="connsiteY36" fmla="*/ 679896 h 762686"/>
                  <a:gd name="connsiteX37" fmla="*/ 397192 w 762686"/>
                  <a:gd name="connsiteY37" fmla="*/ 705613 h 762686"/>
                  <a:gd name="connsiteX38" fmla="*/ 393382 w 762686"/>
                  <a:gd name="connsiteY38" fmla="*/ 731331 h 762686"/>
                  <a:gd name="connsiteX39" fmla="*/ 380047 w 762686"/>
                  <a:gd name="connsiteY39" fmla="*/ 739903 h 762686"/>
                  <a:gd name="connsiteX40" fmla="*/ 366712 w 762686"/>
                  <a:gd name="connsiteY40" fmla="*/ 732283 h 762686"/>
                  <a:gd name="connsiteX41" fmla="*/ 362902 w 762686"/>
                  <a:gd name="connsiteY41" fmla="*/ 706566 h 762686"/>
                  <a:gd name="connsiteX42" fmla="*/ 366712 w 762686"/>
                  <a:gd name="connsiteY42" fmla="*/ 678943 h 762686"/>
                  <a:gd name="connsiteX43" fmla="*/ 380047 w 762686"/>
                  <a:gd name="connsiteY43" fmla="*/ 671323 h 762686"/>
                  <a:gd name="connsiteX44" fmla="*/ 468630 w 762686"/>
                  <a:gd name="connsiteY44" fmla="*/ 664656 h 762686"/>
                  <a:gd name="connsiteX45" fmla="*/ 452438 w 762686"/>
                  <a:gd name="connsiteY45" fmla="*/ 667513 h 762686"/>
                  <a:gd name="connsiteX46" fmla="*/ 445770 w 762686"/>
                  <a:gd name="connsiteY46" fmla="*/ 681801 h 762686"/>
                  <a:gd name="connsiteX47" fmla="*/ 448628 w 762686"/>
                  <a:gd name="connsiteY47" fmla="*/ 693231 h 762686"/>
                  <a:gd name="connsiteX48" fmla="*/ 460058 w 762686"/>
                  <a:gd name="connsiteY48" fmla="*/ 702756 h 762686"/>
                  <a:gd name="connsiteX49" fmla="*/ 442913 w 762686"/>
                  <a:gd name="connsiteY49" fmla="*/ 724663 h 762686"/>
                  <a:gd name="connsiteX50" fmla="*/ 449580 w 762686"/>
                  <a:gd name="connsiteY50" fmla="*/ 740856 h 762686"/>
                  <a:gd name="connsiteX51" fmla="*/ 469583 w 762686"/>
                  <a:gd name="connsiteY51" fmla="*/ 746571 h 762686"/>
                  <a:gd name="connsiteX52" fmla="*/ 488633 w 762686"/>
                  <a:gd name="connsiteY52" fmla="*/ 740856 h 762686"/>
                  <a:gd name="connsiteX53" fmla="*/ 495300 w 762686"/>
                  <a:gd name="connsiteY53" fmla="*/ 724663 h 762686"/>
                  <a:gd name="connsiteX54" fmla="*/ 491490 w 762686"/>
                  <a:gd name="connsiteY54" fmla="*/ 712281 h 762686"/>
                  <a:gd name="connsiteX55" fmla="*/ 477203 w 762686"/>
                  <a:gd name="connsiteY55" fmla="*/ 702756 h 762686"/>
                  <a:gd name="connsiteX56" fmla="*/ 488633 w 762686"/>
                  <a:gd name="connsiteY56" fmla="*/ 694183 h 762686"/>
                  <a:gd name="connsiteX57" fmla="*/ 492443 w 762686"/>
                  <a:gd name="connsiteY57" fmla="*/ 683706 h 762686"/>
                  <a:gd name="connsiteX58" fmla="*/ 485775 w 762686"/>
                  <a:gd name="connsiteY58" fmla="*/ 669418 h 762686"/>
                  <a:gd name="connsiteX59" fmla="*/ 468630 w 762686"/>
                  <a:gd name="connsiteY59" fmla="*/ 664656 h 762686"/>
                  <a:gd name="connsiteX60" fmla="*/ 381000 w 762686"/>
                  <a:gd name="connsiteY60" fmla="*/ 664656 h 762686"/>
                  <a:gd name="connsiteX61" fmla="*/ 360997 w 762686"/>
                  <a:gd name="connsiteY61" fmla="*/ 675133 h 762686"/>
                  <a:gd name="connsiteX62" fmla="*/ 354330 w 762686"/>
                  <a:gd name="connsiteY62" fmla="*/ 706566 h 762686"/>
                  <a:gd name="connsiteX63" fmla="*/ 360997 w 762686"/>
                  <a:gd name="connsiteY63" fmla="*/ 737998 h 762686"/>
                  <a:gd name="connsiteX64" fmla="*/ 381000 w 762686"/>
                  <a:gd name="connsiteY64" fmla="*/ 748476 h 762686"/>
                  <a:gd name="connsiteX65" fmla="*/ 401002 w 762686"/>
                  <a:gd name="connsiteY65" fmla="*/ 737998 h 762686"/>
                  <a:gd name="connsiteX66" fmla="*/ 407670 w 762686"/>
                  <a:gd name="connsiteY66" fmla="*/ 706566 h 762686"/>
                  <a:gd name="connsiteX67" fmla="*/ 401002 w 762686"/>
                  <a:gd name="connsiteY67" fmla="*/ 675133 h 762686"/>
                  <a:gd name="connsiteX68" fmla="*/ 381000 w 762686"/>
                  <a:gd name="connsiteY68" fmla="*/ 664656 h 762686"/>
                  <a:gd name="connsiteX69" fmla="*/ 291465 w 762686"/>
                  <a:gd name="connsiteY69" fmla="*/ 572263 h 762686"/>
                  <a:gd name="connsiteX70" fmla="*/ 306705 w 762686"/>
                  <a:gd name="connsiteY70" fmla="*/ 580835 h 762686"/>
                  <a:gd name="connsiteX71" fmla="*/ 311467 w 762686"/>
                  <a:gd name="connsiteY71" fmla="*/ 590360 h 762686"/>
                  <a:gd name="connsiteX72" fmla="*/ 306705 w 762686"/>
                  <a:gd name="connsiteY72" fmla="*/ 600838 h 762686"/>
                  <a:gd name="connsiteX73" fmla="*/ 293370 w 762686"/>
                  <a:gd name="connsiteY73" fmla="*/ 604648 h 762686"/>
                  <a:gd name="connsiteX74" fmla="*/ 280035 w 762686"/>
                  <a:gd name="connsiteY74" fmla="*/ 600838 h 762686"/>
                  <a:gd name="connsiteX75" fmla="*/ 275272 w 762686"/>
                  <a:gd name="connsiteY75" fmla="*/ 590360 h 762686"/>
                  <a:gd name="connsiteX76" fmla="*/ 279082 w 762686"/>
                  <a:gd name="connsiteY76" fmla="*/ 579883 h 762686"/>
                  <a:gd name="connsiteX77" fmla="*/ 291465 w 762686"/>
                  <a:gd name="connsiteY77" fmla="*/ 572263 h 762686"/>
                  <a:gd name="connsiteX78" fmla="*/ 470535 w 762686"/>
                  <a:gd name="connsiteY78" fmla="*/ 567500 h 762686"/>
                  <a:gd name="connsiteX79" fmla="*/ 482918 w 762686"/>
                  <a:gd name="connsiteY79" fmla="*/ 572263 h 762686"/>
                  <a:gd name="connsiteX80" fmla="*/ 486728 w 762686"/>
                  <a:gd name="connsiteY80" fmla="*/ 584645 h 762686"/>
                  <a:gd name="connsiteX81" fmla="*/ 481965 w 762686"/>
                  <a:gd name="connsiteY81" fmla="*/ 598933 h 762686"/>
                  <a:gd name="connsiteX82" fmla="*/ 469583 w 762686"/>
                  <a:gd name="connsiteY82" fmla="*/ 603695 h 762686"/>
                  <a:gd name="connsiteX83" fmla="*/ 460058 w 762686"/>
                  <a:gd name="connsiteY83" fmla="*/ 600838 h 762686"/>
                  <a:gd name="connsiteX84" fmla="*/ 453390 w 762686"/>
                  <a:gd name="connsiteY84" fmla="*/ 593218 h 762686"/>
                  <a:gd name="connsiteX85" fmla="*/ 451485 w 762686"/>
                  <a:gd name="connsiteY85" fmla="*/ 582740 h 762686"/>
                  <a:gd name="connsiteX86" fmla="*/ 454343 w 762686"/>
                  <a:gd name="connsiteY86" fmla="*/ 575120 h 762686"/>
                  <a:gd name="connsiteX87" fmla="*/ 461010 w 762686"/>
                  <a:gd name="connsiteY87" fmla="*/ 569405 h 762686"/>
                  <a:gd name="connsiteX88" fmla="*/ 470535 w 762686"/>
                  <a:gd name="connsiteY88" fmla="*/ 567500 h 762686"/>
                  <a:gd name="connsiteX89" fmla="*/ 391477 w 762686"/>
                  <a:gd name="connsiteY89" fmla="*/ 538926 h 762686"/>
                  <a:gd name="connsiteX90" fmla="*/ 390525 w 762686"/>
                  <a:gd name="connsiteY90" fmla="*/ 557023 h 762686"/>
                  <a:gd name="connsiteX91" fmla="*/ 390525 w 762686"/>
                  <a:gd name="connsiteY91" fmla="*/ 583693 h 762686"/>
                  <a:gd name="connsiteX92" fmla="*/ 360045 w 762686"/>
                  <a:gd name="connsiteY92" fmla="*/ 583693 h 762686"/>
                  <a:gd name="connsiteX93" fmla="*/ 386715 w 762686"/>
                  <a:gd name="connsiteY93" fmla="*/ 547498 h 762686"/>
                  <a:gd name="connsiteX94" fmla="*/ 391477 w 762686"/>
                  <a:gd name="connsiteY94" fmla="*/ 538926 h 762686"/>
                  <a:gd name="connsiteX95" fmla="*/ 127635 w 762686"/>
                  <a:gd name="connsiteY95" fmla="*/ 538926 h 762686"/>
                  <a:gd name="connsiteX96" fmla="*/ 126682 w 762686"/>
                  <a:gd name="connsiteY96" fmla="*/ 557023 h 762686"/>
                  <a:gd name="connsiteX97" fmla="*/ 126682 w 762686"/>
                  <a:gd name="connsiteY97" fmla="*/ 583693 h 762686"/>
                  <a:gd name="connsiteX98" fmla="*/ 97155 w 762686"/>
                  <a:gd name="connsiteY98" fmla="*/ 583693 h 762686"/>
                  <a:gd name="connsiteX99" fmla="*/ 122872 w 762686"/>
                  <a:gd name="connsiteY99" fmla="*/ 547498 h 762686"/>
                  <a:gd name="connsiteX100" fmla="*/ 127635 w 762686"/>
                  <a:gd name="connsiteY100" fmla="*/ 538926 h 762686"/>
                  <a:gd name="connsiteX101" fmla="*/ 40005 w 762686"/>
                  <a:gd name="connsiteY101" fmla="*/ 538926 h 762686"/>
                  <a:gd name="connsiteX102" fmla="*/ 39557 w 762686"/>
                  <a:gd name="connsiteY102" fmla="*/ 547445 h 762686"/>
                  <a:gd name="connsiteX103" fmla="*/ 37439 w 762686"/>
                  <a:gd name="connsiteY103" fmla="*/ 543544 h 762686"/>
                  <a:gd name="connsiteX104" fmla="*/ 292417 w 762686"/>
                  <a:gd name="connsiteY104" fmla="*/ 536068 h 762686"/>
                  <a:gd name="connsiteX105" fmla="*/ 303847 w 762686"/>
                  <a:gd name="connsiteY105" fmla="*/ 539878 h 762686"/>
                  <a:gd name="connsiteX106" fmla="*/ 307657 w 762686"/>
                  <a:gd name="connsiteY106" fmla="*/ 548450 h 762686"/>
                  <a:gd name="connsiteX107" fmla="*/ 304800 w 762686"/>
                  <a:gd name="connsiteY107" fmla="*/ 557023 h 762686"/>
                  <a:gd name="connsiteX108" fmla="*/ 293370 w 762686"/>
                  <a:gd name="connsiteY108" fmla="*/ 564643 h 762686"/>
                  <a:gd name="connsiteX109" fmla="*/ 280987 w 762686"/>
                  <a:gd name="connsiteY109" fmla="*/ 557023 h 762686"/>
                  <a:gd name="connsiteX110" fmla="*/ 278130 w 762686"/>
                  <a:gd name="connsiteY110" fmla="*/ 548450 h 762686"/>
                  <a:gd name="connsiteX111" fmla="*/ 281940 w 762686"/>
                  <a:gd name="connsiteY111" fmla="*/ 539878 h 762686"/>
                  <a:gd name="connsiteX112" fmla="*/ 292417 w 762686"/>
                  <a:gd name="connsiteY112" fmla="*/ 536068 h 762686"/>
                  <a:gd name="connsiteX113" fmla="*/ 556260 w 762686"/>
                  <a:gd name="connsiteY113" fmla="*/ 529401 h 762686"/>
                  <a:gd name="connsiteX114" fmla="*/ 534353 w 762686"/>
                  <a:gd name="connsiteY114" fmla="*/ 545593 h 762686"/>
                  <a:gd name="connsiteX115" fmla="*/ 539115 w 762686"/>
                  <a:gd name="connsiteY115" fmla="*/ 552261 h 762686"/>
                  <a:gd name="connsiteX116" fmla="*/ 552450 w 762686"/>
                  <a:gd name="connsiteY116" fmla="*/ 541783 h 762686"/>
                  <a:gd name="connsiteX117" fmla="*/ 555308 w 762686"/>
                  <a:gd name="connsiteY117" fmla="*/ 538926 h 762686"/>
                  <a:gd name="connsiteX118" fmla="*/ 555308 w 762686"/>
                  <a:gd name="connsiteY118" fmla="*/ 552261 h 762686"/>
                  <a:gd name="connsiteX119" fmla="*/ 555308 w 762686"/>
                  <a:gd name="connsiteY119" fmla="*/ 610363 h 762686"/>
                  <a:gd name="connsiteX120" fmla="*/ 563880 w 762686"/>
                  <a:gd name="connsiteY120" fmla="*/ 610363 h 762686"/>
                  <a:gd name="connsiteX121" fmla="*/ 563880 w 762686"/>
                  <a:gd name="connsiteY121" fmla="*/ 529401 h 762686"/>
                  <a:gd name="connsiteX122" fmla="*/ 388620 w 762686"/>
                  <a:gd name="connsiteY122" fmla="*/ 529401 h 762686"/>
                  <a:gd name="connsiteX123" fmla="*/ 350520 w 762686"/>
                  <a:gd name="connsiteY123" fmla="*/ 584646 h 762686"/>
                  <a:gd name="connsiteX124" fmla="*/ 350520 w 762686"/>
                  <a:gd name="connsiteY124" fmla="*/ 592266 h 762686"/>
                  <a:gd name="connsiteX125" fmla="*/ 389572 w 762686"/>
                  <a:gd name="connsiteY125" fmla="*/ 592266 h 762686"/>
                  <a:gd name="connsiteX126" fmla="*/ 389572 w 762686"/>
                  <a:gd name="connsiteY126" fmla="*/ 611316 h 762686"/>
                  <a:gd name="connsiteX127" fmla="*/ 398145 w 762686"/>
                  <a:gd name="connsiteY127" fmla="*/ 611316 h 762686"/>
                  <a:gd name="connsiteX128" fmla="*/ 398145 w 762686"/>
                  <a:gd name="connsiteY128" fmla="*/ 592266 h 762686"/>
                  <a:gd name="connsiteX129" fmla="*/ 410527 w 762686"/>
                  <a:gd name="connsiteY129" fmla="*/ 592266 h 762686"/>
                  <a:gd name="connsiteX130" fmla="*/ 410527 w 762686"/>
                  <a:gd name="connsiteY130" fmla="*/ 583693 h 762686"/>
                  <a:gd name="connsiteX131" fmla="*/ 398145 w 762686"/>
                  <a:gd name="connsiteY131" fmla="*/ 583693 h 762686"/>
                  <a:gd name="connsiteX132" fmla="*/ 398145 w 762686"/>
                  <a:gd name="connsiteY132" fmla="*/ 529401 h 762686"/>
                  <a:gd name="connsiteX133" fmla="*/ 177165 w 762686"/>
                  <a:gd name="connsiteY133" fmla="*/ 529401 h 762686"/>
                  <a:gd name="connsiteX134" fmla="*/ 177165 w 762686"/>
                  <a:gd name="connsiteY134" fmla="*/ 537973 h 762686"/>
                  <a:gd name="connsiteX135" fmla="*/ 221932 w 762686"/>
                  <a:gd name="connsiteY135" fmla="*/ 537973 h 762686"/>
                  <a:gd name="connsiteX136" fmla="*/ 188595 w 762686"/>
                  <a:gd name="connsiteY136" fmla="*/ 610363 h 762686"/>
                  <a:gd name="connsiteX137" fmla="*/ 198120 w 762686"/>
                  <a:gd name="connsiteY137" fmla="*/ 610363 h 762686"/>
                  <a:gd name="connsiteX138" fmla="*/ 231457 w 762686"/>
                  <a:gd name="connsiteY138" fmla="*/ 537021 h 762686"/>
                  <a:gd name="connsiteX139" fmla="*/ 231457 w 762686"/>
                  <a:gd name="connsiteY139" fmla="*/ 529401 h 762686"/>
                  <a:gd name="connsiteX140" fmla="*/ 125730 w 762686"/>
                  <a:gd name="connsiteY140" fmla="*/ 529401 h 762686"/>
                  <a:gd name="connsiteX141" fmla="*/ 87630 w 762686"/>
                  <a:gd name="connsiteY141" fmla="*/ 584646 h 762686"/>
                  <a:gd name="connsiteX142" fmla="*/ 87630 w 762686"/>
                  <a:gd name="connsiteY142" fmla="*/ 592266 h 762686"/>
                  <a:gd name="connsiteX143" fmla="*/ 126682 w 762686"/>
                  <a:gd name="connsiteY143" fmla="*/ 592266 h 762686"/>
                  <a:gd name="connsiteX144" fmla="*/ 126682 w 762686"/>
                  <a:gd name="connsiteY144" fmla="*/ 611316 h 762686"/>
                  <a:gd name="connsiteX145" fmla="*/ 135255 w 762686"/>
                  <a:gd name="connsiteY145" fmla="*/ 611316 h 762686"/>
                  <a:gd name="connsiteX146" fmla="*/ 135255 w 762686"/>
                  <a:gd name="connsiteY146" fmla="*/ 592266 h 762686"/>
                  <a:gd name="connsiteX147" fmla="*/ 147637 w 762686"/>
                  <a:gd name="connsiteY147" fmla="*/ 592266 h 762686"/>
                  <a:gd name="connsiteX148" fmla="*/ 147637 w 762686"/>
                  <a:gd name="connsiteY148" fmla="*/ 583693 h 762686"/>
                  <a:gd name="connsiteX149" fmla="*/ 135255 w 762686"/>
                  <a:gd name="connsiteY149" fmla="*/ 583693 h 762686"/>
                  <a:gd name="connsiteX150" fmla="*/ 135255 w 762686"/>
                  <a:gd name="connsiteY150" fmla="*/ 529401 h 762686"/>
                  <a:gd name="connsiteX151" fmla="*/ 641985 w 762686"/>
                  <a:gd name="connsiteY151" fmla="*/ 528448 h 762686"/>
                  <a:gd name="connsiteX152" fmla="*/ 628650 w 762686"/>
                  <a:gd name="connsiteY152" fmla="*/ 530353 h 762686"/>
                  <a:gd name="connsiteX153" fmla="*/ 617220 w 762686"/>
                  <a:gd name="connsiteY153" fmla="*/ 537020 h 762686"/>
                  <a:gd name="connsiteX154" fmla="*/ 623887 w 762686"/>
                  <a:gd name="connsiteY154" fmla="*/ 543688 h 762686"/>
                  <a:gd name="connsiteX155" fmla="*/ 634365 w 762686"/>
                  <a:gd name="connsiteY155" fmla="*/ 537973 h 762686"/>
                  <a:gd name="connsiteX156" fmla="*/ 644842 w 762686"/>
                  <a:gd name="connsiteY156" fmla="*/ 536068 h 762686"/>
                  <a:gd name="connsiteX157" fmla="*/ 656272 w 762686"/>
                  <a:gd name="connsiteY157" fmla="*/ 539878 h 762686"/>
                  <a:gd name="connsiteX158" fmla="*/ 660082 w 762686"/>
                  <a:gd name="connsiteY158" fmla="*/ 549403 h 762686"/>
                  <a:gd name="connsiteX159" fmla="*/ 654367 w 762686"/>
                  <a:gd name="connsiteY159" fmla="*/ 560833 h 762686"/>
                  <a:gd name="connsiteX160" fmla="*/ 639127 w 762686"/>
                  <a:gd name="connsiteY160" fmla="*/ 564643 h 762686"/>
                  <a:gd name="connsiteX161" fmla="*/ 630555 w 762686"/>
                  <a:gd name="connsiteY161" fmla="*/ 564643 h 762686"/>
                  <a:gd name="connsiteX162" fmla="*/ 630555 w 762686"/>
                  <a:gd name="connsiteY162" fmla="*/ 572263 h 762686"/>
                  <a:gd name="connsiteX163" fmla="*/ 638175 w 762686"/>
                  <a:gd name="connsiteY163" fmla="*/ 572263 h 762686"/>
                  <a:gd name="connsiteX164" fmla="*/ 661035 w 762686"/>
                  <a:gd name="connsiteY164" fmla="*/ 587503 h 762686"/>
                  <a:gd name="connsiteX165" fmla="*/ 640080 w 762686"/>
                  <a:gd name="connsiteY165" fmla="*/ 603695 h 762686"/>
                  <a:gd name="connsiteX166" fmla="*/ 628650 w 762686"/>
                  <a:gd name="connsiteY166" fmla="*/ 602743 h 762686"/>
                  <a:gd name="connsiteX167" fmla="*/ 617220 w 762686"/>
                  <a:gd name="connsiteY167" fmla="*/ 598933 h 762686"/>
                  <a:gd name="connsiteX168" fmla="*/ 617220 w 762686"/>
                  <a:gd name="connsiteY168" fmla="*/ 607505 h 762686"/>
                  <a:gd name="connsiteX169" fmla="*/ 627697 w 762686"/>
                  <a:gd name="connsiteY169" fmla="*/ 611315 h 762686"/>
                  <a:gd name="connsiteX170" fmla="*/ 639127 w 762686"/>
                  <a:gd name="connsiteY170" fmla="*/ 612268 h 762686"/>
                  <a:gd name="connsiteX171" fmla="*/ 661987 w 762686"/>
                  <a:gd name="connsiteY171" fmla="*/ 605600 h 762686"/>
                  <a:gd name="connsiteX172" fmla="*/ 669607 w 762686"/>
                  <a:gd name="connsiteY172" fmla="*/ 587503 h 762686"/>
                  <a:gd name="connsiteX173" fmla="*/ 664845 w 762686"/>
                  <a:gd name="connsiteY173" fmla="*/ 574168 h 762686"/>
                  <a:gd name="connsiteX174" fmla="*/ 650557 w 762686"/>
                  <a:gd name="connsiteY174" fmla="*/ 567500 h 762686"/>
                  <a:gd name="connsiteX175" fmla="*/ 662940 w 762686"/>
                  <a:gd name="connsiteY175" fmla="*/ 560833 h 762686"/>
                  <a:gd name="connsiteX176" fmla="*/ 667702 w 762686"/>
                  <a:gd name="connsiteY176" fmla="*/ 548450 h 762686"/>
                  <a:gd name="connsiteX177" fmla="*/ 660082 w 762686"/>
                  <a:gd name="connsiteY177" fmla="*/ 534163 h 762686"/>
                  <a:gd name="connsiteX178" fmla="*/ 641985 w 762686"/>
                  <a:gd name="connsiteY178" fmla="*/ 528448 h 762686"/>
                  <a:gd name="connsiteX179" fmla="*/ 480060 w 762686"/>
                  <a:gd name="connsiteY179" fmla="*/ 528448 h 762686"/>
                  <a:gd name="connsiteX180" fmla="*/ 452438 w 762686"/>
                  <a:gd name="connsiteY180" fmla="*/ 539878 h 762686"/>
                  <a:gd name="connsiteX181" fmla="*/ 442913 w 762686"/>
                  <a:gd name="connsiteY181" fmla="*/ 576073 h 762686"/>
                  <a:gd name="connsiteX182" fmla="*/ 450533 w 762686"/>
                  <a:gd name="connsiteY182" fmla="*/ 603695 h 762686"/>
                  <a:gd name="connsiteX183" fmla="*/ 470535 w 762686"/>
                  <a:gd name="connsiteY183" fmla="*/ 613220 h 762686"/>
                  <a:gd name="connsiteX184" fmla="*/ 489585 w 762686"/>
                  <a:gd name="connsiteY184" fmla="*/ 605600 h 762686"/>
                  <a:gd name="connsiteX185" fmla="*/ 496253 w 762686"/>
                  <a:gd name="connsiteY185" fmla="*/ 585598 h 762686"/>
                  <a:gd name="connsiteX186" fmla="*/ 489585 w 762686"/>
                  <a:gd name="connsiteY186" fmla="*/ 567500 h 762686"/>
                  <a:gd name="connsiteX187" fmla="*/ 472440 w 762686"/>
                  <a:gd name="connsiteY187" fmla="*/ 560833 h 762686"/>
                  <a:gd name="connsiteX188" fmla="*/ 453390 w 762686"/>
                  <a:gd name="connsiteY188" fmla="*/ 570358 h 762686"/>
                  <a:gd name="connsiteX189" fmla="*/ 452438 w 762686"/>
                  <a:gd name="connsiteY189" fmla="*/ 570358 h 762686"/>
                  <a:gd name="connsiteX190" fmla="*/ 460058 w 762686"/>
                  <a:gd name="connsiteY190" fmla="*/ 544640 h 762686"/>
                  <a:gd name="connsiteX191" fmla="*/ 480060 w 762686"/>
                  <a:gd name="connsiteY191" fmla="*/ 536068 h 762686"/>
                  <a:gd name="connsiteX192" fmla="*/ 489585 w 762686"/>
                  <a:gd name="connsiteY192" fmla="*/ 537020 h 762686"/>
                  <a:gd name="connsiteX193" fmla="*/ 489585 w 762686"/>
                  <a:gd name="connsiteY193" fmla="*/ 529400 h 762686"/>
                  <a:gd name="connsiteX194" fmla="*/ 480060 w 762686"/>
                  <a:gd name="connsiteY194" fmla="*/ 528448 h 762686"/>
                  <a:gd name="connsiteX195" fmla="*/ 292417 w 762686"/>
                  <a:gd name="connsiteY195" fmla="*/ 528448 h 762686"/>
                  <a:gd name="connsiteX196" fmla="*/ 275272 w 762686"/>
                  <a:gd name="connsiteY196" fmla="*/ 531305 h 762686"/>
                  <a:gd name="connsiteX197" fmla="*/ 268605 w 762686"/>
                  <a:gd name="connsiteY197" fmla="*/ 545593 h 762686"/>
                  <a:gd name="connsiteX198" fmla="*/ 272415 w 762686"/>
                  <a:gd name="connsiteY198" fmla="*/ 557023 h 762686"/>
                  <a:gd name="connsiteX199" fmla="*/ 283845 w 762686"/>
                  <a:gd name="connsiteY199" fmla="*/ 566548 h 762686"/>
                  <a:gd name="connsiteX200" fmla="*/ 266700 w 762686"/>
                  <a:gd name="connsiteY200" fmla="*/ 588455 h 762686"/>
                  <a:gd name="connsiteX201" fmla="*/ 273367 w 762686"/>
                  <a:gd name="connsiteY201" fmla="*/ 604648 h 762686"/>
                  <a:gd name="connsiteX202" fmla="*/ 293370 w 762686"/>
                  <a:gd name="connsiteY202" fmla="*/ 610363 h 762686"/>
                  <a:gd name="connsiteX203" fmla="*/ 312420 w 762686"/>
                  <a:gd name="connsiteY203" fmla="*/ 604648 h 762686"/>
                  <a:gd name="connsiteX204" fmla="*/ 319087 w 762686"/>
                  <a:gd name="connsiteY204" fmla="*/ 588455 h 762686"/>
                  <a:gd name="connsiteX205" fmla="*/ 315277 w 762686"/>
                  <a:gd name="connsiteY205" fmla="*/ 576073 h 762686"/>
                  <a:gd name="connsiteX206" fmla="*/ 300990 w 762686"/>
                  <a:gd name="connsiteY206" fmla="*/ 566548 h 762686"/>
                  <a:gd name="connsiteX207" fmla="*/ 312420 w 762686"/>
                  <a:gd name="connsiteY207" fmla="*/ 557975 h 762686"/>
                  <a:gd name="connsiteX208" fmla="*/ 316230 w 762686"/>
                  <a:gd name="connsiteY208" fmla="*/ 547498 h 762686"/>
                  <a:gd name="connsiteX209" fmla="*/ 309562 w 762686"/>
                  <a:gd name="connsiteY209" fmla="*/ 533210 h 762686"/>
                  <a:gd name="connsiteX210" fmla="*/ 292417 w 762686"/>
                  <a:gd name="connsiteY210" fmla="*/ 528448 h 762686"/>
                  <a:gd name="connsiteX211" fmla="*/ 470535 w 762686"/>
                  <a:gd name="connsiteY211" fmla="*/ 431293 h 762686"/>
                  <a:gd name="connsiteX212" fmla="*/ 482918 w 762686"/>
                  <a:gd name="connsiteY212" fmla="*/ 436056 h 762686"/>
                  <a:gd name="connsiteX213" fmla="*/ 486728 w 762686"/>
                  <a:gd name="connsiteY213" fmla="*/ 448438 h 762686"/>
                  <a:gd name="connsiteX214" fmla="*/ 481965 w 762686"/>
                  <a:gd name="connsiteY214" fmla="*/ 462726 h 762686"/>
                  <a:gd name="connsiteX215" fmla="*/ 469583 w 762686"/>
                  <a:gd name="connsiteY215" fmla="*/ 467488 h 762686"/>
                  <a:gd name="connsiteX216" fmla="*/ 460058 w 762686"/>
                  <a:gd name="connsiteY216" fmla="*/ 464631 h 762686"/>
                  <a:gd name="connsiteX217" fmla="*/ 453390 w 762686"/>
                  <a:gd name="connsiteY217" fmla="*/ 457011 h 762686"/>
                  <a:gd name="connsiteX218" fmla="*/ 451485 w 762686"/>
                  <a:gd name="connsiteY218" fmla="*/ 446533 h 762686"/>
                  <a:gd name="connsiteX219" fmla="*/ 454343 w 762686"/>
                  <a:gd name="connsiteY219" fmla="*/ 438913 h 762686"/>
                  <a:gd name="connsiteX220" fmla="*/ 461010 w 762686"/>
                  <a:gd name="connsiteY220" fmla="*/ 433198 h 762686"/>
                  <a:gd name="connsiteX221" fmla="*/ 470535 w 762686"/>
                  <a:gd name="connsiteY221" fmla="*/ 431293 h 762686"/>
                  <a:gd name="connsiteX222" fmla="*/ 215265 w 762686"/>
                  <a:gd name="connsiteY222" fmla="*/ 402718 h 762686"/>
                  <a:gd name="connsiteX223" fmla="*/ 214312 w 762686"/>
                  <a:gd name="connsiteY223" fmla="*/ 420816 h 762686"/>
                  <a:gd name="connsiteX224" fmla="*/ 214312 w 762686"/>
                  <a:gd name="connsiteY224" fmla="*/ 447486 h 762686"/>
                  <a:gd name="connsiteX225" fmla="*/ 184785 w 762686"/>
                  <a:gd name="connsiteY225" fmla="*/ 447486 h 762686"/>
                  <a:gd name="connsiteX226" fmla="*/ 210502 w 762686"/>
                  <a:gd name="connsiteY226" fmla="*/ 411291 h 762686"/>
                  <a:gd name="connsiteX227" fmla="*/ 215265 w 762686"/>
                  <a:gd name="connsiteY227" fmla="*/ 402718 h 762686"/>
                  <a:gd name="connsiteX228" fmla="*/ 127635 w 762686"/>
                  <a:gd name="connsiteY228" fmla="*/ 402718 h 762686"/>
                  <a:gd name="connsiteX229" fmla="*/ 126682 w 762686"/>
                  <a:gd name="connsiteY229" fmla="*/ 420816 h 762686"/>
                  <a:gd name="connsiteX230" fmla="*/ 126682 w 762686"/>
                  <a:gd name="connsiteY230" fmla="*/ 447486 h 762686"/>
                  <a:gd name="connsiteX231" fmla="*/ 97155 w 762686"/>
                  <a:gd name="connsiteY231" fmla="*/ 447486 h 762686"/>
                  <a:gd name="connsiteX232" fmla="*/ 122872 w 762686"/>
                  <a:gd name="connsiteY232" fmla="*/ 411291 h 762686"/>
                  <a:gd name="connsiteX233" fmla="*/ 127635 w 762686"/>
                  <a:gd name="connsiteY233" fmla="*/ 402718 h 762686"/>
                  <a:gd name="connsiteX234" fmla="*/ 642938 w 762686"/>
                  <a:gd name="connsiteY234" fmla="*/ 399860 h 762686"/>
                  <a:gd name="connsiteX235" fmla="*/ 652463 w 762686"/>
                  <a:gd name="connsiteY235" fmla="*/ 402718 h 762686"/>
                  <a:gd name="connsiteX236" fmla="*/ 659130 w 762686"/>
                  <a:gd name="connsiteY236" fmla="*/ 410338 h 762686"/>
                  <a:gd name="connsiteX237" fmla="*/ 661035 w 762686"/>
                  <a:gd name="connsiteY237" fmla="*/ 420815 h 762686"/>
                  <a:gd name="connsiteX238" fmla="*/ 658178 w 762686"/>
                  <a:gd name="connsiteY238" fmla="*/ 428435 h 762686"/>
                  <a:gd name="connsiteX239" fmla="*/ 651510 w 762686"/>
                  <a:gd name="connsiteY239" fmla="*/ 434150 h 762686"/>
                  <a:gd name="connsiteX240" fmla="*/ 641985 w 762686"/>
                  <a:gd name="connsiteY240" fmla="*/ 436055 h 762686"/>
                  <a:gd name="connsiteX241" fmla="*/ 629603 w 762686"/>
                  <a:gd name="connsiteY241" fmla="*/ 431293 h 762686"/>
                  <a:gd name="connsiteX242" fmla="*/ 625793 w 762686"/>
                  <a:gd name="connsiteY242" fmla="*/ 418910 h 762686"/>
                  <a:gd name="connsiteX243" fmla="*/ 630555 w 762686"/>
                  <a:gd name="connsiteY243" fmla="*/ 404623 h 762686"/>
                  <a:gd name="connsiteX244" fmla="*/ 642938 w 762686"/>
                  <a:gd name="connsiteY244" fmla="*/ 399860 h 762686"/>
                  <a:gd name="connsiteX245" fmla="*/ 731520 w 762686"/>
                  <a:gd name="connsiteY245" fmla="*/ 393193 h 762686"/>
                  <a:gd name="connsiteX246" fmla="*/ 709613 w 762686"/>
                  <a:gd name="connsiteY246" fmla="*/ 409385 h 762686"/>
                  <a:gd name="connsiteX247" fmla="*/ 714375 w 762686"/>
                  <a:gd name="connsiteY247" fmla="*/ 416053 h 762686"/>
                  <a:gd name="connsiteX248" fmla="*/ 727710 w 762686"/>
                  <a:gd name="connsiteY248" fmla="*/ 405575 h 762686"/>
                  <a:gd name="connsiteX249" fmla="*/ 730568 w 762686"/>
                  <a:gd name="connsiteY249" fmla="*/ 402718 h 762686"/>
                  <a:gd name="connsiteX250" fmla="*/ 730568 w 762686"/>
                  <a:gd name="connsiteY250" fmla="*/ 416053 h 762686"/>
                  <a:gd name="connsiteX251" fmla="*/ 730568 w 762686"/>
                  <a:gd name="connsiteY251" fmla="*/ 474155 h 762686"/>
                  <a:gd name="connsiteX252" fmla="*/ 739140 w 762686"/>
                  <a:gd name="connsiteY252" fmla="*/ 474155 h 762686"/>
                  <a:gd name="connsiteX253" fmla="*/ 739140 w 762686"/>
                  <a:gd name="connsiteY253" fmla="*/ 393193 h 762686"/>
                  <a:gd name="connsiteX254" fmla="*/ 536257 w 762686"/>
                  <a:gd name="connsiteY254" fmla="*/ 393193 h 762686"/>
                  <a:gd name="connsiteX255" fmla="*/ 533400 w 762686"/>
                  <a:gd name="connsiteY255" fmla="*/ 431293 h 762686"/>
                  <a:gd name="connsiteX256" fmla="*/ 538162 w 762686"/>
                  <a:gd name="connsiteY256" fmla="*/ 434150 h 762686"/>
                  <a:gd name="connsiteX257" fmla="*/ 552450 w 762686"/>
                  <a:gd name="connsiteY257" fmla="*/ 432245 h 762686"/>
                  <a:gd name="connsiteX258" fmla="*/ 573405 w 762686"/>
                  <a:gd name="connsiteY258" fmla="*/ 449390 h 762686"/>
                  <a:gd name="connsiteX259" fmla="*/ 567690 w 762686"/>
                  <a:gd name="connsiteY259" fmla="*/ 462725 h 762686"/>
                  <a:gd name="connsiteX260" fmla="*/ 552450 w 762686"/>
                  <a:gd name="connsiteY260" fmla="*/ 467488 h 762686"/>
                  <a:gd name="connsiteX261" fmla="*/ 541020 w 762686"/>
                  <a:gd name="connsiteY261" fmla="*/ 466535 h 762686"/>
                  <a:gd name="connsiteX262" fmla="*/ 531495 w 762686"/>
                  <a:gd name="connsiteY262" fmla="*/ 462725 h 762686"/>
                  <a:gd name="connsiteX263" fmla="*/ 531495 w 762686"/>
                  <a:gd name="connsiteY263" fmla="*/ 471298 h 762686"/>
                  <a:gd name="connsiteX264" fmla="*/ 552450 w 762686"/>
                  <a:gd name="connsiteY264" fmla="*/ 476060 h 762686"/>
                  <a:gd name="connsiteX265" fmla="*/ 574357 w 762686"/>
                  <a:gd name="connsiteY265" fmla="*/ 468440 h 762686"/>
                  <a:gd name="connsiteX266" fmla="*/ 581977 w 762686"/>
                  <a:gd name="connsiteY266" fmla="*/ 448438 h 762686"/>
                  <a:gd name="connsiteX267" fmla="*/ 574357 w 762686"/>
                  <a:gd name="connsiteY267" fmla="*/ 431293 h 762686"/>
                  <a:gd name="connsiteX268" fmla="*/ 554355 w 762686"/>
                  <a:gd name="connsiteY268" fmla="*/ 424625 h 762686"/>
                  <a:gd name="connsiteX269" fmla="*/ 541972 w 762686"/>
                  <a:gd name="connsiteY269" fmla="*/ 425578 h 762686"/>
                  <a:gd name="connsiteX270" fmla="*/ 543877 w 762686"/>
                  <a:gd name="connsiteY270" fmla="*/ 401765 h 762686"/>
                  <a:gd name="connsiteX271" fmla="*/ 576262 w 762686"/>
                  <a:gd name="connsiteY271" fmla="*/ 401765 h 762686"/>
                  <a:gd name="connsiteX272" fmla="*/ 576262 w 762686"/>
                  <a:gd name="connsiteY272" fmla="*/ 393193 h 762686"/>
                  <a:gd name="connsiteX273" fmla="*/ 480060 w 762686"/>
                  <a:gd name="connsiteY273" fmla="*/ 392241 h 762686"/>
                  <a:gd name="connsiteX274" fmla="*/ 452438 w 762686"/>
                  <a:gd name="connsiteY274" fmla="*/ 403671 h 762686"/>
                  <a:gd name="connsiteX275" fmla="*/ 442913 w 762686"/>
                  <a:gd name="connsiteY275" fmla="*/ 439866 h 762686"/>
                  <a:gd name="connsiteX276" fmla="*/ 450533 w 762686"/>
                  <a:gd name="connsiteY276" fmla="*/ 467488 h 762686"/>
                  <a:gd name="connsiteX277" fmla="*/ 470535 w 762686"/>
                  <a:gd name="connsiteY277" fmla="*/ 477013 h 762686"/>
                  <a:gd name="connsiteX278" fmla="*/ 489585 w 762686"/>
                  <a:gd name="connsiteY278" fmla="*/ 469393 h 762686"/>
                  <a:gd name="connsiteX279" fmla="*/ 496253 w 762686"/>
                  <a:gd name="connsiteY279" fmla="*/ 449391 h 762686"/>
                  <a:gd name="connsiteX280" fmla="*/ 489585 w 762686"/>
                  <a:gd name="connsiteY280" fmla="*/ 431293 h 762686"/>
                  <a:gd name="connsiteX281" fmla="*/ 472440 w 762686"/>
                  <a:gd name="connsiteY281" fmla="*/ 424626 h 762686"/>
                  <a:gd name="connsiteX282" fmla="*/ 453390 w 762686"/>
                  <a:gd name="connsiteY282" fmla="*/ 434151 h 762686"/>
                  <a:gd name="connsiteX283" fmla="*/ 452438 w 762686"/>
                  <a:gd name="connsiteY283" fmla="*/ 434151 h 762686"/>
                  <a:gd name="connsiteX284" fmla="*/ 460058 w 762686"/>
                  <a:gd name="connsiteY284" fmla="*/ 408433 h 762686"/>
                  <a:gd name="connsiteX285" fmla="*/ 480060 w 762686"/>
                  <a:gd name="connsiteY285" fmla="*/ 399861 h 762686"/>
                  <a:gd name="connsiteX286" fmla="*/ 489585 w 762686"/>
                  <a:gd name="connsiteY286" fmla="*/ 400813 h 762686"/>
                  <a:gd name="connsiteX287" fmla="*/ 489585 w 762686"/>
                  <a:gd name="connsiteY287" fmla="*/ 393193 h 762686"/>
                  <a:gd name="connsiteX288" fmla="*/ 480060 w 762686"/>
                  <a:gd name="connsiteY288" fmla="*/ 392241 h 762686"/>
                  <a:gd name="connsiteX289" fmla="*/ 380048 w 762686"/>
                  <a:gd name="connsiteY289" fmla="*/ 392241 h 762686"/>
                  <a:gd name="connsiteX290" fmla="*/ 366713 w 762686"/>
                  <a:gd name="connsiteY290" fmla="*/ 394146 h 762686"/>
                  <a:gd name="connsiteX291" fmla="*/ 355283 w 762686"/>
                  <a:gd name="connsiteY291" fmla="*/ 400813 h 762686"/>
                  <a:gd name="connsiteX292" fmla="*/ 360045 w 762686"/>
                  <a:gd name="connsiteY292" fmla="*/ 407481 h 762686"/>
                  <a:gd name="connsiteX293" fmla="*/ 370523 w 762686"/>
                  <a:gd name="connsiteY293" fmla="*/ 401766 h 762686"/>
                  <a:gd name="connsiteX294" fmla="*/ 381000 w 762686"/>
                  <a:gd name="connsiteY294" fmla="*/ 399861 h 762686"/>
                  <a:gd name="connsiteX295" fmla="*/ 392430 w 762686"/>
                  <a:gd name="connsiteY295" fmla="*/ 403671 h 762686"/>
                  <a:gd name="connsiteX296" fmla="*/ 396240 w 762686"/>
                  <a:gd name="connsiteY296" fmla="*/ 413196 h 762686"/>
                  <a:gd name="connsiteX297" fmla="*/ 390525 w 762686"/>
                  <a:gd name="connsiteY297" fmla="*/ 424626 h 762686"/>
                  <a:gd name="connsiteX298" fmla="*/ 375285 w 762686"/>
                  <a:gd name="connsiteY298" fmla="*/ 428436 h 762686"/>
                  <a:gd name="connsiteX299" fmla="*/ 366713 w 762686"/>
                  <a:gd name="connsiteY299" fmla="*/ 428436 h 762686"/>
                  <a:gd name="connsiteX300" fmla="*/ 366713 w 762686"/>
                  <a:gd name="connsiteY300" fmla="*/ 436056 h 762686"/>
                  <a:gd name="connsiteX301" fmla="*/ 374333 w 762686"/>
                  <a:gd name="connsiteY301" fmla="*/ 436056 h 762686"/>
                  <a:gd name="connsiteX302" fmla="*/ 397193 w 762686"/>
                  <a:gd name="connsiteY302" fmla="*/ 451296 h 762686"/>
                  <a:gd name="connsiteX303" fmla="*/ 376238 w 762686"/>
                  <a:gd name="connsiteY303" fmla="*/ 467488 h 762686"/>
                  <a:gd name="connsiteX304" fmla="*/ 364808 w 762686"/>
                  <a:gd name="connsiteY304" fmla="*/ 466536 h 762686"/>
                  <a:gd name="connsiteX305" fmla="*/ 353378 w 762686"/>
                  <a:gd name="connsiteY305" fmla="*/ 462726 h 762686"/>
                  <a:gd name="connsiteX306" fmla="*/ 353378 w 762686"/>
                  <a:gd name="connsiteY306" fmla="*/ 471298 h 762686"/>
                  <a:gd name="connsiteX307" fmla="*/ 363855 w 762686"/>
                  <a:gd name="connsiteY307" fmla="*/ 475108 h 762686"/>
                  <a:gd name="connsiteX308" fmla="*/ 375285 w 762686"/>
                  <a:gd name="connsiteY308" fmla="*/ 476061 h 762686"/>
                  <a:gd name="connsiteX309" fmla="*/ 398145 w 762686"/>
                  <a:gd name="connsiteY309" fmla="*/ 469393 h 762686"/>
                  <a:gd name="connsiteX310" fmla="*/ 405765 w 762686"/>
                  <a:gd name="connsiteY310" fmla="*/ 451296 h 762686"/>
                  <a:gd name="connsiteX311" fmla="*/ 401003 w 762686"/>
                  <a:gd name="connsiteY311" fmla="*/ 437961 h 762686"/>
                  <a:gd name="connsiteX312" fmla="*/ 386715 w 762686"/>
                  <a:gd name="connsiteY312" fmla="*/ 431293 h 762686"/>
                  <a:gd name="connsiteX313" fmla="*/ 399098 w 762686"/>
                  <a:gd name="connsiteY313" fmla="*/ 424626 h 762686"/>
                  <a:gd name="connsiteX314" fmla="*/ 403860 w 762686"/>
                  <a:gd name="connsiteY314" fmla="*/ 412243 h 762686"/>
                  <a:gd name="connsiteX315" fmla="*/ 398145 w 762686"/>
                  <a:gd name="connsiteY315" fmla="*/ 397956 h 762686"/>
                  <a:gd name="connsiteX316" fmla="*/ 380048 w 762686"/>
                  <a:gd name="connsiteY316" fmla="*/ 392241 h 762686"/>
                  <a:gd name="connsiteX317" fmla="*/ 213360 w 762686"/>
                  <a:gd name="connsiteY317" fmla="*/ 392241 h 762686"/>
                  <a:gd name="connsiteX318" fmla="*/ 175260 w 762686"/>
                  <a:gd name="connsiteY318" fmla="*/ 447486 h 762686"/>
                  <a:gd name="connsiteX319" fmla="*/ 175260 w 762686"/>
                  <a:gd name="connsiteY319" fmla="*/ 455106 h 762686"/>
                  <a:gd name="connsiteX320" fmla="*/ 214312 w 762686"/>
                  <a:gd name="connsiteY320" fmla="*/ 455106 h 762686"/>
                  <a:gd name="connsiteX321" fmla="*/ 214312 w 762686"/>
                  <a:gd name="connsiteY321" fmla="*/ 474156 h 762686"/>
                  <a:gd name="connsiteX322" fmla="*/ 222885 w 762686"/>
                  <a:gd name="connsiteY322" fmla="*/ 474156 h 762686"/>
                  <a:gd name="connsiteX323" fmla="*/ 222885 w 762686"/>
                  <a:gd name="connsiteY323" fmla="*/ 455106 h 762686"/>
                  <a:gd name="connsiteX324" fmla="*/ 235267 w 762686"/>
                  <a:gd name="connsiteY324" fmla="*/ 455106 h 762686"/>
                  <a:gd name="connsiteX325" fmla="*/ 235267 w 762686"/>
                  <a:gd name="connsiteY325" fmla="*/ 446533 h 762686"/>
                  <a:gd name="connsiteX326" fmla="*/ 222885 w 762686"/>
                  <a:gd name="connsiteY326" fmla="*/ 446533 h 762686"/>
                  <a:gd name="connsiteX327" fmla="*/ 222885 w 762686"/>
                  <a:gd name="connsiteY327" fmla="*/ 392241 h 762686"/>
                  <a:gd name="connsiteX328" fmla="*/ 125730 w 762686"/>
                  <a:gd name="connsiteY328" fmla="*/ 392241 h 762686"/>
                  <a:gd name="connsiteX329" fmla="*/ 87630 w 762686"/>
                  <a:gd name="connsiteY329" fmla="*/ 447486 h 762686"/>
                  <a:gd name="connsiteX330" fmla="*/ 87630 w 762686"/>
                  <a:gd name="connsiteY330" fmla="*/ 455106 h 762686"/>
                  <a:gd name="connsiteX331" fmla="*/ 126682 w 762686"/>
                  <a:gd name="connsiteY331" fmla="*/ 455106 h 762686"/>
                  <a:gd name="connsiteX332" fmla="*/ 126682 w 762686"/>
                  <a:gd name="connsiteY332" fmla="*/ 474156 h 762686"/>
                  <a:gd name="connsiteX333" fmla="*/ 135255 w 762686"/>
                  <a:gd name="connsiteY333" fmla="*/ 474156 h 762686"/>
                  <a:gd name="connsiteX334" fmla="*/ 135255 w 762686"/>
                  <a:gd name="connsiteY334" fmla="*/ 455106 h 762686"/>
                  <a:gd name="connsiteX335" fmla="*/ 147637 w 762686"/>
                  <a:gd name="connsiteY335" fmla="*/ 455106 h 762686"/>
                  <a:gd name="connsiteX336" fmla="*/ 147637 w 762686"/>
                  <a:gd name="connsiteY336" fmla="*/ 446533 h 762686"/>
                  <a:gd name="connsiteX337" fmla="*/ 135255 w 762686"/>
                  <a:gd name="connsiteY337" fmla="*/ 446533 h 762686"/>
                  <a:gd name="connsiteX338" fmla="*/ 135255 w 762686"/>
                  <a:gd name="connsiteY338" fmla="*/ 392241 h 762686"/>
                  <a:gd name="connsiteX339" fmla="*/ 641985 w 762686"/>
                  <a:gd name="connsiteY339" fmla="*/ 391288 h 762686"/>
                  <a:gd name="connsiteX340" fmla="*/ 622935 w 762686"/>
                  <a:gd name="connsiteY340" fmla="*/ 398908 h 762686"/>
                  <a:gd name="connsiteX341" fmla="*/ 616268 w 762686"/>
                  <a:gd name="connsiteY341" fmla="*/ 418910 h 762686"/>
                  <a:gd name="connsiteX342" fmla="*/ 622935 w 762686"/>
                  <a:gd name="connsiteY342" fmla="*/ 437008 h 762686"/>
                  <a:gd name="connsiteX343" fmla="*/ 640080 w 762686"/>
                  <a:gd name="connsiteY343" fmla="*/ 443675 h 762686"/>
                  <a:gd name="connsiteX344" fmla="*/ 651510 w 762686"/>
                  <a:gd name="connsiteY344" fmla="*/ 440818 h 762686"/>
                  <a:gd name="connsiteX345" fmla="*/ 660083 w 762686"/>
                  <a:gd name="connsiteY345" fmla="*/ 434150 h 762686"/>
                  <a:gd name="connsiteX346" fmla="*/ 661035 w 762686"/>
                  <a:gd name="connsiteY346" fmla="*/ 434150 h 762686"/>
                  <a:gd name="connsiteX347" fmla="*/ 653415 w 762686"/>
                  <a:gd name="connsiteY347" fmla="*/ 459868 h 762686"/>
                  <a:gd name="connsiteX348" fmla="*/ 633413 w 762686"/>
                  <a:gd name="connsiteY348" fmla="*/ 468440 h 762686"/>
                  <a:gd name="connsiteX349" fmla="*/ 622935 w 762686"/>
                  <a:gd name="connsiteY349" fmla="*/ 466535 h 762686"/>
                  <a:gd name="connsiteX350" fmla="*/ 622935 w 762686"/>
                  <a:gd name="connsiteY350" fmla="*/ 474155 h 762686"/>
                  <a:gd name="connsiteX351" fmla="*/ 633413 w 762686"/>
                  <a:gd name="connsiteY351" fmla="*/ 475108 h 762686"/>
                  <a:gd name="connsiteX352" fmla="*/ 670560 w 762686"/>
                  <a:gd name="connsiteY352" fmla="*/ 427483 h 762686"/>
                  <a:gd name="connsiteX353" fmla="*/ 665798 w 762686"/>
                  <a:gd name="connsiteY353" fmla="*/ 407480 h 762686"/>
                  <a:gd name="connsiteX354" fmla="*/ 656273 w 762686"/>
                  <a:gd name="connsiteY354" fmla="*/ 395098 h 762686"/>
                  <a:gd name="connsiteX355" fmla="*/ 641985 w 762686"/>
                  <a:gd name="connsiteY355" fmla="*/ 391288 h 762686"/>
                  <a:gd name="connsiteX356" fmla="*/ 292418 w 762686"/>
                  <a:gd name="connsiteY356" fmla="*/ 390336 h 762686"/>
                  <a:gd name="connsiteX357" fmla="*/ 267653 w 762686"/>
                  <a:gd name="connsiteY357" fmla="*/ 399861 h 762686"/>
                  <a:gd name="connsiteX358" fmla="*/ 272415 w 762686"/>
                  <a:gd name="connsiteY358" fmla="*/ 406528 h 762686"/>
                  <a:gd name="connsiteX359" fmla="*/ 282893 w 762686"/>
                  <a:gd name="connsiteY359" fmla="*/ 400813 h 762686"/>
                  <a:gd name="connsiteX360" fmla="*/ 292418 w 762686"/>
                  <a:gd name="connsiteY360" fmla="*/ 398908 h 762686"/>
                  <a:gd name="connsiteX361" fmla="*/ 302895 w 762686"/>
                  <a:gd name="connsiteY361" fmla="*/ 402718 h 762686"/>
                  <a:gd name="connsiteX362" fmla="*/ 306705 w 762686"/>
                  <a:gd name="connsiteY362" fmla="*/ 413196 h 762686"/>
                  <a:gd name="connsiteX363" fmla="*/ 304800 w 762686"/>
                  <a:gd name="connsiteY363" fmla="*/ 421768 h 762686"/>
                  <a:gd name="connsiteX364" fmla="*/ 300038 w 762686"/>
                  <a:gd name="connsiteY364" fmla="*/ 430341 h 762686"/>
                  <a:gd name="connsiteX365" fmla="*/ 286703 w 762686"/>
                  <a:gd name="connsiteY365" fmla="*/ 444628 h 762686"/>
                  <a:gd name="connsiteX366" fmla="*/ 265748 w 762686"/>
                  <a:gd name="connsiteY366" fmla="*/ 466536 h 762686"/>
                  <a:gd name="connsiteX367" fmla="*/ 265748 w 762686"/>
                  <a:gd name="connsiteY367" fmla="*/ 474156 h 762686"/>
                  <a:gd name="connsiteX368" fmla="*/ 319088 w 762686"/>
                  <a:gd name="connsiteY368" fmla="*/ 474156 h 762686"/>
                  <a:gd name="connsiteX369" fmla="*/ 320040 w 762686"/>
                  <a:gd name="connsiteY369" fmla="*/ 474156 h 762686"/>
                  <a:gd name="connsiteX370" fmla="*/ 320040 w 762686"/>
                  <a:gd name="connsiteY370" fmla="*/ 463678 h 762686"/>
                  <a:gd name="connsiteX371" fmla="*/ 278130 w 762686"/>
                  <a:gd name="connsiteY371" fmla="*/ 463678 h 762686"/>
                  <a:gd name="connsiteX372" fmla="*/ 296228 w 762686"/>
                  <a:gd name="connsiteY372" fmla="*/ 446533 h 762686"/>
                  <a:gd name="connsiteX373" fmla="*/ 312420 w 762686"/>
                  <a:gd name="connsiteY373" fmla="*/ 427483 h 762686"/>
                  <a:gd name="connsiteX374" fmla="*/ 317183 w 762686"/>
                  <a:gd name="connsiteY374" fmla="*/ 412243 h 762686"/>
                  <a:gd name="connsiteX375" fmla="*/ 310515 w 762686"/>
                  <a:gd name="connsiteY375" fmla="*/ 396051 h 762686"/>
                  <a:gd name="connsiteX376" fmla="*/ 292418 w 762686"/>
                  <a:gd name="connsiteY376" fmla="*/ 390336 h 762686"/>
                  <a:gd name="connsiteX377" fmla="*/ 749785 w 762686"/>
                  <a:gd name="connsiteY377" fmla="*/ 287889 h 762686"/>
                  <a:gd name="connsiteX378" fmla="*/ 754939 w 762686"/>
                  <a:gd name="connsiteY378" fmla="*/ 304489 h 762686"/>
                  <a:gd name="connsiteX379" fmla="*/ 755390 w 762686"/>
                  <a:gd name="connsiteY379" fmla="*/ 308962 h 762686"/>
                  <a:gd name="connsiteX380" fmla="*/ 752475 w 762686"/>
                  <a:gd name="connsiteY380" fmla="*/ 300801 h 762686"/>
                  <a:gd name="connsiteX381" fmla="*/ 738187 w 762686"/>
                  <a:gd name="connsiteY381" fmla="*/ 294133 h 762686"/>
                  <a:gd name="connsiteX382" fmla="*/ 555308 w 762686"/>
                  <a:gd name="connsiteY382" fmla="*/ 262701 h 762686"/>
                  <a:gd name="connsiteX383" fmla="*/ 564833 w 762686"/>
                  <a:gd name="connsiteY383" fmla="*/ 265558 h 762686"/>
                  <a:gd name="connsiteX384" fmla="*/ 571500 w 762686"/>
                  <a:gd name="connsiteY384" fmla="*/ 273178 h 762686"/>
                  <a:gd name="connsiteX385" fmla="*/ 573405 w 762686"/>
                  <a:gd name="connsiteY385" fmla="*/ 283656 h 762686"/>
                  <a:gd name="connsiteX386" fmla="*/ 570548 w 762686"/>
                  <a:gd name="connsiteY386" fmla="*/ 291276 h 762686"/>
                  <a:gd name="connsiteX387" fmla="*/ 563880 w 762686"/>
                  <a:gd name="connsiteY387" fmla="*/ 296991 h 762686"/>
                  <a:gd name="connsiteX388" fmla="*/ 554355 w 762686"/>
                  <a:gd name="connsiteY388" fmla="*/ 298896 h 762686"/>
                  <a:gd name="connsiteX389" fmla="*/ 541973 w 762686"/>
                  <a:gd name="connsiteY389" fmla="*/ 294133 h 762686"/>
                  <a:gd name="connsiteX390" fmla="*/ 538163 w 762686"/>
                  <a:gd name="connsiteY390" fmla="*/ 281751 h 762686"/>
                  <a:gd name="connsiteX391" fmla="*/ 542925 w 762686"/>
                  <a:gd name="connsiteY391" fmla="*/ 267463 h 762686"/>
                  <a:gd name="connsiteX392" fmla="*/ 555308 w 762686"/>
                  <a:gd name="connsiteY392" fmla="*/ 262701 h 762686"/>
                  <a:gd name="connsiteX393" fmla="*/ 292417 w 762686"/>
                  <a:gd name="connsiteY393" fmla="*/ 262701 h 762686"/>
                  <a:gd name="connsiteX394" fmla="*/ 301942 w 762686"/>
                  <a:gd name="connsiteY394" fmla="*/ 265558 h 762686"/>
                  <a:gd name="connsiteX395" fmla="*/ 308610 w 762686"/>
                  <a:gd name="connsiteY395" fmla="*/ 273178 h 762686"/>
                  <a:gd name="connsiteX396" fmla="*/ 310515 w 762686"/>
                  <a:gd name="connsiteY396" fmla="*/ 283656 h 762686"/>
                  <a:gd name="connsiteX397" fmla="*/ 307657 w 762686"/>
                  <a:gd name="connsiteY397" fmla="*/ 291276 h 762686"/>
                  <a:gd name="connsiteX398" fmla="*/ 300990 w 762686"/>
                  <a:gd name="connsiteY398" fmla="*/ 296991 h 762686"/>
                  <a:gd name="connsiteX399" fmla="*/ 291465 w 762686"/>
                  <a:gd name="connsiteY399" fmla="*/ 298896 h 762686"/>
                  <a:gd name="connsiteX400" fmla="*/ 279082 w 762686"/>
                  <a:gd name="connsiteY400" fmla="*/ 294133 h 762686"/>
                  <a:gd name="connsiteX401" fmla="*/ 275272 w 762686"/>
                  <a:gd name="connsiteY401" fmla="*/ 281751 h 762686"/>
                  <a:gd name="connsiteX402" fmla="*/ 280035 w 762686"/>
                  <a:gd name="connsiteY402" fmla="*/ 267463 h 762686"/>
                  <a:gd name="connsiteX403" fmla="*/ 292417 w 762686"/>
                  <a:gd name="connsiteY403" fmla="*/ 262701 h 762686"/>
                  <a:gd name="connsiteX404" fmla="*/ 380047 w 762686"/>
                  <a:gd name="connsiteY404" fmla="*/ 261748 h 762686"/>
                  <a:gd name="connsiteX405" fmla="*/ 393382 w 762686"/>
                  <a:gd name="connsiteY405" fmla="*/ 270321 h 762686"/>
                  <a:gd name="connsiteX406" fmla="*/ 397192 w 762686"/>
                  <a:gd name="connsiteY406" fmla="*/ 296038 h 762686"/>
                  <a:gd name="connsiteX407" fmla="*/ 393382 w 762686"/>
                  <a:gd name="connsiteY407" fmla="*/ 321756 h 762686"/>
                  <a:gd name="connsiteX408" fmla="*/ 380047 w 762686"/>
                  <a:gd name="connsiteY408" fmla="*/ 330328 h 762686"/>
                  <a:gd name="connsiteX409" fmla="*/ 366712 w 762686"/>
                  <a:gd name="connsiteY409" fmla="*/ 322708 h 762686"/>
                  <a:gd name="connsiteX410" fmla="*/ 362902 w 762686"/>
                  <a:gd name="connsiteY410" fmla="*/ 296991 h 762686"/>
                  <a:gd name="connsiteX411" fmla="*/ 366712 w 762686"/>
                  <a:gd name="connsiteY411" fmla="*/ 269368 h 762686"/>
                  <a:gd name="connsiteX412" fmla="*/ 380047 w 762686"/>
                  <a:gd name="connsiteY412" fmla="*/ 261748 h 762686"/>
                  <a:gd name="connsiteX413" fmla="*/ 617220 w 762686"/>
                  <a:gd name="connsiteY413" fmla="*/ 256986 h 762686"/>
                  <a:gd name="connsiteX414" fmla="*/ 617220 w 762686"/>
                  <a:gd name="connsiteY414" fmla="*/ 265558 h 762686"/>
                  <a:gd name="connsiteX415" fmla="*/ 661035 w 762686"/>
                  <a:gd name="connsiteY415" fmla="*/ 265558 h 762686"/>
                  <a:gd name="connsiteX416" fmla="*/ 627697 w 762686"/>
                  <a:gd name="connsiteY416" fmla="*/ 337948 h 762686"/>
                  <a:gd name="connsiteX417" fmla="*/ 638175 w 762686"/>
                  <a:gd name="connsiteY417" fmla="*/ 337948 h 762686"/>
                  <a:gd name="connsiteX418" fmla="*/ 671512 w 762686"/>
                  <a:gd name="connsiteY418" fmla="*/ 263653 h 762686"/>
                  <a:gd name="connsiteX419" fmla="*/ 671512 w 762686"/>
                  <a:gd name="connsiteY419" fmla="*/ 256986 h 762686"/>
                  <a:gd name="connsiteX420" fmla="*/ 440055 w 762686"/>
                  <a:gd name="connsiteY420" fmla="*/ 256986 h 762686"/>
                  <a:gd name="connsiteX421" fmla="*/ 440055 w 762686"/>
                  <a:gd name="connsiteY421" fmla="*/ 265558 h 762686"/>
                  <a:gd name="connsiteX422" fmla="*/ 484822 w 762686"/>
                  <a:gd name="connsiteY422" fmla="*/ 265558 h 762686"/>
                  <a:gd name="connsiteX423" fmla="*/ 451485 w 762686"/>
                  <a:gd name="connsiteY423" fmla="*/ 337948 h 762686"/>
                  <a:gd name="connsiteX424" fmla="*/ 461010 w 762686"/>
                  <a:gd name="connsiteY424" fmla="*/ 337948 h 762686"/>
                  <a:gd name="connsiteX425" fmla="*/ 494347 w 762686"/>
                  <a:gd name="connsiteY425" fmla="*/ 263653 h 762686"/>
                  <a:gd name="connsiteX426" fmla="*/ 494347 w 762686"/>
                  <a:gd name="connsiteY426" fmla="*/ 256986 h 762686"/>
                  <a:gd name="connsiteX427" fmla="*/ 204787 w 762686"/>
                  <a:gd name="connsiteY427" fmla="*/ 256986 h 762686"/>
                  <a:gd name="connsiteX428" fmla="*/ 182880 w 762686"/>
                  <a:gd name="connsiteY428" fmla="*/ 273178 h 762686"/>
                  <a:gd name="connsiteX429" fmla="*/ 187642 w 762686"/>
                  <a:gd name="connsiteY429" fmla="*/ 279846 h 762686"/>
                  <a:gd name="connsiteX430" fmla="*/ 200977 w 762686"/>
                  <a:gd name="connsiteY430" fmla="*/ 269368 h 762686"/>
                  <a:gd name="connsiteX431" fmla="*/ 203835 w 762686"/>
                  <a:gd name="connsiteY431" fmla="*/ 266511 h 762686"/>
                  <a:gd name="connsiteX432" fmla="*/ 203835 w 762686"/>
                  <a:gd name="connsiteY432" fmla="*/ 279846 h 762686"/>
                  <a:gd name="connsiteX433" fmla="*/ 203835 w 762686"/>
                  <a:gd name="connsiteY433" fmla="*/ 337948 h 762686"/>
                  <a:gd name="connsiteX434" fmla="*/ 212407 w 762686"/>
                  <a:gd name="connsiteY434" fmla="*/ 337948 h 762686"/>
                  <a:gd name="connsiteX435" fmla="*/ 212407 w 762686"/>
                  <a:gd name="connsiteY435" fmla="*/ 256986 h 762686"/>
                  <a:gd name="connsiteX436" fmla="*/ 554355 w 762686"/>
                  <a:gd name="connsiteY436" fmla="*/ 255081 h 762686"/>
                  <a:gd name="connsiteX437" fmla="*/ 535305 w 762686"/>
                  <a:gd name="connsiteY437" fmla="*/ 262701 h 762686"/>
                  <a:gd name="connsiteX438" fmla="*/ 528638 w 762686"/>
                  <a:gd name="connsiteY438" fmla="*/ 282703 h 762686"/>
                  <a:gd name="connsiteX439" fmla="*/ 535305 w 762686"/>
                  <a:gd name="connsiteY439" fmla="*/ 300801 h 762686"/>
                  <a:gd name="connsiteX440" fmla="*/ 552450 w 762686"/>
                  <a:gd name="connsiteY440" fmla="*/ 307468 h 762686"/>
                  <a:gd name="connsiteX441" fmla="*/ 563880 w 762686"/>
                  <a:gd name="connsiteY441" fmla="*/ 304611 h 762686"/>
                  <a:gd name="connsiteX442" fmla="*/ 572453 w 762686"/>
                  <a:gd name="connsiteY442" fmla="*/ 297943 h 762686"/>
                  <a:gd name="connsiteX443" fmla="*/ 573405 w 762686"/>
                  <a:gd name="connsiteY443" fmla="*/ 297943 h 762686"/>
                  <a:gd name="connsiteX444" fmla="*/ 565785 w 762686"/>
                  <a:gd name="connsiteY444" fmla="*/ 323661 h 762686"/>
                  <a:gd name="connsiteX445" fmla="*/ 545783 w 762686"/>
                  <a:gd name="connsiteY445" fmla="*/ 332233 h 762686"/>
                  <a:gd name="connsiteX446" fmla="*/ 535305 w 762686"/>
                  <a:gd name="connsiteY446" fmla="*/ 330328 h 762686"/>
                  <a:gd name="connsiteX447" fmla="*/ 535305 w 762686"/>
                  <a:gd name="connsiteY447" fmla="*/ 337948 h 762686"/>
                  <a:gd name="connsiteX448" fmla="*/ 545783 w 762686"/>
                  <a:gd name="connsiteY448" fmla="*/ 338901 h 762686"/>
                  <a:gd name="connsiteX449" fmla="*/ 582930 w 762686"/>
                  <a:gd name="connsiteY449" fmla="*/ 291276 h 762686"/>
                  <a:gd name="connsiteX450" fmla="*/ 578168 w 762686"/>
                  <a:gd name="connsiteY450" fmla="*/ 271273 h 762686"/>
                  <a:gd name="connsiteX451" fmla="*/ 568643 w 762686"/>
                  <a:gd name="connsiteY451" fmla="*/ 258891 h 762686"/>
                  <a:gd name="connsiteX452" fmla="*/ 554355 w 762686"/>
                  <a:gd name="connsiteY452" fmla="*/ 255081 h 762686"/>
                  <a:gd name="connsiteX453" fmla="*/ 381000 w 762686"/>
                  <a:gd name="connsiteY453" fmla="*/ 255081 h 762686"/>
                  <a:gd name="connsiteX454" fmla="*/ 360997 w 762686"/>
                  <a:gd name="connsiteY454" fmla="*/ 265558 h 762686"/>
                  <a:gd name="connsiteX455" fmla="*/ 354330 w 762686"/>
                  <a:gd name="connsiteY455" fmla="*/ 296991 h 762686"/>
                  <a:gd name="connsiteX456" fmla="*/ 360997 w 762686"/>
                  <a:gd name="connsiteY456" fmla="*/ 328423 h 762686"/>
                  <a:gd name="connsiteX457" fmla="*/ 381000 w 762686"/>
                  <a:gd name="connsiteY457" fmla="*/ 338901 h 762686"/>
                  <a:gd name="connsiteX458" fmla="*/ 401002 w 762686"/>
                  <a:gd name="connsiteY458" fmla="*/ 328423 h 762686"/>
                  <a:gd name="connsiteX459" fmla="*/ 407670 w 762686"/>
                  <a:gd name="connsiteY459" fmla="*/ 296991 h 762686"/>
                  <a:gd name="connsiteX460" fmla="*/ 401002 w 762686"/>
                  <a:gd name="connsiteY460" fmla="*/ 265558 h 762686"/>
                  <a:gd name="connsiteX461" fmla="*/ 381000 w 762686"/>
                  <a:gd name="connsiteY461" fmla="*/ 255081 h 762686"/>
                  <a:gd name="connsiteX462" fmla="*/ 290512 w 762686"/>
                  <a:gd name="connsiteY462" fmla="*/ 255081 h 762686"/>
                  <a:gd name="connsiteX463" fmla="*/ 271462 w 762686"/>
                  <a:gd name="connsiteY463" fmla="*/ 262701 h 762686"/>
                  <a:gd name="connsiteX464" fmla="*/ 264795 w 762686"/>
                  <a:gd name="connsiteY464" fmla="*/ 282703 h 762686"/>
                  <a:gd name="connsiteX465" fmla="*/ 271462 w 762686"/>
                  <a:gd name="connsiteY465" fmla="*/ 300801 h 762686"/>
                  <a:gd name="connsiteX466" fmla="*/ 288607 w 762686"/>
                  <a:gd name="connsiteY466" fmla="*/ 307468 h 762686"/>
                  <a:gd name="connsiteX467" fmla="*/ 300037 w 762686"/>
                  <a:gd name="connsiteY467" fmla="*/ 304611 h 762686"/>
                  <a:gd name="connsiteX468" fmla="*/ 308610 w 762686"/>
                  <a:gd name="connsiteY468" fmla="*/ 297943 h 762686"/>
                  <a:gd name="connsiteX469" fmla="*/ 309562 w 762686"/>
                  <a:gd name="connsiteY469" fmla="*/ 297943 h 762686"/>
                  <a:gd name="connsiteX470" fmla="*/ 301942 w 762686"/>
                  <a:gd name="connsiteY470" fmla="*/ 323661 h 762686"/>
                  <a:gd name="connsiteX471" fmla="*/ 281940 w 762686"/>
                  <a:gd name="connsiteY471" fmla="*/ 332233 h 762686"/>
                  <a:gd name="connsiteX472" fmla="*/ 271462 w 762686"/>
                  <a:gd name="connsiteY472" fmla="*/ 330328 h 762686"/>
                  <a:gd name="connsiteX473" fmla="*/ 271462 w 762686"/>
                  <a:gd name="connsiteY473" fmla="*/ 337948 h 762686"/>
                  <a:gd name="connsiteX474" fmla="*/ 281940 w 762686"/>
                  <a:gd name="connsiteY474" fmla="*/ 338901 h 762686"/>
                  <a:gd name="connsiteX475" fmla="*/ 319087 w 762686"/>
                  <a:gd name="connsiteY475" fmla="*/ 291276 h 762686"/>
                  <a:gd name="connsiteX476" fmla="*/ 314325 w 762686"/>
                  <a:gd name="connsiteY476" fmla="*/ 271273 h 762686"/>
                  <a:gd name="connsiteX477" fmla="*/ 304800 w 762686"/>
                  <a:gd name="connsiteY477" fmla="*/ 258891 h 762686"/>
                  <a:gd name="connsiteX478" fmla="*/ 290512 w 762686"/>
                  <a:gd name="connsiteY478" fmla="*/ 255081 h 762686"/>
                  <a:gd name="connsiteX479" fmla="*/ 115253 w 762686"/>
                  <a:gd name="connsiteY479" fmla="*/ 255081 h 762686"/>
                  <a:gd name="connsiteX480" fmla="*/ 101918 w 762686"/>
                  <a:gd name="connsiteY480" fmla="*/ 256986 h 762686"/>
                  <a:gd name="connsiteX481" fmla="*/ 90488 w 762686"/>
                  <a:gd name="connsiteY481" fmla="*/ 263653 h 762686"/>
                  <a:gd name="connsiteX482" fmla="*/ 97155 w 762686"/>
                  <a:gd name="connsiteY482" fmla="*/ 270321 h 762686"/>
                  <a:gd name="connsiteX483" fmla="*/ 107633 w 762686"/>
                  <a:gd name="connsiteY483" fmla="*/ 264606 h 762686"/>
                  <a:gd name="connsiteX484" fmla="*/ 118110 w 762686"/>
                  <a:gd name="connsiteY484" fmla="*/ 262701 h 762686"/>
                  <a:gd name="connsiteX485" fmla="*/ 129540 w 762686"/>
                  <a:gd name="connsiteY485" fmla="*/ 266511 h 762686"/>
                  <a:gd name="connsiteX486" fmla="*/ 133350 w 762686"/>
                  <a:gd name="connsiteY486" fmla="*/ 276036 h 762686"/>
                  <a:gd name="connsiteX487" fmla="*/ 127635 w 762686"/>
                  <a:gd name="connsiteY487" fmla="*/ 287466 h 762686"/>
                  <a:gd name="connsiteX488" fmla="*/ 112395 w 762686"/>
                  <a:gd name="connsiteY488" fmla="*/ 291276 h 762686"/>
                  <a:gd name="connsiteX489" fmla="*/ 103823 w 762686"/>
                  <a:gd name="connsiteY489" fmla="*/ 291276 h 762686"/>
                  <a:gd name="connsiteX490" fmla="*/ 103823 w 762686"/>
                  <a:gd name="connsiteY490" fmla="*/ 298896 h 762686"/>
                  <a:gd name="connsiteX491" fmla="*/ 111443 w 762686"/>
                  <a:gd name="connsiteY491" fmla="*/ 298896 h 762686"/>
                  <a:gd name="connsiteX492" fmla="*/ 134303 w 762686"/>
                  <a:gd name="connsiteY492" fmla="*/ 314136 h 762686"/>
                  <a:gd name="connsiteX493" fmla="*/ 113348 w 762686"/>
                  <a:gd name="connsiteY493" fmla="*/ 330328 h 762686"/>
                  <a:gd name="connsiteX494" fmla="*/ 101918 w 762686"/>
                  <a:gd name="connsiteY494" fmla="*/ 329376 h 762686"/>
                  <a:gd name="connsiteX495" fmla="*/ 90488 w 762686"/>
                  <a:gd name="connsiteY495" fmla="*/ 325566 h 762686"/>
                  <a:gd name="connsiteX496" fmla="*/ 90488 w 762686"/>
                  <a:gd name="connsiteY496" fmla="*/ 334138 h 762686"/>
                  <a:gd name="connsiteX497" fmla="*/ 100965 w 762686"/>
                  <a:gd name="connsiteY497" fmla="*/ 337948 h 762686"/>
                  <a:gd name="connsiteX498" fmla="*/ 112395 w 762686"/>
                  <a:gd name="connsiteY498" fmla="*/ 338901 h 762686"/>
                  <a:gd name="connsiteX499" fmla="*/ 135255 w 762686"/>
                  <a:gd name="connsiteY499" fmla="*/ 332233 h 762686"/>
                  <a:gd name="connsiteX500" fmla="*/ 142875 w 762686"/>
                  <a:gd name="connsiteY500" fmla="*/ 314136 h 762686"/>
                  <a:gd name="connsiteX501" fmla="*/ 138113 w 762686"/>
                  <a:gd name="connsiteY501" fmla="*/ 300801 h 762686"/>
                  <a:gd name="connsiteX502" fmla="*/ 123825 w 762686"/>
                  <a:gd name="connsiteY502" fmla="*/ 294133 h 762686"/>
                  <a:gd name="connsiteX503" fmla="*/ 136208 w 762686"/>
                  <a:gd name="connsiteY503" fmla="*/ 287466 h 762686"/>
                  <a:gd name="connsiteX504" fmla="*/ 140970 w 762686"/>
                  <a:gd name="connsiteY504" fmla="*/ 275083 h 762686"/>
                  <a:gd name="connsiteX505" fmla="*/ 133350 w 762686"/>
                  <a:gd name="connsiteY505" fmla="*/ 260796 h 762686"/>
                  <a:gd name="connsiteX506" fmla="*/ 115253 w 762686"/>
                  <a:gd name="connsiteY506" fmla="*/ 255081 h 762686"/>
                  <a:gd name="connsiteX507" fmla="*/ 207645 w 762686"/>
                  <a:gd name="connsiteY507" fmla="*/ 157925 h 762686"/>
                  <a:gd name="connsiteX508" fmla="*/ 220027 w 762686"/>
                  <a:gd name="connsiteY508" fmla="*/ 162688 h 762686"/>
                  <a:gd name="connsiteX509" fmla="*/ 223837 w 762686"/>
                  <a:gd name="connsiteY509" fmla="*/ 175070 h 762686"/>
                  <a:gd name="connsiteX510" fmla="*/ 219075 w 762686"/>
                  <a:gd name="connsiteY510" fmla="*/ 189358 h 762686"/>
                  <a:gd name="connsiteX511" fmla="*/ 206692 w 762686"/>
                  <a:gd name="connsiteY511" fmla="*/ 194120 h 762686"/>
                  <a:gd name="connsiteX512" fmla="*/ 197167 w 762686"/>
                  <a:gd name="connsiteY512" fmla="*/ 191263 h 762686"/>
                  <a:gd name="connsiteX513" fmla="*/ 190500 w 762686"/>
                  <a:gd name="connsiteY513" fmla="*/ 183643 h 762686"/>
                  <a:gd name="connsiteX514" fmla="*/ 188595 w 762686"/>
                  <a:gd name="connsiteY514" fmla="*/ 173165 h 762686"/>
                  <a:gd name="connsiteX515" fmla="*/ 191452 w 762686"/>
                  <a:gd name="connsiteY515" fmla="*/ 165545 h 762686"/>
                  <a:gd name="connsiteX516" fmla="*/ 198120 w 762686"/>
                  <a:gd name="connsiteY516" fmla="*/ 159830 h 762686"/>
                  <a:gd name="connsiteX517" fmla="*/ 207645 w 762686"/>
                  <a:gd name="connsiteY517" fmla="*/ 157925 h 762686"/>
                  <a:gd name="connsiteX518" fmla="*/ 642938 w 762686"/>
                  <a:gd name="connsiteY518" fmla="*/ 126493 h 762686"/>
                  <a:gd name="connsiteX519" fmla="*/ 653415 w 762686"/>
                  <a:gd name="connsiteY519" fmla="*/ 129351 h 762686"/>
                  <a:gd name="connsiteX520" fmla="*/ 660083 w 762686"/>
                  <a:gd name="connsiteY520" fmla="*/ 136971 h 762686"/>
                  <a:gd name="connsiteX521" fmla="*/ 661988 w 762686"/>
                  <a:gd name="connsiteY521" fmla="*/ 147448 h 762686"/>
                  <a:gd name="connsiteX522" fmla="*/ 659130 w 762686"/>
                  <a:gd name="connsiteY522" fmla="*/ 155068 h 762686"/>
                  <a:gd name="connsiteX523" fmla="*/ 652463 w 762686"/>
                  <a:gd name="connsiteY523" fmla="*/ 160783 h 762686"/>
                  <a:gd name="connsiteX524" fmla="*/ 642938 w 762686"/>
                  <a:gd name="connsiteY524" fmla="*/ 162688 h 762686"/>
                  <a:gd name="connsiteX525" fmla="*/ 630555 w 762686"/>
                  <a:gd name="connsiteY525" fmla="*/ 157926 h 762686"/>
                  <a:gd name="connsiteX526" fmla="*/ 626745 w 762686"/>
                  <a:gd name="connsiteY526" fmla="*/ 145543 h 762686"/>
                  <a:gd name="connsiteX527" fmla="*/ 630555 w 762686"/>
                  <a:gd name="connsiteY527" fmla="*/ 131256 h 762686"/>
                  <a:gd name="connsiteX528" fmla="*/ 642938 w 762686"/>
                  <a:gd name="connsiteY528" fmla="*/ 126493 h 762686"/>
                  <a:gd name="connsiteX529" fmla="*/ 448627 w 762686"/>
                  <a:gd name="connsiteY529" fmla="*/ 119826 h 762686"/>
                  <a:gd name="connsiteX530" fmla="*/ 445770 w 762686"/>
                  <a:gd name="connsiteY530" fmla="*/ 157926 h 762686"/>
                  <a:gd name="connsiteX531" fmla="*/ 450532 w 762686"/>
                  <a:gd name="connsiteY531" fmla="*/ 160783 h 762686"/>
                  <a:gd name="connsiteX532" fmla="*/ 464820 w 762686"/>
                  <a:gd name="connsiteY532" fmla="*/ 158878 h 762686"/>
                  <a:gd name="connsiteX533" fmla="*/ 485775 w 762686"/>
                  <a:gd name="connsiteY533" fmla="*/ 176023 h 762686"/>
                  <a:gd name="connsiteX534" fmla="*/ 480060 w 762686"/>
                  <a:gd name="connsiteY534" fmla="*/ 189358 h 762686"/>
                  <a:gd name="connsiteX535" fmla="*/ 464820 w 762686"/>
                  <a:gd name="connsiteY535" fmla="*/ 194121 h 762686"/>
                  <a:gd name="connsiteX536" fmla="*/ 453390 w 762686"/>
                  <a:gd name="connsiteY536" fmla="*/ 193168 h 762686"/>
                  <a:gd name="connsiteX537" fmla="*/ 443865 w 762686"/>
                  <a:gd name="connsiteY537" fmla="*/ 189358 h 762686"/>
                  <a:gd name="connsiteX538" fmla="*/ 443865 w 762686"/>
                  <a:gd name="connsiteY538" fmla="*/ 197931 h 762686"/>
                  <a:gd name="connsiteX539" fmla="*/ 464820 w 762686"/>
                  <a:gd name="connsiteY539" fmla="*/ 202693 h 762686"/>
                  <a:gd name="connsiteX540" fmla="*/ 486727 w 762686"/>
                  <a:gd name="connsiteY540" fmla="*/ 195073 h 762686"/>
                  <a:gd name="connsiteX541" fmla="*/ 494347 w 762686"/>
                  <a:gd name="connsiteY541" fmla="*/ 175071 h 762686"/>
                  <a:gd name="connsiteX542" fmla="*/ 486727 w 762686"/>
                  <a:gd name="connsiteY542" fmla="*/ 157926 h 762686"/>
                  <a:gd name="connsiteX543" fmla="*/ 466725 w 762686"/>
                  <a:gd name="connsiteY543" fmla="*/ 151258 h 762686"/>
                  <a:gd name="connsiteX544" fmla="*/ 454342 w 762686"/>
                  <a:gd name="connsiteY544" fmla="*/ 153163 h 762686"/>
                  <a:gd name="connsiteX545" fmla="*/ 456247 w 762686"/>
                  <a:gd name="connsiteY545" fmla="*/ 128398 h 762686"/>
                  <a:gd name="connsiteX546" fmla="*/ 488632 w 762686"/>
                  <a:gd name="connsiteY546" fmla="*/ 128398 h 762686"/>
                  <a:gd name="connsiteX547" fmla="*/ 488632 w 762686"/>
                  <a:gd name="connsiteY547" fmla="*/ 119826 h 762686"/>
                  <a:gd name="connsiteX548" fmla="*/ 554355 w 762686"/>
                  <a:gd name="connsiteY548" fmla="*/ 118873 h 762686"/>
                  <a:gd name="connsiteX549" fmla="*/ 541020 w 762686"/>
                  <a:gd name="connsiteY549" fmla="*/ 120778 h 762686"/>
                  <a:gd name="connsiteX550" fmla="*/ 529590 w 762686"/>
                  <a:gd name="connsiteY550" fmla="*/ 127445 h 762686"/>
                  <a:gd name="connsiteX551" fmla="*/ 534352 w 762686"/>
                  <a:gd name="connsiteY551" fmla="*/ 134113 h 762686"/>
                  <a:gd name="connsiteX552" fmla="*/ 544830 w 762686"/>
                  <a:gd name="connsiteY552" fmla="*/ 128398 h 762686"/>
                  <a:gd name="connsiteX553" fmla="*/ 555307 w 762686"/>
                  <a:gd name="connsiteY553" fmla="*/ 126493 h 762686"/>
                  <a:gd name="connsiteX554" fmla="*/ 566737 w 762686"/>
                  <a:gd name="connsiteY554" fmla="*/ 130303 h 762686"/>
                  <a:gd name="connsiteX555" fmla="*/ 570547 w 762686"/>
                  <a:gd name="connsiteY555" fmla="*/ 139828 h 762686"/>
                  <a:gd name="connsiteX556" fmla="*/ 564832 w 762686"/>
                  <a:gd name="connsiteY556" fmla="*/ 151258 h 762686"/>
                  <a:gd name="connsiteX557" fmla="*/ 549592 w 762686"/>
                  <a:gd name="connsiteY557" fmla="*/ 155068 h 762686"/>
                  <a:gd name="connsiteX558" fmla="*/ 541020 w 762686"/>
                  <a:gd name="connsiteY558" fmla="*/ 155068 h 762686"/>
                  <a:gd name="connsiteX559" fmla="*/ 541020 w 762686"/>
                  <a:gd name="connsiteY559" fmla="*/ 162688 h 762686"/>
                  <a:gd name="connsiteX560" fmla="*/ 550545 w 762686"/>
                  <a:gd name="connsiteY560" fmla="*/ 162688 h 762686"/>
                  <a:gd name="connsiteX561" fmla="*/ 573405 w 762686"/>
                  <a:gd name="connsiteY561" fmla="*/ 177928 h 762686"/>
                  <a:gd name="connsiteX562" fmla="*/ 552450 w 762686"/>
                  <a:gd name="connsiteY562" fmla="*/ 194120 h 762686"/>
                  <a:gd name="connsiteX563" fmla="*/ 541020 w 762686"/>
                  <a:gd name="connsiteY563" fmla="*/ 193168 h 762686"/>
                  <a:gd name="connsiteX564" fmla="*/ 529590 w 762686"/>
                  <a:gd name="connsiteY564" fmla="*/ 189358 h 762686"/>
                  <a:gd name="connsiteX565" fmla="*/ 529590 w 762686"/>
                  <a:gd name="connsiteY565" fmla="*/ 197930 h 762686"/>
                  <a:gd name="connsiteX566" fmla="*/ 540067 w 762686"/>
                  <a:gd name="connsiteY566" fmla="*/ 201740 h 762686"/>
                  <a:gd name="connsiteX567" fmla="*/ 551497 w 762686"/>
                  <a:gd name="connsiteY567" fmla="*/ 202693 h 762686"/>
                  <a:gd name="connsiteX568" fmla="*/ 574357 w 762686"/>
                  <a:gd name="connsiteY568" fmla="*/ 196025 h 762686"/>
                  <a:gd name="connsiteX569" fmla="*/ 581977 w 762686"/>
                  <a:gd name="connsiteY569" fmla="*/ 177928 h 762686"/>
                  <a:gd name="connsiteX570" fmla="*/ 577215 w 762686"/>
                  <a:gd name="connsiteY570" fmla="*/ 164593 h 762686"/>
                  <a:gd name="connsiteX571" fmla="*/ 562927 w 762686"/>
                  <a:gd name="connsiteY571" fmla="*/ 157925 h 762686"/>
                  <a:gd name="connsiteX572" fmla="*/ 575310 w 762686"/>
                  <a:gd name="connsiteY572" fmla="*/ 151258 h 762686"/>
                  <a:gd name="connsiteX573" fmla="*/ 580072 w 762686"/>
                  <a:gd name="connsiteY573" fmla="*/ 138875 h 762686"/>
                  <a:gd name="connsiteX574" fmla="*/ 572452 w 762686"/>
                  <a:gd name="connsiteY574" fmla="*/ 124588 h 762686"/>
                  <a:gd name="connsiteX575" fmla="*/ 554355 w 762686"/>
                  <a:gd name="connsiteY575" fmla="*/ 118873 h 762686"/>
                  <a:gd name="connsiteX576" fmla="*/ 380048 w 762686"/>
                  <a:gd name="connsiteY576" fmla="*/ 118873 h 762686"/>
                  <a:gd name="connsiteX577" fmla="*/ 366713 w 762686"/>
                  <a:gd name="connsiteY577" fmla="*/ 120778 h 762686"/>
                  <a:gd name="connsiteX578" fmla="*/ 355283 w 762686"/>
                  <a:gd name="connsiteY578" fmla="*/ 127445 h 762686"/>
                  <a:gd name="connsiteX579" fmla="*/ 360045 w 762686"/>
                  <a:gd name="connsiteY579" fmla="*/ 134113 h 762686"/>
                  <a:gd name="connsiteX580" fmla="*/ 370523 w 762686"/>
                  <a:gd name="connsiteY580" fmla="*/ 128398 h 762686"/>
                  <a:gd name="connsiteX581" fmla="*/ 381000 w 762686"/>
                  <a:gd name="connsiteY581" fmla="*/ 126493 h 762686"/>
                  <a:gd name="connsiteX582" fmla="*/ 392430 w 762686"/>
                  <a:gd name="connsiteY582" fmla="*/ 130303 h 762686"/>
                  <a:gd name="connsiteX583" fmla="*/ 396240 w 762686"/>
                  <a:gd name="connsiteY583" fmla="*/ 139828 h 762686"/>
                  <a:gd name="connsiteX584" fmla="*/ 390525 w 762686"/>
                  <a:gd name="connsiteY584" fmla="*/ 151258 h 762686"/>
                  <a:gd name="connsiteX585" fmla="*/ 375285 w 762686"/>
                  <a:gd name="connsiteY585" fmla="*/ 155068 h 762686"/>
                  <a:gd name="connsiteX586" fmla="*/ 366713 w 762686"/>
                  <a:gd name="connsiteY586" fmla="*/ 155068 h 762686"/>
                  <a:gd name="connsiteX587" fmla="*/ 366713 w 762686"/>
                  <a:gd name="connsiteY587" fmla="*/ 162688 h 762686"/>
                  <a:gd name="connsiteX588" fmla="*/ 374333 w 762686"/>
                  <a:gd name="connsiteY588" fmla="*/ 162688 h 762686"/>
                  <a:gd name="connsiteX589" fmla="*/ 397193 w 762686"/>
                  <a:gd name="connsiteY589" fmla="*/ 177928 h 762686"/>
                  <a:gd name="connsiteX590" fmla="*/ 376238 w 762686"/>
                  <a:gd name="connsiteY590" fmla="*/ 194120 h 762686"/>
                  <a:gd name="connsiteX591" fmla="*/ 364808 w 762686"/>
                  <a:gd name="connsiteY591" fmla="*/ 193168 h 762686"/>
                  <a:gd name="connsiteX592" fmla="*/ 353378 w 762686"/>
                  <a:gd name="connsiteY592" fmla="*/ 189358 h 762686"/>
                  <a:gd name="connsiteX593" fmla="*/ 353378 w 762686"/>
                  <a:gd name="connsiteY593" fmla="*/ 197930 h 762686"/>
                  <a:gd name="connsiteX594" fmla="*/ 363855 w 762686"/>
                  <a:gd name="connsiteY594" fmla="*/ 201740 h 762686"/>
                  <a:gd name="connsiteX595" fmla="*/ 375285 w 762686"/>
                  <a:gd name="connsiteY595" fmla="*/ 202693 h 762686"/>
                  <a:gd name="connsiteX596" fmla="*/ 398145 w 762686"/>
                  <a:gd name="connsiteY596" fmla="*/ 196025 h 762686"/>
                  <a:gd name="connsiteX597" fmla="*/ 405765 w 762686"/>
                  <a:gd name="connsiteY597" fmla="*/ 177928 h 762686"/>
                  <a:gd name="connsiteX598" fmla="*/ 401003 w 762686"/>
                  <a:gd name="connsiteY598" fmla="*/ 164593 h 762686"/>
                  <a:gd name="connsiteX599" fmla="*/ 386715 w 762686"/>
                  <a:gd name="connsiteY599" fmla="*/ 157925 h 762686"/>
                  <a:gd name="connsiteX600" fmla="*/ 399098 w 762686"/>
                  <a:gd name="connsiteY600" fmla="*/ 151258 h 762686"/>
                  <a:gd name="connsiteX601" fmla="*/ 403860 w 762686"/>
                  <a:gd name="connsiteY601" fmla="*/ 138875 h 762686"/>
                  <a:gd name="connsiteX602" fmla="*/ 398145 w 762686"/>
                  <a:gd name="connsiteY602" fmla="*/ 124588 h 762686"/>
                  <a:gd name="connsiteX603" fmla="*/ 380048 w 762686"/>
                  <a:gd name="connsiteY603" fmla="*/ 118873 h 762686"/>
                  <a:gd name="connsiteX604" fmla="*/ 292418 w 762686"/>
                  <a:gd name="connsiteY604" fmla="*/ 118873 h 762686"/>
                  <a:gd name="connsiteX605" fmla="*/ 279083 w 762686"/>
                  <a:gd name="connsiteY605" fmla="*/ 120778 h 762686"/>
                  <a:gd name="connsiteX606" fmla="*/ 267653 w 762686"/>
                  <a:gd name="connsiteY606" fmla="*/ 127445 h 762686"/>
                  <a:gd name="connsiteX607" fmla="*/ 272415 w 762686"/>
                  <a:gd name="connsiteY607" fmla="*/ 134113 h 762686"/>
                  <a:gd name="connsiteX608" fmla="*/ 282893 w 762686"/>
                  <a:gd name="connsiteY608" fmla="*/ 128398 h 762686"/>
                  <a:gd name="connsiteX609" fmla="*/ 293370 w 762686"/>
                  <a:gd name="connsiteY609" fmla="*/ 126493 h 762686"/>
                  <a:gd name="connsiteX610" fmla="*/ 304800 w 762686"/>
                  <a:gd name="connsiteY610" fmla="*/ 130303 h 762686"/>
                  <a:gd name="connsiteX611" fmla="*/ 308610 w 762686"/>
                  <a:gd name="connsiteY611" fmla="*/ 139828 h 762686"/>
                  <a:gd name="connsiteX612" fmla="*/ 302895 w 762686"/>
                  <a:gd name="connsiteY612" fmla="*/ 151258 h 762686"/>
                  <a:gd name="connsiteX613" fmla="*/ 287655 w 762686"/>
                  <a:gd name="connsiteY613" fmla="*/ 155068 h 762686"/>
                  <a:gd name="connsiteX614" fmla="*/ 279083 w 762686"/>
                  <a:gd name="connsiteY614" fmla="*/ 155068 h 762686"/>
                  <a:gd name="connsiteX615" fmla="*/ 279083 w 762686"/>
                  <a:gd name="connsiteY615" fmla="*/ 162688 h 762686"/>
                  <a:gd name="connsiteX616" fmla="*/ 286703 w 762686"/>
                  <a:gd name="connsiteY616" fmla="*/ 162688 h 762686"/>
                  <a:gd name="connsiteX617" fmla="*/ 309563 w 762686"/>
                  <a:gd name="connsiteY617" fmla="*/ 177928 h 762686"/>
                  <a:gd name="connsiteX618" fmla="*/ 288608 w 762686"/>
                  <a:gd name="connsiteY618" fmla="*/ 194120 h 762686"/>
                  <a:gd name="connsiteX619" fmla="*/ 277178 w 762686"/>
                  <a:gd name="connsiteY619" fmla="*/ 193168 h 762686"/>
                  <a:gd name="connsiteX620" fmla="*/ 265748 w 762686"/>
                  <a:gd name="connsiteY620" fmla="*/ 189358 h 762686"/>
                  <a:gd name="connsiteX621" fmla="*/ 265748 w 762686"/>
                  <a:gd name="connsiteY621" fmla="*/ 197930 h 762686"/>
                  <a:gd name="connsiteX622" fmla="*/ 276225 w 762686"/>
                  <a:gd name="connsiteY622" fmla="*/ 201740 h 762686"/>
                  <a:gd name="connsiteX623" fmla="*/ 287655 w 762686"/>
                  <a:gd name="connsiteY623" fmla="*/ 202693 h 762686"/>
                  <a:gd name="connsiteX624" fmla="*/ 310515 w 762686"/>
                  <a:gd name="connsiteY624" fmla="*/ 196025 h 762686"/>
                  <a:gd name="connsiteX625" fmla="*/ 318135 w 762686"/>
                  <a:gd name="connsiteY625" fmla="*/ 177928 h 762686"/>
                  <a:gd name="connsiteX626" fmla="*/ 313373 w 762686"/>
                  <a:gd name="connsiteY626" fmla="*/ 164593 h 762686"/>
                  <a:gd name="connsiteX627" fmla="*/ 299085 w 762686"/>
                  <a:gd name="connsiteY627" fmla="*/ 157925 h 762686"/>
                  <a:gd name="connsiteX628" fmla="*/ 311468 w 762686"/>
                  <a:gd name="connsiteY628" fmla="*/ 151258 h 762686"/>
                  <a:gd name="connsiteX629" fmla="*/ 316230 w 762686"/>
                  <a:gd name="connsiteY629" fmla="*/ 138875 h 762686"/>
                  <a:gd name="connsiteX630" fmla="*/ 310515 w 762686"/>
                  <a:gd name="connsiteY630" fmla="*/ 124588 h 762686"/>
                  <a:gd name="connsiteX631" fmla="*/ 292418 w 762686"/>
                  <a:gd name="connsiteY631" fmla="*/ 118873 h 762686"/>
                  <a:gd name="connsiteX632" fmla="*/ 216217 w 762686"/>
                  <a:gd name="connsiteY632" fmla="*/ 118873 h 762686"/>
                  <a:gd name="connsiteX633" fmla="*/ 188595 w 762686"/>
                  <a:gd name="connsiteY633" fmla="*/ 130303 h 762686"/>
                  <a:gd name="connsiteX634" fmla="*/ 179070 w 762686"/>
                  <a:gd name="connsiteY634" fmla="*/ 166498 h 762686"/>
                  <a:gd name="connsiteX635" fmla="*/ 186690 w 762686"/>
                  <a:gd name="connsiteY635" fmla="*/ 193168 h 762686"/>
                  <a:gd name="connsiteX636" fmla="*/ 206692 w 762686"/>
                  <a:gd name="connsiteY636" fmla="*/ 202693 h 762686"/>
                  <a:gd name="connsiteX637" fmla="*/ 225742 w 762686"/>
                  <a:gd name="connsiteY637" fmla="*/ 195073 h 762686"/>
                  <a:gd name="connsiteX638" fmla="*/ 232410 w 762686"/>
                  <a:gd name="connsiteY638" fmla="*/ 175070 h 762686"/>
                  <a:gd name="connsiteX639" fmla="*/ 225742 w 762686"/>
                  <a:gd name="connsiteY639" fmla="*/ 156973 h 762686"/>
                  <a:gd name="connsiteX640" fmla="*/ 208597 w 762686"/>
                  <a:gd name="connsiteY640" fmla="*/ 150305 h 762686"/>
                  <a:gd name="connsiteX641" fmla="*/ 189547 w 762686"/>
                  <a:gd name="connsiteY641" fmla="*/ 159830 h 762686"/>
                  <a:gd name="connsiteX642" fmla="*/ 188595 w 762686"/>
                  <a:gd name="connsiteY642" fmla="*/ 159830 h 762686"/>
                  <a:gd name="connsiteX643" fmla="*/ 196215 w 762686"/>
                  <a:gd name="connsiteY643" fmla="*/ 135065 h 762686"/>
                  <a:gd name="connsiteX644" fmla="*/ 216217 w 762686"/>
                  <a:gd name="connsiteY644" fmla="*/ 126493 h 762686"/>
                  <a:gd name="connsiteX645" fmla="*/ 225742 w 762686"/>
                  <a:gd name="connsiteY645" fmla="*/ 127445 h 762686"/>
                  <a:gd name="connsiteX646" fmla="*/ 225742 w 762686"/>
                  <a:gd name="connsiteY646" fmla="*/ 119825 h 762686"/>
                  <a:gd name="connsiteX647" fmla="*/ 216217 w 762686"/>
                  <a:gd name="connsiteY647" fmla="*/ 118873 h 762686"/>
                  <a:gd name="connsiteX648" fmla="*/ 641985 w 762686"/>
                  <a:gd name="connsiteY648" fmla="*/ 117921 h 762686"/>
                  <a:gd name="connsiteX649" fmla="*/ 622935 w 762686"/>
                  <a:gd name="connsiteY649" fmla="*/ 125541 h 762686"/>
                  <a:gd name="connsiteX650" fmla="*/ 616268 w 762686"/>
                  <a:gd name="connsiteY650" fmla="*/ 145543 h 762686"/>
                  <a:gd name="connsiteX651" fmla="*/ 622935 w 762686"/>
                  <a:gd name="connsiteY651" fmla="*/ 163641 h 762686"/>
                  <a:gd name="connsiteX652" fmla="*/ 640080 w 762686"/>
                  <a:gd name="connsiteY652" fmla="*/ 170308 h 762686"/>
                  <a:gd name="connsiteX653" fmla="*/ 651510 w 762686"/>
                  <a:gd name="connsiteY653" fmla="*/ 167451 h 762686"/>
                  <a:gd name="connsiteX654" fmla="*/ 660083 w 762686"/>
                  <a:gd name="connsiteY654" fmla="*/ 160783 h 762686"/>
                  <a:gd name="connsiteX655" fmla="*/ 661035 w 762686"/>
                  <a:gd name="connsiteY655" fmla="*/ 160783 h 762686"/>
                  <a:gd name="connsiteX656" fmla="*/ 653415 w 762686"/>
                  <a:gd name="connsiteY656" fmla="*/ 186501 h 762686"/>
                  <a:gd name="connsiteX657" fmla="*/ 633413 w 762686"/>
                  <a:gd name="connsiteY657" fmla="*/ 195073 h 762686"/>
                  <a:gd name="connsiteX658" fmla="*/ 622935 w 762686"/>
                  <a:gd name="connsiteY658" fmla="*/ 193168 h 762686"/>
                  <a:gd name="connsiteX659" fmla="*/ 622935 w 762686"/>
                  <a:gd name="connsiteY659" fmla="*/ 200788 h 762686"/>
                  <a:gd name="connsiteX660" fmla="*/ 633413 w 762686"/>
                  <a:gd name="connsiteY660" fmla="*/ 201741 h 762686"/>
                  <a:gd name="connsiteX661" fmla="*/ 670560 w 762686"/>
                  <a:gd name="connsiteY661" fmla="*/ 154116 h 762686"/>
                  <a:gd name="connsiteX662" fmla="*/ 665798 w 762686"/>
                  <a:gd name="connsiteY662" fmla="*/ 134113 h 762686"/>
                  <a:gd name="connsiteX663" fmla="*/ 656273 w 762686"/>
                  <a:gd name="connsiteY663" fmla="*/ 121731 h 762686"/>
                  <a:gd name="connsiteX664" fmla="*/ 641985 w 762686"/>
                  <a:gd name="connsiteY664" fmla="*/ 117921 h 762686"/>
                  <a:gd name="connsiteX665" fmla="*/ 451294 w 762686"/>
                  <a:gd name="connsiteY665" fmla="*/ 7052 h 762686"/>
                  <a:gd name="connsiteX666" fmla="*/ 458197 w 762686"/>
                  <a:gd name="connsiteY666" fmla="*/ 7748 h 762686"/>
                  <a:gd name="connsiteX667" fmla="*/ 484073 w 762686"/>
                  <a:gd name="connsiteY667" fmla="*/ 15780 h 762686"/>
                  <a:gd name="connsiteX668" fmla="*/ 482918 w 762686"/>
                  <a:gd name="connsiteY668" fmla="*/ 18860 h 762686"/>
                  <a:gd name="connsiteX669" fmla="*/ 476250 w 762686"/>
                  <a:gd name="connsiteY669" fmla="*/ 24575 h 762686"/>
                  <a:gd name="connsiteX670" fmla="*/ 466725 w 762686"/>
                  <a:gd name="connsiteY670" fmla="*/ 26480 h 762686"/>
                  <a:gd name="connsiteX671" fmla="*/ 454343 w 762686"/>
                  <a:gd name="connsiteY671" fmla="*/ 21718 h 762686"/>
                  <a:gd name="connsiteX672" fmla="*/ 450533 w 762686"/>
                  <a:gd name="connsiteY672" fmla="*/ 9335 h 762686"/>
                  <a:gd name="connsiteX673" fmla="*/ 381343 w 762686"/>
                  <a:gd name="connsiteY673" fmla="*/ 0 h 762686"/>
                  <a:gd name="connsiteX674" fmla="*/ 442079 w 762686"/>
                  <a:gd name="connsiteY674" fmla="*/ 6123 h 762686"/>
                  <a:gd name="connsiteX675" fmla="*/ 441008 w 762686"/>
                  <a:gd name="connsiteY675" fmla="*/ 9335 h 762686"/>
                  <a:gd name="connsiteX676" fmla="*/ 447675 w 762686"/>
                  <a:gd name="connsiteY676" fmla="*/ 27433 h 762686"/>
                  <a:gd name="connsiteX677" fmla="*/ 464820 w 762686"/>
                  <a:gd name="connsiteY677" fmla="*/ 34100 h 762686"/>
                  <a:gd name="connsiteX678" fmla="*/ 476250 w 762686"/>
                  <a:gd name="connsiteY678" fmla="*/ 31243 h 762686"/>
                  <a:gd name="connsiteX679" fmla="*/ 484823 w 762686"/>
                  <a:gd name="connsiteY679" fmla="*/ 24575 h 762686"/>
                  <a:gd name="connsiteX680" fmla="*/ 485775 w 762686"/>
                  <a:gd name="connsiteY680" fmla="*/ 24575 h 762686"/>
                  <a:gd name="connsiteX681" fmla="*/ 478155 w 762686"/>
                  <a:gd name="connsiteY681" fmla="*/ 50293 h 762686"/>
                  <a:gd name="connsiteX682" fmla="*/ 458153 w 762686"/>
                  <a:gd name="connsiteY682" fmla="*/ 58865 h 762686"/>
                  <a:gd name="connsiteX683" fmla="*/ 447675 w 762686"/>
                  <a:gd name="connsiteY683" fmla="*/ 56960 h 762686"/>
                  <a:gd name="connsiteX684" fmla="*/ 447675 w 762686"/>
                  <a:gd name="connsiteY684" fmla="*/ 64580 h 762686"/>
                  <a:gd name="connsiteX685" fmla="*/ 458153 w 762686"/>
                  <a:gd name="connsiteY685" fmla="*/ 65533 h 762686"/>
                  <a:gd name="connsiteX686" fmla="*/ 486013 w 762686"/>
                  <a:gd name="connsiteY686" fmla="*/ 53508 h 762686"/>
                  <a:gd name="connsiteX687" fmla="*/ 494973 w 762686"/>
                  <a:gd name="connsiteY687" fmla="*/ 19163 h 762686"/>
                  <a:gd name="connsiteX688" fmla="*/ 529779 w 762686"/>
                  <a:gd name="connsiteY688" fmla="*/ 29968 h 762686"/>
                  <a:gd name="connsiteX689" fmla="*/ 555308 w 762686"/>
                  <a:gd name="connsiteY689" fmla="*/ 43825 h 762686"/>
                  <a:gd name="connsiteX690" fmla="*/ 555308 w 762686"/>
                  <a:gd name="connsiteY690" fmla="*/ 64580 h 762686"/>
                  <a:gd name="connsiteX691" fmla="*/ 563880 w 762686"/>
                  <a:gd name="connsiteY691" fmla="*/ 64580 h 762686"/>
                  <a:gd name="connsiteX692" fmla="*/ 563880 w 762686"/>
                  <a:gd name="connsiteY692" fmla="*/ 48477 h 762686"/>
                  <a:gd name="connsiteX693" fmla="*/ 594556 w 762686"/>
                  <a:gd name="connsiteY693" fmla="*/ 65127 h 762686"/>
                  <a:gd name="connsiteX694" fmla="*/ 732718 w 762686"/>
                  <a:gd name="connsiteY694" fmla="*/ 232907 h 762686"/>
                  <a:gd name="connsiteX695" fmla="*/ 740687 w 762686"/>
                  <a:gd name="connsiteY695" fmla="*/ 258578 h 762686"/>
                  <a:gd name="connsiteX696" fmla="*/ 729615 w 762686"/>
                  <a:gd name="connsiteY696" fmla="*/ 255081 h 762686"/>
                  <a:gd name="connsiteX697" fmla="*/ 716280 w 762686"/>
                  <a:gd name="connsiteY697" fmla="*/ 256986 h 762686"/>
                  <a:gd name="connsiteX698" fmla="*/ 704850 w 762686"/>
                  <a:gd name="connsiteY698" fmla="*/ 263653 h 762686"/>
                  <a:gd name="connsiteX699" fmla="*/ 711517 w 762686"/>
                  <a:gd name="connsiteY699" fmla="*/ 270321 h 762686"/>
                  <a:gd name="connsiteX700" fmla="*/ 721995 w 762686"/>
                  <a:gd name="connsiteY700" fmla="*/ 264606 h 762686"/>
                  <a:gd name="connsiteX701" fmla="*/ 732472 w 762686"/>
                  <a:gd name="connsiteY701" fmla="*/ 262701 h 762686"/>
                  <a:gd name="connsiteX702" fmla="*/ 743063 w 762686"/>
                  <a:gd name="connsiteY702" fmla="*/ 266231 h 762686"/>
                  <a:gd name="connsiteX703" fmla="*/ 746721 w 762686"/>
                  <a:gd name="connsiteY703" fmla="*/ 278018 h 762686"/>
                  <a:gd name="connsiteX704" fmla="*/ 741997 w 762686"/>
                  <a:gd name="connsiteY704" fmla="*/ 287466 h 762686"/>
                  <a:gd name="connsiteX705" fmla="*/ 726757 w 762686"/>
                  <a:gd name="connsiteY705" fmla="*/ 291276 h 762686"/>
                  <a:gd name="connsiteX706" fmla="*/ 718185 w 762686"/>
                  <a:gd name="connsiteY706" fmla="*/ 291276 h 762686"/>
                  <a:gd name="connsiteX707" fmla="*/ 718185 w 762686"/>
                  <a:gd name="connsiteY707" fmla="*/ 298896 h 762686"/>
                  <a:gd name="connsiteX708" fmla="*/ 725805 w 762686"/>
                  <a:gd name="connsiteY708" fmla="*/ 298896 h 762686"/>
                  <a:gd name="connsiteX709" fmla="*/ 748665 w 762686"/>
                  <a:gd name="connsiteY709" fmla="*/ 314136 h 762686"/>
                  <a:gd name="connsiteX710" fmla="*/ 727710 w 762686"/>
                  <a:gd name="connsiteY710" fmla="*/ 330328 h 762686"/>
                  <a:gd name="connsiteX711" fmla="*/ 716280 w 762686"/>
                  <a:gd name="connsiteY711" fmla="*/ 329376 h 762686"/>
                  <a:gd name="connsiteX712" fmla="*/ 704850 w 762686"/>
                  <a:gd name="connsiteY712" fmla="*/ 325566 h 762686"/>
                  <a:gd name="connsiteX713" fmla="*/ 704850 w 762686"/>
                  <a:gd name="connsiteY713" fmla="*/ 334138 h 762686"/>
                  <a:gd name="connsiteX714" fmla="*/ 715327 w 762686"/>
                  <a:gd name="connsiteY714" fmla="*/ 337948 h 762686"/>
                  <a:gd name="connsiteX715" fmla="*/ 726757 w 762686"/>
                  <a:gd name="connsiteY715" fmla="*/ 338901 h 762686"/>
                  <a:gd name="connsiteX716" fmla="*/ 749617 w 762686"/>
                  <a:gd name="connsiteY716" fmla="*/ 332233 h 762686"/>
                  <a:gd name="connsiteX717" fmla="*/ 756167 w 762686"/>
                  <a:gd name="connsiteY717" fmla="*/ 316677 h 762686"/>
                  <a:gd name="connsiteX718" fmla="*/ 762686 w 762686"/>
                  <a:gd name="connsiteY718" fmla="*/ 381343 h 762686"/>
                  <a:gd name="connsiteX719" fmla="*/ 754939 w 762686"/>
                  <a:gd name="connsiteY719" fmla="*/ 458197 h 762686"/>
                  <a:gd name="connsiteX720" fmla="*/ 732836 w 762686"/>
                  <a:gd name="connsiteY720" fmla="*/ 529401 h 762686"/>
                  <a:gd name="connsiteX721" fmla="*/ 731520 w 762686"/>
                  <a:gd name="connsiteY721" fmla="*/ 529401 h 762686"/>
                  <a:gd name="connsiteX722" fmla="*/ 709613 w 762686"/>
                  <a:gd name="connsiteY722" fmla="*/ 545593 h 762686"/>
                  <a:gd name="connsiteX723" fmla="*/ 714375 w 762686"/>
                  <a:gd name="connsiteY723" fmla="*/ 552261 h 762686"/>
                  <a:gd name="connsiteX724" fmla="*/ 725082 w 762686"/>
                  <a:gd name="connsiteY724" fmla="*/ 543848 h 762686"/>
                  <a:gd name="connsiteX725" fmla="*/ 697559 w 762686"/>
                  <a:gd name="connsiteY725" fmla="*/ 594556 h 762686"/>
                  <a:gd name="connsiteX726" fmla="*/ 594556 w 762686"/>
                  <a:gd name="connsiteY726" fmla="*/ 697559 h 762686"/>
                  <a:gd name="connsiteX727" fmla="*/ 565523 w 762686"/>
                  <a:gd name="connsiteY727" fmla="*/ 713317 h 762686"/>
                  <a:gd name="connsiteX728" fmla="*/ 575310 w 762686"/>
                  <a:gd name="connsiteY728" fmla="*/ 701803 h 762686"/>
                  <a:gd name="connsiteX729" fmla="*/ 580072 w 762686"/>
                  <a:gd name="connsiteY729" fmla="*/ 686563 h 762686"/>
                  <a:gd name="connsiteX730" fmla="*/ 573405 w 762686"/>
                  <a:gd name="connsiteY730" fmla="*/ 670371 h 762686"/>
                  <a:gd name="connsiteX731" fmla="*/ 555307 w 762686"/>
                  <a:gd name="connsiteY731" fmla="*/ 664656 h 762686"/>
                  <a:gd name="connsiteX732" fmla="*/ 530542 w 762686"/>
                  <a:gd name="connsiteY732" fmla="*/ 674181 h 762686"/>
                  <a:gd name="connsiteX733" fmla="*/ 535305 w 762686"/>
                  <a:gd name="connsiteY733" fmla="*/ 680848 h 762686"/>
                  <a:gd name="connsiteX734" fmla="*/ 545782 w 762686"/>
                  <a:gd name="connsiteY734" fmla="*/ 675133 h 762686"/>
                  <a:gd name="connsiteX735" fmla="*/ 555307 w 762686"/>
                  <a:gd name="connsiteY735" fmla="*/ 673228 h 762686"/>
                  <a:gd name="connsiteX736" fmla="*/ 566737 w 762686"/>
                  <a:gd name="connsiteY736" fmla="*/ 676086 h 762686"/>
                  <a:gd name="connsiteX737" fmla="*/ 570547 w 762686"/>
                  <a:gd name="connsiteY737" fmla="*/ 686563 h 762686"/>
                  <a:gd name="connsiteX738" fmla="*/ 568642 w 762686"/>
                  <a:gd name="connsiteY738" fmla="*/ 695136 h 762686"/>
                  <a:gd name="connsiteX739" fmla="*/ 563880 w 762686"/>
                  <a:gd name="connsiteY739" fmla="*/ 703708 h 762686"/>
                  <a:gd name="connsiteX740" fmla="*/ 550545 w 762686"/>
                  <a:gd name="connsiteY740" fmla="*/ 717996 h 762686"/>
                  <a:gd name="connsiteX741" fmla="*/ 543680 w 762686"/>
                  <a:gd name="connsiteY741" fmla="*/ 725173 h 762686"/>
                  <a:gd name="connsiteX742" fmla="*/ 529779 w 762686"/>
                  <a:gd name="connsiteY742" fmla="*/ 732718 h 762686"/>
                  <a:gd name="connsiteX743" fmla="*/ 381343 w 762686"/>
                  <a:gd name="connsiteY743" fmla="*/ 762686 h 762686"/>
                  <a:gd name="connsiteX744" fmla="*/ 304489 w 762686"/>
                  <a:gd name="connsiteY744" fmla="*/ 754939 h 762686"/>
                  <a:gd name="connsiteX745" fmla="*/ 280600 w 762686"/>
                  <a:gd name="connsiteY745" fmla="*/ 747523 h 762686"/>
                  <a:gd name="connsiteX746" fmla="*/ 286703 w 762686"/>
                  <a:gd name="connsiteY746" fmla="*/ 747523 h 762686"/>
                  <a:gd name="connsiteX747" fmla="*/ 320040 w 762686"/>
                  <a:gd name="connsiteY747" fmla="*/ 673228 h 762686"/>
                  <a:gd name="connsiteX748" fmla="*/ 320040 w 762686"/>
                  <a:gd name="connsiteY748" fmla="*/ 666561 h 762686"/>
                  <a:gd name="connsiteX749" fmla="*/ 265748 w 762686"/>
                  <a:gd name="connsiteY749" fmla="*/ 666561 h 762686"/>
                  <a:gd name="connsiteX750" fmla="*/ 265748 w 762686"/>
                  <a:gd name="connsiteY750" fmla="*/ 675133 h 762686"/>
                  <a:gd name="connsiteX751" fmla="*/ 309563 w 762686"/>
                  <a:gd name="connsiteY751" fmla="*/ 675133 h 762686"/>
                  <a:gd name="connsiteX752" fmla="*/ 276772 w 762686"/>
                  <a:gd name="connsiteY752" fmla="*/ 746335 h 762686"/>
                  <a:gd name="connsiteX753" fmla="*/ 232907 w 762686"/>
                  <a:gd name="connsiteY753" fmla="*/ 732718 h 762686"/>
                  <a:gd name="connsiteX754" fmla="*/ 224355 w 762686"/>
                  <a:gd name="connsiteY754" fmla="*/ 728076 h 762686"/>
                  <a:gd name="connsiteX755" fmla="*/ 231457 w 762686"/>
                  <a:gd name="connsiteY755" fmla="*/ 700851 h 762686"/>
                  <a:gd name="connsiteX756" fmla="*/ 226695 w 762686"/>
                  <a:gd name="connsiteY756" fmla="*/ 680848 h 762686"/>
                  <a:gd name="connsiteX757" fmla="*/ 217170 w 762686"/>
                  <a:gd name="connsiteY757" fmla="*/ 668466 h 762686"/>
                  <a:gd name="connsiteX758" fmla="*/ 202882 w 762686"/>
                  <a:gd name="connsiteY758" fmla="*/ 664656 h 762686"/>
                  <a:gd name="connsiteX759" fmla="*/ 183832 w 762686"/>
                  <a:gd name="connsiteY759" fmla="*/ 672276 h 762686"/>
                  <a:gd name="connsiteX760" fmla="*/ 177165 w 762686"/>
                  <a:gd name="connsiteY760" fmla="*/ 692278 h 762686"/>
                  <a:gd name="connsiteX761" fmla="*/ 181855 w 762686"/>
                  <a:gd name="connsiteY761" fmla="*/ 705008 h 762686"/>
                  <a:gd name="connsiteX762" fmla="*/ 168131 w 762686"/>
                  <a:gd name="connsiteY762" fmla="*/ 697559 h 762686"/>
                  <a:gd name="connsiteX763" fmla="*/ 138112 w 762686"/>
                  <a:gd name="connsiteY763" fmla="*/ 672791 h 762686"/>
                  <a:gd name="connsiteX764" fmla="*/ 138112 w 762686"/>
                  <a:gd name="connsiteY764" fmla="*/ 665608 h 762686"/>
                  <a:gd name="connsiteX765" fmla="*/ 128587 w 762686"/>
                  <a:gd name="connsiteY765" fmla="*/ 664656 h 762686"/>
                  <a:gd name="connsiteX766" fmla="*/ 128364 w 762686"/>
                  <a:gd name="connsiteY766" fmla="*/ 664748 h 762686"/>
                  <a:gd name="connsiteX767" fmla="*/ 111693 w 762686"/>
                  <a:gd name="connsiteY767" fmla="*/ 650993 h 762686"/>
                  <a:gd name="connsiteX768" fmla="*/ 65128 w 762686"/>
                  <a:gd name="connsiteY768" fmla="*/ 594556 h 762686"/>
                  <a:gd name="connsiteX769" fmla="*/ 60007 w 762686"/>
                  <a:gd name="connsiteY769" fmla="*/ 585122 h 762686"/>
                  <a:gd name="connsiteX770" fmla="*/ 60007 w 762686"/>
                  <a:gd name="connsiteY770" fmla="*/ 583693 h 762686"/>
                  <a:gd name="connsiteX771" fmla="*/ 59232 w 762686"/>
                  <a:gd name="connsiteY771" fmla="*/ 583693 h 762686"/>
                  <a:gd name="connsiteX772" fmla="*/ 47625 w 762686"/>
                  <a:gd name="connsiteY772" fmla="*/ 562310 h 762686"/>
                  <a:gd name="connsiteX773" fmla="*/ 47625 w 762686"/>
                  <a:gd name="connsiteY773" fmla="*/ 529401 h 762686"/>
                  <a:gd name="connsiteX774" fmla="*/ 38100 w 762686"/>
                  <a:gd name="connsiteY774" fmla="*/ 529401 h 762686"/>
                  <a:gd name="connsiteX775" fmla="*/ 33435 w 762686"/>
                  <a:gd name="connsiteY775" fmla="*/ 536166 h 762686"/>
                  <a:gd name="connsiteX776" fmla="*/ 29968 w 762686"/>
                  <a:gd name="connsiteY776" fmla="*/ 529779 h 762686"/>
                  <a:gd name="connsiteX777" fmla="*/ 13013 w 762686"/>
                  <a:gd name="connsiteY777" fmla="*/ 475161 h 762686"/>
                  <a:gd name="connsiteX778" fmla="*/ 23812 w 762686"/>
                  <a:gd name="connsiteY778" fmla="*/ 476061 h 762686"/>
                  <a:gd name="connsiteX779" fmla="*/ 46672 w 762686"/>
                  <a:gd name="connsiteY779" fmla="*/ 469393 h 762686"/>
                  <a:gd name="connsiteX780" fmla="*/ 54292 w 762686"/>
                  <a:gd name="connsiteY780" fmla="*/ 451296 h 762686"/>
                  <a:gd name="connsiteX781" fmla="*/ 49530 w 762686"/>
                  <a:gd name="connsiteY781" fmla="*/ 437961 h 762686"/>
                  <a:gd name="connsiteX782" fmla="*/ 35242 w 762686"/>
                  <a:gd name="connsiteY782" fmla="*/ 431293 h 762686"/>
                  <a:gd name="connsiteX783" fmla="*/ 47625 w 762686"/>
                  <a:gd name="connsiteY783" fmla="*/ 424626 h 762686"/>
                  <a:gd name="connsiteX784" fmla="*/ 52387 w 762686"/>
                  <a:gd name="connsiteY784" fmla="*/ 412243 h 762686"/>
                  <a:gd name="connsiteX785" fmla="*/ 46672 w 762686"/>
                  <a:gd name="connsiteY785" fmla="*/ 397956 h 762686"/>
                  <a:gd name="connsiteX786" fmla="*/ 28575 w 762686"/>
                  <a:gd name="connsiteY786" fmla="*/ 392241 h 762686"/>
                  <a:gd name="connsiteX787" fmla="*/ 15240 w 762686"/>
                  <a:gd name="connsiteY787" fmla="*/ 394146 h 762686"/>
                  <a:gd name="connsiteX788" fmla="*/ 3810 w 762686"/>
                  <a:gd name="connsiteY788" fmla="*/ 400813 h 762686"/>
                  <a:gd name="connsiteX789" fmla="*/ 8572 w 762686"/>
                  <a:gd name="connsiteY789" fmla="*/ 407481 h 762686"/>
                  <a:gd name="connsiteX790" fmla="*/ 19050 w 762686"/>
                  <a:gd name="connsiteY790" fmla="*/ 401766 h 762686"/>
                  <a:gd name="connsiteX791" fmla="*/ 29527 w 762686"/>
                  <a:gd name="connsiteY791" fmla="*/ 399861 h 762686"/>
                  <a:gd name="connsiteX792" fmla="*/ 40957 w 762686"/>
                  <a:gd name="connsiteY792" fmla="*/ 403671 h 762686"/>
                  <a:gd name="connsiteX793" fmla="*/ 44767 w 762686"/>
                  <a:gd name="connsiteY793" fmla="*/ 413196 h 762686"/>
                  <a:gd name="connsiteX794" fmla="*/ 39052 w 762686"/>
                  <a:gd name="connsiteY794" fmla="*/ 424626 h 762686"/>
                  <a:gd name="connsiteX795" fmla="*/ 23812 w 762686"/>
                  <a:gd name="connsiteY795" fmla="*/ 428436 h 762686"/>
                  <a:gd name="connsiteX796" fmla="*/ 15240 w 762686"/>
                  <a:gd name="connsiteY796" fmla="*/ 428436 h 762686"/>
                  <a:gd name="connsiteX797" fmla="*/ 15240 w 762686"/>
                  <a:gd name="connsiteY797" fmla="*/ 436056 h 762686"/>
                  <a:gd name="connsiteX798" fmla="*/ 22860 w 762686"/>
                  <a:gd name="connsiteY798" fmla="*/ 436056 h 762686"/>
                  <a:gd name="connsiteX799" fmla="*/ 45720 w 762686"/>
                  <a:gd name="connsiteY799" fmla="*/ 451296 h 762686"/>
                  <a:gd name="connsiteX800" fmla="*/ 24765 w 762686"/>
                  <a:gd name="connsiteY800" fmla="*/ 467488 h 762686"/>
                  <a:gd name="connsiteX801" fmla="*/ 13335 w 762686"/>
                  <a:gd name="connsiteY801" fmla="*/ 466536 h 762686"/>
                  <a:gd name="connsiteX802" fmla="*/ 9990 w 762686"/>
                  <a:gd name="connsiteY802" fmla="*/ 465421 h 762686"/>
                  <a:gd name="connsiteX803" fmla="*/ 7748 w 762686"/>
                  <a:gd name="connsiteY803" fmla="*/ 458197 h 762686"/>
                  <a:gd name="connsiteX804" fmla="*/ 0 w 762686"/>
                  <a:gd name="connsiteY804" fmla="*/ 381343 h 762686"/>
                  <a:gd name="connsiteX805" fmla="*/ 7748 w 762686"/>
                  <a:gd name="connsiteY805" fmla="*/ 304489 h 762686"/>
                  <a:gd name="connsiteX806" fmla="*/ 19833 w 762686"/>
                  <a:gd name="connsiteY806" fmla="*/ 265558 h 762686"/>
                  <a:gd name="connsiteX807" fmla="*/ 45720 w 762686"/>
                  <a:gd name="connsiteY807" fmla="*/ 265558 h 762686"/>
                  <a:gd name="connsiteX808" fmla="*/ 12382 w 762686"/>
                  <a:gd name="connsiteY808" fmla="*/ 337948 h 762686"/>
                  <a:gd name="connsiteX809" fmla="*/ 22860 w 762686"/>
                  <a:gd name="connsiteY809" fmla="*/ 337948 h 762686"/>
                  <a:gd name="connsiteX810" fmla="*/ 56197 w 762686"/>
                  <a:gd name="connsiteY810" fmla="*/ 263653 h 762686"/>
                  <a:gd name="connsiteX811" fmla="*/ 56197 w 762686"/>
                  <a:gd name="connsiteY811" fmla="*/ 256986 h 762686"/>
                  <a:gd name="connsiteX812" fmla="*/ 22493 w 762686"/>
                  <a:gd name="connsiteY812" fmla="*/ 256986 h 762686"/>
                  <a:gd name="connsiteX813" fmla="*/ 29968 w 762686"/>
                  <a:gd name="connsiteY813" fmla="*/ 232907 h 762686"/>
                  <a:gd name="connsiteX814" fmla="*/ 65128 w 762686"/>
                  <a:gd name="connsiteY814" fmla="*/ 168131 h 762686"/>
                  <a:gd name="connsiteX815" fmla="*/ 95318 w 762686"/>
                  <a:gd name="connsiteY815" fmla="*/ 131540 h 762686"/>
                  <a:gd name="connsiteX816" fmla="*/ 97155 w 762686"/>
                  <a:gd name="connsiteY816" fmla="*/ 134113 h 762686"/>
                  <a:gd name="connsiteX817" fmla="*/ 107633 w 762686"/>
                  <a:gd name="connsiteY817" fmla="*/ 128398 h 762686"/>
                  <a:gd name="connsiteX818" fmla="*/ 118110 w 762686"/>
                  <a:gd name="connsiteY818" fmla="*/ 126493 h 762686"/>
                  <a:gd name="connsiteX819" fmla="*/ 129540 w 762686"/>
                  <a:gd name="connsiteY819" fmla="*/ 130303 h 762686"/>
                  <a:gd name="connsiteX820" fmla="*/ 133350 w 762686"/>
                  <a:gd name="connsiteY820" fmla="*/ 139828 h 762686"/>
                  <a:gd name="connsiteX821" fmla="*/ 127635 w 762686"/>
                  <a:gd name="connsiteY821" fmla="*/ 151258 h 762686"/>
                  <a:gd name="connsiteX822" fmla="*/ 112395 w 762686"/>
                  <a:gd name="connsiteY822" fmla="*/ 155068 h 762686"/>
                  <a:gd name="connsiteX823" fmla="*/ 103823 w 762686"/>
                  <a:gd name="connsiteY823" fmla="*/ 155068 h 762686"/>
                  <a:gd name="connsiteX824" fmla="*/ 103823 w 762686"/>
                  <a:gd name="connsiteY824" fmla="*/ 162688 h 762686"/>
                  <a:gd name="connsiteX825" fmla="*/ 111443 w 762686"/>
                  <a:gd name="connsiteY825" fmla="*/ 162688 h 762686"/>
                  <a:gd name="connsiteX826" fmla="*/ 134303 w 762686"/>
                  <a:gd name="connsiteY826" fmla="*/ 177928 h 762686"/>
                  <a:gd name="connsiteX827" fmla="*/ 113348 w 762686"/>
                  <a:gd name="connsiteY827" fmla="*/ 194120 h 762686"/>
                  <a:gd name="connsiteX828" fmla="*/ 101918 w 762686"/>
                  <a:gd name="connsiteY828" fmla="*/ 193168 h 762686"/>
                  <a:gd name="connsiteX829" fmla="*/ 90488 w 762686"/>
                  <a:gd name="connsiteY829" fmla="*/ 189358 h 762686"/>
                  <a:gd name="connsiteX830" fmla="*/ 90488 w 762686"/>
                  <a:gd name="connsiteY830" fmla="*/ 197930 h 762686"/>
                  <a:gd name="connsiteX831" fmla="*/ 100965 w 762686"/>
                  <a:gd name="connsiteY831" fmla="*/ 201740 h 762686"/>
                  <a:gd name="connsiteX832" fmla="*/ 112395 w 762686"/>
                  <a:gd name="connsiteY832" fmla="*/ 202693 h 762686"/>
                  <a:gd name="connsiteX833" fmla="*/ 135255 w 762686"/>
                  <a:gd name="connsiteY833" fmla="*/ 196025 h 762686"/>
                  <a:gd name="connsiteX834" fmla="*/ 142875 w 762686"/>
                  <a:gd name="connsiteY834" fmla="*/ 177928 h 762686"/>
                  <a:gd name="connsiteX835" fmla="*/ 138113 w 762686"/>
                  <a:gd name="connsiteY835" fmla="*/ 164593 h 762686"/>
                  <a:gd name="connsiteX836" fmla="*/ 123825 w 762686"/>
                  <a:gd name="connsiteY836" fmla="*/ 157925 h 762686"/>
                  <a:gd name="connsiteX837" fmla="*/ 136208 w 762686"/>
                  <a:gd name="connsiteY837" fmla="*/ 151258 h 762686"/>
                  <a:gd name="connsiteX838" fmla="*/ 140970 w 762686"/>
                  <a:gd name="connsiteY838" fmla="*/ 138875 h 762686"/>
                  <a:gd name="connsiteX839" fmla="*/ 135255 w 762686"/>
                  <a:gd name="connsiteY839" fmla="*/ 124588 h 762686"/>
                  <a:gd name="connsiteX840" fmla="*/ 117158 w 762686"/>
                  <a:gd name="connsiteY840" fmla="*/ 118873 h 762686"/>
                  <a:gd name="connsiteX841" fmla="*/ 104247 w 762686"/>
                  <a:gd name="connsiteY841" fmla="*/ 120718 h 762686"/>
                  <a:gd name="connsiteX842" fmla="*/ 111693 w 762686"/>
                  <a:gd name="connsiteY842" fmla="*/ 111693 h 762686"/>
                  <a:gd name="connsiteX843" fmla="*/ 168131 w 762686"/>
                  <a:gd name="connsiteY843" fmla="*/ 65127 h 762686"/>
                  <a:gd name="connsiteX844" fmla="*/ 195079 w 762686"/>
                  <a:gd name="connsiteY844" fmla="*/ 50500 h 762686"/>
                  <a:gd name="connsiteX845" fmla="*/ 188595 w 762686"/>
                  <a:gd name="connsiteY845" fmla="*/ 64580 h 762686"/>
                  <a:gd name="connsiteX846" fmla="*/ 198120 w 762686"/>
                  <a:gd name="connsiteY846" fmla="*/ 64580 h 762686"/>
                  <a:gd name="connsiteX847" fmla="*/ 207612 w 762686"/>
                  <a:gd name="connsiteY847" fmla="*/ 43698 h 762686"/>
                  <a:gd name="connsiteX848" fmla="*/ 232907 w 762686"/>
                  <a:gd name="connsiteY848" fmla="*/ 29968 h 762686"/>
                  <a:gd name="connsiteX849" fmla="*/ 304489 w 762686"/>
                  <a:gd name="connsiteY849" fmla="*/ 7748 h 762686"/>
                  <a:gd name="connsiteX850" fmla="*/ 306793 w 762686"/>
                  <a:gd name="connsiteY850" fmla="*/ 7515 h 762686"/>
                  <a:gd name="connsiteX851" fmla="*/ 305753 w 762686"/>
                  <a:gd name="connsiteY851" fmla="*/ 12193 h 762686"/>
                  <a:gd name="connsiteX852" fmla="*/ 300990 w 762686"/>
                  <a:gd name="connsiteY852" fmla="*/ 20766 h 762686"/>
                  <a:gd name="connsiteX853" fmla="*/ 287655 w 762686"/>
                  <a:gd name="connsiteY853" fmla="*/ 35053 h 762686"/>
                  <a:gd name="connsiteX854" fmla="*/ 265748 w 762686"/>
                  <a:gd name="connsiteY854" fmla="*/ 56961 h 762686"/>
                  <a:gd name="connsiteX855" fmla="*/ 265748 w 762686"/>
                  <a:gd name="connsiteY855" fmla="*/ 64581 h 762686"/>
                  <a:gd name="connsiteX856" fmla="*/ 319088 w 762686"/>
                  <a:gd name="connsiteY856" fmla="*/ 64581 h 762686"/>
                  <a:gd name="connsiteX857" fmla="*/ 320993 w 762686"/>
                  <a:gd name="connsiteY857" fmla="*/ 64581 h 762686"/>
                  <a:gd name="connsiteX858" fmla="*/ 320993 w 762686"/>
                  <a:gd name="connsiteY858" fmla="*/ 54103 h 762686"/>
                  <a:gd name="connsiteX859" fmla="*/ 279083 w 762686"/>
                  <a:gd name="connsiteY859" fmla="*/ 54103 h 762686"/>
                  <a:gd name="connsiteX860" fmla="*/ 297180 w 762686"/>
                  <a:gd name="connsiteY860" fmla="*/ 36958 h 762686"/>
                  <a:gd name="connsiteX861" fmla="*/ 313373 w 762686"/>
                  <a:gd name="connsiteY861" fmla="*/ 17908 h 762686"/>
                  <a:gd name="connsiteX862" fmla="*/ 316940 w 762686"/>
                  <a:gd name="connsiteY862" fmla="*/ 6492 h 762686"/>
                  <a:gd name="connsiteX863" fmla="*/ 359604 w 762686"/>
                  <a:gd name="connsiteY863" fmla="*/ 2192 h 762686"/>
                  <a:gd name="connsiteX864" fmla="*/ 358140 w 762686"/>
                  <a:gd name="connsiteY864" fmla="*/ 21718 h 762686"/>
                  <a:gd name="connsiteX865" fmla="*/ 362902 w 762686"/>
                  <a:gd name="connsiteY865" fmla="*/ 24575 h 762686"/>
                  <a:gd name="connsiteX866" fmla="*/ 377190 w 762686"/>
                  <a:gd name="connsiteY866" fmla="*/ 22670 h 762686"/>
                  <a:gd name="connsiteX867" fmla="*/ 398145 w 762686"/>
                  <a:gd name="connsiteY867" fmla="*/ 39815 h 762686"/>
                  <a:gd name="connsiteX868" fmla="*/ 392430 w 762686"/>
                  <a:gd name="connsiteY868" fmla="*/ 53150 h 762686"/>
                  <a:gd name="connsiteX869" fmla="*/ 377190 w 762686"/>
                  <a:gd name="connsiteY869" fmla="*/ 57913 h 762686"/>
                  <a:gd name="connsiteX870" fmla="*/ 365760 w 762686"/>
                  <a:gd name="connsiteY870" fmla="*/ 56960 h 762686"/>
                  <a:gd name="connsiteX871" fmla="*/ 356235 w 762686"/>
                  <a:gd name="connsiteY871" fmla="*/ 53150 h 762686"/>
                  <a:gd name="connsiteX872" fmla="*/ 356235 w 762686"/>
                  <a:gd name="connsiteY872" fmla="*/ 61723 h 762686"/>
                  <a:gd name="connsiteX873" fmla="*/ 377190 w 762686"/>
                  <a:gd name="connsiteY873" fmla="*/ 66485 h 762686"/>
                  <a:gd name="connsiteX874" fmla="*/ 399097 w 762686"/>
                  <a:gd name="connsiteY874" fmla="*/ 58865 h 762686"/>
                  <a:gd name="connsiteX875" fmla="*/ 406717 w 762686"/>
                  <a:gd name="connsiteY875" fmla="*/ 38863 h 762686"/>
                  <a:gd name="connsiteX876" fmla="*/ 399097 w 762686"/>
                  <a:gd name="connsiteY876" fmla="*/ 21718 h 762686"/>
                  <a:gd name="connsiteX877" fmla="*/ 379095 w 762686"/>
                  <a:gd name="connsiteY877" fmla="*/ 15050 h 762686"/>
                  <a:gd name="connsiteX878" fmla="*/ 366712 w 762686"/>
                  <a:gd name="connsiteY878" fmla="*/ 16003 h 762686"/>
                  <a:gd name="connsiteX879" fmla="*/ 367884 w 762686"/>
                  <a:gd name="connsiteY879" fmla="*/ 1357 h 76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Lst>
                <a:rect l="l" t="t" r="r" b="b"/>
                <a:pathLst>
                  <a:path w="762686" h="762686">
                    <a:moveTo>
                      <a:pt x="466725" y="708471"/>
                    </a:moveTo>
                    <a:cubicBezTo>
                      <a:pt x="474345" y="711328"/>
                      <a:pt x="479108" y="714186"/>
                      <a:pt x="481965" y="717043"/>
                    </a:cubicBezTo>
                    <a:cubicBezTo>
                      <a:pt x="484823" y="719901"/>
                      <a:pt x="486728" y="722758"/>
                      <a:pt x="486728" y="726568"/>
                    </a:cubicBezTo>
                    <a:cubicBezTo>
                      <a:pt x="486728" y="731331"/>
                      <a:pt x="484823" y="734188"/>
                      <a:pt x="481965" y="737046"/>
                    </a:cubicBezTo>
                    <a:cubicBezTo>
                      <a:pt x="478155" y="739903"/>
                      <a:pt x="474345" y="740856"/>
                      <a:pt x="468630" y="740856"/>
                    </a:cubicBezTo>
                    <a:cubicBezTo>
                      <a:pt x="462915" y="740856"/>
                      <a:pt x="458153" y="739903"/>
                      <a:pt x="455295" y="737046"/>
                    </a:cubicBezTo>
                    <a:cubicBezTo>
                      <a:pt x="452438" y="734188"/>
                      <a:pt x="450533" y="731331"/>
                      <a:pt x="450533" y="726568"/>
                    </a:cubicBezTo>
                    <a:cubicBezTo>
                      <a:pt x="450533" y="722758"/>
                      <a:pt x="452438" y="718948"/>
                      <a:pt x="454343" y="716091"/>
                    </a:cubicBezTo>
                    <a:cubicBezTo>
                      <a:pt x="457200" y="713233"/>
                      <a:pt x="461010" y="710376"/>
                      <a:pt x="466725" y="708471"/>
                    </a:cubicBezTo>
                    <a:close/>
                    <a:moveTo>
                      <a:pt x="220980" y="707518"/>
                    </a:moveTo>
                    <a:lnTo>
                      <a:pt x="221932" y="707518"/>
                    </a:lnTo>
                    <a:lnTo>
                      <a:pt x="217020" y="724095"/>
                    </a:lnTo>
                    <a:lnTo>
                      <a:pt x="203066" y="716521"/>
                    </a:lnTo>
                    <a:lnTo>
                      <a:pt x="212407" y="714186"/>
                    </a:lnTo>
                    <a:cubicBezTo>
                      <a:pt x="216217" y="713233"/>
                      <a:pt x="219075" y="710376"/>
                      <a:pt x="220980" y="707518"/>
                    </a:cubicBezTo>
                    <a:close/>
                    <a:moveTo>
                      <a:pt x="203835" y="673228"/>
                    </a:moveTo>
                    <a:cubicBezTo>
                      <a:pt x="207645" y="673228"/>
                      <a:pt x="210502" y="674181"/>
                      <a:pt x="213360" y="676086"/>
                    </a:cubicBezTo>
                    <a:cubicBezTo>
                      <a:pt x="216217" y="677991"/>
                      <a:pt x="218122" y="680848"/>
                      <a:pt x="220027" y="683706"/>
                    </a:cubicBezTo>
                    <a:cubicBezTo>
                      <a:pt x="220980" y="686563"/>
                      <a:pt x="221932" y="690373"/>
                      <a:pt x="221932" y="694183"/>
                    </a:cubicBezTo>
                    <a:cubicBezTo>
                      <a:pt x="221932" y="697041"/>
                      <a:pt x="220980" y="699898"/>
                      <a:pt x="219075" y="701803"/>
                    </a:cubicBezTo>
                    <a:cubicBezTo>
                      <a:pt x="217170" y="704661"/>
                      <a:pt x="215265" y="706566"/>
                      <a:pt x="212407" y="707518"/>
                    </a:cubicBezTo>
                    <a:cubicBezTo>
                      <a:pt x="209550" y="708471"/>
                      <a:pt x="206692" y="709423"/>
                      <a:pt x="202882" y="709423"/>
                    </a:cubicBezTo>
                    <a:cubicBezTo>
                      <a:pt x="197167" y="709423"/>
                      <a:pt x="193357" y="707518"/>
                      <a:pt x="190500" y="704661"/>
                    </a:cubicBezTo>
                    <a:cubicBezTo>
                      <a:pt x="187642" y="701803"/>
                      <a:pt x="186690" y="697993"/>
                      <a:pt x="186690" y="692278"/>
                    </a:cubicBezTo>
                    <a:cubicBezTo>
                      <a:pt x="186690" y="686563"/>
                      <a:pt x="188595" y="681801"/>
                      <a:pt x="191452" y="677991"/>
                    </a:cubicBezTo>
                    <a:cubicBezTo>
                      <a:pt x="194310" y="675133"/>
                      <a:pt x="198120" y="673228"/>
                      <a:pt x="203835" y="673228"/>
                    </a:cubicBezTo>
                    <a:close/>
                    <a:moveTo>
                      <a:pt x="468630" y="672276"/>
                    </a:moveTo>
                    <a:cubicBezTo>
                      <a:pt x="473393" y="672276"/>
                      <a:pt x="477203" y="673228"/>
                      <a:pt x="480060" y="676086"/>
                    </a:cubicBezTo>
                    <a:cubicBezTo>
                      <a:pt x="482918" y="677991"/>
                      <a:pt x="483870" y="680848"/>
                      <a:pt x="483870" y="684658"/>
                    </a:cubicBezTo>
                    <a:cubicBezTo>
                      <a:pt x="483870" y="687516"/>
                      <a:pt x="482918" y="690373"/>
                      <a:pt x="481013" y="693231"/>
                    </a:cubicBezTo>
                    <a:cubicBezTo>
                      <a:pt x="479108" y="696088"/>
                      <a:pt x="475298" y="698946"/>
                      <a:pt x="469583" y="700851"/>
                    </a:cubicBezTo>
                    <a:cubicBezTo>
                      <a:pt x="463868" y="697993"/>
                      <a:pt x="459105" y="696088"/>
                      <a:pt x="457200" y="693231"/>
                    </a:cubicBezTo>
                    <a:cubicBezTo>
                      <a:pt x="455295" y="691326"/>
                      <a:pt x="454343" y="688468"/>
                      <a:pt x="454343" y="684658"/>
                    </a:cubicBezTo>
                    <a:cubicBezTo>
                      <a:pt x="454343" y="680848"/>
                      <a:pt x="455295" y="677991"/>
                      <a:pt x="458153" y="676086"/>
                    </a:cubicBezTo>
                    <a:cubicBezTo>
                      <a:pt x="460058" y="673228"/>
                      <a:pt x="463868" y="672276"/>
                      <a:pt x="468630" y="672276"/>
                    </a:cubicBezTo>
                    <a:close/>
                    <a:moveTo>
                      <a:pt x="380047" y="671323"/>
                    </a:moveTo>
                    <a:cubicBezTo>
                      <a:pt x="385762" y="671323"/>
                      <a:pt x="390525" y="674181"/>
                      <a:pt x="393382" y="679896"/>
                    </a:cubicBezTo>
                    <a:cubicBezTo>
                      <a:pt x="396240" y="685611"/>
                      <a:pt x="397192" y="694183"/>
                      <a:pt x="397192" y="705613"/>
                    </a:cubicBezTo>
                    <a:cubicBezTo>
                      <a:pt x="397192" y="717043"/>
                      <a:pt x="396240" y="725616"/>
                      <a:pt x="393382" y="731331"/>
                    </a:cubicBezTo>
                    <a:cubicBezTo>
                      <a:pt x="390525" y="737046"/>
                      <a:pt x="385762" y="739903"/>
                      <a:pt x="380047" y="739903"/>
                    </a:cubicBezTo>
                    <a:cubicBezTo>
                      <a:pt x="374332" y="739903"/>
                      <a:pt x="369570" y="737998"/>
                      <a:pt x="366712" y="732283"/>
                    </a:cubicBezTo>
                    <a:cubicBezTo>
                      <a:pt x="363855" y="726568"/>
                      <a:pt x="362902" y="717996"/>
                      <a:pt x="362902" y="706566"/>
                    </a:cubicBezTo>
                    <a:cubicBezTo>
                      <a:pt x="362902" y="695136"/>
                      <a:pt x="364807" y="686563"/>
                      <a:pt x="366712" y="678943"/>
                    </a:cubicBezTo>
                    <a:cubicBezTo>
                      <a:pt x="369570" y="674181"/>
                      <a:pt x="374332" y="671323"/>
                      <a:pt x="380047" y="671323"/>
                    </a:cubicBezTo>
                    <a:close/>
                    <a:moveTo>
                      <a:pt x="468630" y="664656"/>
                    </a:moveTo>
                    <a:cubicBezTo>
                      <a:pt x="461010" y="664656"/>
                      <a:pt x="455295" y="666561"/>
                      <a:pt x="452438" y="667513"/>
                    </a:cubicBezTo>
                    <a:cubicBezTo>
                      <a:pt x="447675" y="671323"/>
                      <a:pt x="445770" y="676086"/>
                      <a:pt x="445770" y="681801"/>
                    </a:cubicBezTo>
                    <a:cubicBezTo>
                      <a:pt x="445770" y="686563"/>
                      <a:pt x="446723" y="689421"/>
                      <a:pt x="448628" y="693231"/>
                    </a:cubicBezTo>
                    <a:cubicBezTo>
                      <a:pt x="451485" y="697041"/>
                      <a:pt x="455295" y="699898"/>
                      <a:pt x="460058" y="702756"/>
                    </a:cubicBezTo>
                    <a:cubicBezTo>
                      <a:pt x="448628" y="708471"/>
                      <a:pt x="442913" y="715138"/>
                      <a:pt x="442913" y="724663"/>
                    </a:cubicBezTo>
                    <a:cubicBezTo>
                      <a:pt x="442913" y="731331"/>
                      <a:pt x="444818" y="737046"/>
                      <a:pt x="449580" y="740856"/>
                    </a:cubicBezTo>
                    <a:cubicBezTo>
                      <a:pt x="454343" y="744666"/>
                      <a:pt x="461010" y="746571"/>
                      <a:pt x="469583" y="746571"/>
                    </a:cubicBezTo>
                    <a:cubicBezTo>
                      <a:pt x="477203" y="746571"/>
                      <a:pt x="483870" y="744666"/>
                      <a:pt x="488633" y="740856"/>
                    </a:cubicBezTo>
                    <a:cubicBezTo>
                      <a:pt x="493395" y="737046"/>
                      <a:pt x="495300" y="731331"/>
                      <a:pt x="495300" y="724663"/>
                    </a:cubicBezTo>
                    <a:cubicBezTo>
                      <a:pt x="495300" y="719901"/>
                      <a:pt x="494348" y="716091"/>
                      <a:pt x="491490" y="712281"/>
                    </a:cubicBezTo>
                    <a:cubicBezTo>
                      <a:pt x="488633" y="709423"/>
                      <a:pt x="483870" y="705613"/>
                      <a:pt x="477203" y="702756"/>
                    </a:cubicBezTo>
                    <a:cubicBezTo>
                      <a:pt x="481965" y="700851"/>
                      <a:pt x="485775" y="697041"/>
                      <a:pt x="488633" y="694183"/>
                    </a:cubicBezTo>
                    <a:cubicBezTo>
                      <a:pt x="491490" y="691326"/>
                      <a:pt x="492443" y="687516"/>
                      <a:pt x="492443" y="683706"/>
                    </a:cubicBezTo>
                    <a:cubicBezTo>
                      <a:pt x="492443" y="677991"/>
                      <a:pt x="490538" y="673228"/>
                      <a:pt x="485775" y="669418"/>
                    </a:cubicBezTo>
                    <a:cubicBezTo>
                      <a:pt x="481965" y="666561"/>
                      <a:pt x="476250" y="664656"/>
                      <a:pt x="468630" y="664656"/>
                    </a:cubicBezTo>
                    <a:close/>
                    <a:moveTo>
                      <a:pt x="381000" y="664656"/>
                    </a:moveTo>
                    <a:cubicBezTo>
                      <a:pt x="372427" y="664656"/>
                      <a:pt x="365760" y="668466"/>
                      <a:pt x="360997" y="675133"/>
                    </a:cubicBezTo>
                    <a:cubicBezTo>
                      <a:pt x="356235" y="681801"/>
                      <a:pt x="354330" y="692278"/>
                      <a:pt x="354330" y="706566"/>
                    </a:cubicBezTo>
                    <a:cubicBezTo>
                      <a:pt x="354330" y="720853"/>
                      <a:pt x="356235" y="731331"/>
                      <a:pt x="360997" y="737998"/>
                    </a:cubicBezTo>
                    <a:cubicBezTo>
                      <a:pt x="365760" y="744666"/>
                      <a:pt x="372427" y="748476"/>
                      <a:pt x="381000" y="748476"/>
                    </a:cubicBezTo>
                    <a:cubicBezTo>
                      <a:pt x="389572" y="748476"/>
                      <a:pt x="396240" y="744666"/>
                      <a:pt x="401002" y="737998"/>
                    </a:cubicBezTo>
                    <a:cubicBezTo>
                      <a:pt x="405765" y="731331"/>
                      <a:pt x="407670" y="720853"/>
                      <a:pt x="407670" y="706566"/>
                    </a:cubicBezTo>
                    <a:cubicBezTo>
                      <a:pt x="407670" y="693231"/>
                      <a:pt x="405765" y="682753"/>
                      <a:pt x="401002" y="675133"/>
                    </a:cubicBezTo>
                    <a:cubicBezTo>
                      <a:pt x="396240" y="668466"/>
                      <a:pt x="389572" y="664656"/>
                      <a:pt x="381000" y="664656"/>
                    </a:cubicBezTo>
                    <a:close/>
                    <a:moveTo>
                      <a:pt x="291465" y="572263"/>
                    </a:moveTo>
                    <a:cubicBezTo>
                      <a:pt x="299085" y="575120"/>
                      <a:pt x="303847" y="577978"/>
                      <a:pt x="306705" y="580835"/>
                    </a:cubicBezTo>
                    <a:cubicBezTo>
                      <a:pt x="309562" y="583693"/>
                      <a:pt x="311467" y="586550"/>
                      <a:pt x="311467" y="590360"/>
                    </a:cubicBezTo>
                    <a:cubicBezTo>
                      <a:pt x="311467" y="595123"/>
                      <a:pt x="309562" y="597980"/>
                      <a:pt x="306705" y="600838"/>
                    </a:cubicBezTo>
                    <a:cubicBezTo>
                      <a:pt x="302895" y="603695"/>
                      <a:pt x="299085" y="604648"/>
                      <a:pt x="293370" y="604648"/>
                    </a:cubicBezTo>
                    <a:cubicBezTo>
                      <a:pt x="287655" y="604648"/>
                      <a:pt x="282892" y="603695"/>
                      <a:pt x="280035" y="600838"/>
                    </a:cubicBezTo>
                    <a:cubicBezTo>
                      <a:pt x="277177" y="597980"/>
                      <a:pt x="275272" y="595123"/>
                      <a:pt x="275272" y="590360"/>
                    </a:cubicBezTo>
                    <a:cubicBezTo>
                      <a:pt x="275272" y="586550"/>
                      <a:pt x="276225" y="582740"/>
                      <a:pt x="279082" y="579883"/>
                    </a:cubicBezTo>
                    <a:cubicBezTo>
                      <a:pt x="281940" y="577025"/>
                      <a:pt x="285750" y="574168"/>
                      <a:pt x="291465" y="572263"/>
                    </a:cubicBezTo>
                    <a:close/>
                    <a:moveTo>
                      <a:pt x="470535" y="567500"/>
                    </a:moveTo>
                    <a:cubicBezTo>
                      <a:pt x="476250" y="567500"/>
                      <a:pt x="480060" y="569405"/>
                      <a:pt x="482918" y="572263"/>
                    </a:cubicBezTo>
                    <a:cubicBezTo>
                      <a:pt x="485775" y="575120"/>
                      <a:pt x="486728" y="578930"/>
                      <a:pt x="486728" y="584645"/>
                    </a:cubicBezTo>
                    <a:cubicBezTo>
                      <a:pt x="486728" y="590360"/>
                      <a:pt x="484823" y="596075"/>
                      <a:pt x="481965" y="598933"/>
                    </a:cubicBezTo>
                    <a:cubicBezTo>
                      <a:pt x="479108" y="601790"/>
                      <a:pt x="475298" y="603695"/>
                      <a:pt x="469583" y="603695"/>
                    </a:cubicBezTo>
                    <a:cubicBezTo>
                      <a:pt x="466725" y="603695"/>
                      <a:pt x="462915" y="602743"/>
                      <a:pt x="460058" y="600838"/>
                    </a:cubicBezTo>
                    <a:cubicBezTo>
                      <a:pt x="457200" y="598933"/>
                      <a:pt x="455295" y="596075"/>
                      <a:pt x="453390" y="593218"/>
                    </a:cubicBezTo>
                    <a:cubicBezTo>
                      <a:pt x="452438" y="590360"/>
                      <a:pt x="451485" y="586550"/>
                      <a:pt x="451485" y="582740"/>
                    </a:cubicBezTo>
                    <a:cubicBezTo>
                      <a:pt x="451485" y="579883"/>
                      <a:pt x="452438" y="577978"/>
                      <a:pt x="454343" y="575120"/>
                    </a:cubicBezTo>
                    <a:cubicBezTo>
                      <a:pt x="456248" y="572263"/>
                      <a:pt x="458153" y="570358"/>
                      <a:pt x="461010" y="569405"/>
                    </a:cubicBezTo>
                    <a:cubicBezTo>
                      <a:pt x="463868" y="568453"/>
                      <a:pt x="466725" y="567500"/>
                      <a:pt x="470535" y="567500"/>
                    </a:cubicBezTo>
                    <a:close/>
                    <a:moveTo>
                      <a:pt x="391477" y="538926"/>
                    </a:moveTo>
                    <a:cubicBezTo>
                      <a:pt x="390525" y="545593"/>
                      <a:pt x="390525" y="551308"/>
                      <a:pt x="390525" y="557023"/>
                    </a:cubicBezTo>
                    <a:lnTo>
                      <a:pt x="390525" y="583693"/>
                    </a:lnTo>
                    <a:lnTo>
                      <a:pt x="360045" y="583693"/>
                    </a:lnTo>
                    <a:lnTo>
                      <a:pt x="386715" y="547498"/>
                    </a:lnTo>
                    <a:cubicBezTo>
                      <a:pt x="387667" y="545593"/>
                      <a:pt x="389572" y="542736"/>
                      <a:pt x="391477" y="538926"/>
                    </a:cubicBezTo>
                    <a:close/>
                    <a:moveTo>
                      <a:pt x="127635" y="538926"/>
                    </a:moveTo>
                    <a:cubicBezTo>
                      <a:pt x="126682" y="545593"/>
                      <a:pt x="126682" y="551308"/>
                      <a:pt x="126682" y="557023"/>
                    </a:cubicBezTo>
                    <a:lnTo>
                      <a:pt x="126682" y="583693"/>
                    </a:lnTo>
                    <a:lnTo>
                      <a:pt x="97155" y="583693"/>
                    </a:lnTo>
                    <a:lnTo>
                      <a:pt x="122872" y="547498"/>
                    </a:lnTo>
                    <a:cubicBezTo>
                      <a:pt x="123825" y="545593"/>
                      <a:pt x="125730" y="542736"/>
                      <a:pt x="127635" y="538926"/>
                    </a:cubicBezTo>
                    <a:close/>
                    <a:moveTo>
                      <a:pt x="40005" y="538926"/>
                    </a:moveTo>
                    <a:lnTo>
                      <a:pt x="39557" y="547445"/>
                    </a:lnTo>
                    <a:lnTo>
                      <a:pt x="37439" y="543544"/>
                    </a:lnTo>
                    <a:close/>
                    <a:moveTo>
                      <a:pt x="292417" y="536068"/>
                    </a:moveTo>
                    <a:cubicBezTo>
                      <a:pt x="297180" y="536068"/>
                      <a:pt x="300990" y="537020"/>
                      <a:pt x="303847" y="539878"/>
                    </a:cubicBezTo>
                    <a:cubicBezTo>
                      <a:pt x="306705" y="541783"/>
                      <a:pt x="307657" y="544640"/>
                      <a:pt x="307657" y="548450"/>
                    </a:cubicBezTo>
                    <a:cubicBezTo>
                      <a:pt x="307657" y="551308"/>
                      <a:pt x="306705" y="554165"/>
                      <a:pt x="304800" y="557023"/>
                    </a:cubicBezTo>
                    <a:cubicBezTo>
                      <a:pt x="302895" y="559880"/>
                      <a:pt x="299085" y="562738"/>
                      <a:pt x="293370" y="564643"/>
                    </a:cubicBezTo>
                    <a:cubicBezTo>
                      <a:pt x="287655" y="561785"/>
                      <a:pt x="282892" y="559880"/>
                      <a:pt x="280987" y="557023"/>
                    </a:cubicBezTo>
                    <a:cubicBezTo>
                      <a:pt x="279082" y="555118"/>
                      <a:pt x="278130" y="552260"/>
                      <a:pt x="278130" y="548450"/>
                    </a:cubicBezTo>
                    <a:cubicBezTo>
                      <a:pt x="278130" y="544640"/>
                      <a:pt x="279082" y="541783"/>
                      <a:pt x="281940" y="539878"/>
                    </a:cubicBezTo>
                    <a:cubicBezTo>
                      <a:pt x="283845" y="537020"/>
                      <a:pt x="287655" y="536068"/>
                      <a:pt x="292417" y="536068"/>
                    </a:cubicBezTo>
                    <a:close/>
                    <a:moveTo>
                      <a:pt x="556260" y="529401"/>
                    </a:moveTo>
                    <a:lnTo>
                      <a:pt x="534353" y="545593"/>
                    </a:lnTo>
                    <a:lnTo>
                      <a:pt x="539115" y="552261"/>
                    </a:lnTo>
                    <a:cubicBezTo>
                      <a:pt x="546735" y="546546"/>
                      <a:pt x="551498" y="542736"/>
                      <a:pt x="552450" y="541783"/>
                    </a:cubicBezTo>
                    <a:cubicBezTo>
                      <a:pt x="553403" y="540831"/>
                      <a:pt x="554355" y="539878"/>
                      <a:pt x="555308" y="538926"/>
                    </a:cubicBezTo>
                    <a:cubicBezTo>
                      <a:pt x="555308" y="542736"/>
                      <a:pt x="555308" y="547498"/>
                      <a:pt x="555308" y="552261"/>
                    </a:cubicBezTo>
                    <a:lnTo>
                      <a:pt x="555308" y="610363"/>
                    </a:lnTo>
                    <a:lnTo>
                      <a:pt x="563880" y="610363"/>
                    </a:lnTo>
                    <a:lnTo>
                      <a:pt x="563880" y="529401"/>
                    </a:lnTo>
                    <a:close/>
                    <a:moveTo>
                      <a:pt x="388620" y="529401"/>
                    </a:moveTo>
                    <a:lnTo>
                      <a:pt x="350520" y="584646"/>
                    </a:lnTo>
                    <a:lnTo>
                      <a:pt x="350520" y="592266"/>
                    </a:lnTo>
                    <a:lnTo>
                      <a:pt x="389572" y="592266"/>
                    </a:lnTo>
                    <a:lnTo>
                      <a:pt x="389572" y="611316"/>
                    </a:lnTo>
                    <a:lnTo>
                      <a:pt x="398145" y="611316"/>
                    </a:lnTo>
                    <a:lnTo>
                      <a:pt x="398145" y="592266"/>
                    </a:lnTo>
                    <a:lnTo>
                      <a:pt x="410527" y="592266"/>
                    </a:lnTo>
                    <a:lnTo>
                      <a:pt x="410527" y="583693"/>
                    </a:lnTo>
                    <a:lnTo>
                      <a:pt x="398145" y="583693"/>
                    </a:lnTo>
                    <a:lnTo>
                      <a:pt x="398145" y="529401"/>
                    </a:lnTo>
                    <a:close/>
                    <a:moveTo>
                      <a:pt x="177165" y="529401"/>
                    </a:moveTo>
                    <a:lnTo>
                      <a:pt x="177165" y="537973"/>
                    </a:lnTo>
                    <a:lnTo>
                      <a:pt x="221932" y="537973"/>
                    </a:lnTo>
                    <a:lnTo>
                      <a:pt x="188595" y="610363"/>
                    </a:lnTo>
                    <a:lnTo>
                      <a:pt x="198120" y="610363"/>
                    </a:lnTo>
                    <a:lnTo>
                      <a:pt x="231457" y="537021"/>
                    </a:lnTo>
                    <a:lnTo>
                      <a:pt x="231457" y="529401"/>
                    </a:lnTo>
                    <a:close/>
                    <a:moveTo>
                      <a:pt x="125730" y="529401"/>
                    </a:moveTo>
                    <a:lnTo>
                      <a:pt x="87630" y="584646"/>
                    </a:lnTo>
                    <a:lnTo>
                      <a:pt x="87630" y="592266"/>
                    </a:lnTo>
                    <a:lnTo>
                      <a:pt x="126682" y="592266"/>
                    </a:lnTo>
                    <a:lnTo>
                      <a:pt x="126682" y="611316"/>
                    </a:lnTo>
                    <a:lnTo>
                      <a:pt x="135255" y="611316"/>
                    </a:lnTo>
                    <a:lnTo>
                      <a:pt x="135255" y="592266"/>
                    </a:lnTo>
                    <a:lnTo>
                      <a:pt x="147637" y="592266"/>
                    </a:lnTo>
                    <a:lnTo>
                      <a:pt x="147637" y="583693"/>
                    </a:lnTo>
                    <a:lnTo>
                      <a:pt x="135255" y="583693"/>
                    </a:lnTo>
                    <a:lnTo>
                      <a:pt x="135255" y="529401"/>
                    </a:lnTo>
                    <a:close/>
                    <a:moveTo>
                      <a:pt x="641985" y="528448"/>
                    </a:moveTo>
                    <a:cubicBezTo>
                      <a:pt x="637222" y="528448"/>
                      <a:pt x="633412" y="528448"/>
                      <a:pt x="628650" y="530353"/>
                    </a:cubicBezTo>
                    <a:cubicBezTo>
                      <a:pt x="624840" y="532258"/>
                      <a:pt x="621030" y="534163"/>
                      <a:pt x="617220" y="537020"/>
                    </a:cubicBezTo>
                    <a:lnTo>
                      <a:pt x="623887" y="543688"/>
                    </a:lnTo>
                    <a:cubicBezTo>
                      <a:pt x="627697" y="540830"/>
                      <a:pt x="631507" y="538925"/>
                      <a:pt x="634365" y="537973"/>
                    </a:cubicBezTo>
                    <a:cubicBezTo>
                      <a:pt x="638175" y="537020"/>
                      <a:pt x="641032" y="536068"/>
                      <a:pt x="644842" y="536068"/>
                    </a:cubicBezTo>
                    <a:cubicBezTo>
                      <a:pt x="649605" y="536068"/>
                      <a:pt x="653415" y="537973"/>
                      <a:pt x="656272" y="539878"/>
                    </a:cubicBezTo>
                    <a:cubicBezTo>
                      <a:pt x="659130" y="542735"/>
                      <a:pt x="660082" y="545593"/>
                      <a:pt x="660082" y="549403"/>
                    </a:cubicBezTo>
                    <a:cubicBezTo>
                      <a:pt x="660082" y="554165"/>
                      <a:pt x="658177" y="557975"/>
                      <a:pt x="654367" y="560833"/>
                    </a:cubicBezTo>
                    <a:cubicBezTo>
                      <a:pt x="650557" y="563690"/>
                      <a:pt x="645795" y="564643"/>
                      <a:pt x="639127" y="564643"/>
                    </a:cubicBezTo>
                    <a:lnTo>
                      <a:pt x="630555" y="564643"/>
                    </a:lnTo>
                    <a:lnTo>
                      <a:pt x="630555" y="572263"/>
                    </a:lnTo>
                    <a:lnTo>
                      <a:pt x="638175" y="572263"/>
                    </a:lnTo>
                    <a:cubicBezTo>
                      <a:pt x="653415" y="572263"/>
                      <a:pt x="661035" y="577978"/>
                      <a:pt x="661035" y="587503"/>
                    </a:cubicBezTo>
                    <a:cubicBezTo>
                      <a:pt x="661035" y="597980"/>
                      <a:pt x="654367" y="603695"/>
                      <a:pt x="640080" y="603695"/>
                    </a:cubicBezTo>
                    <a:cubicBezTo>
                      <a:pt x="636270" y="603695"/>
                      <a:pt x="632460" y="603695"/>
                      <a:pt x="628650" y="602743"/>
                    </a:cubicBezTo>
                    <a:cubicBezTo>
                      <a:pt x="624840" y="601790"/>
                      <a:pt x="621030" y="600838"/>
                      <a:pt x="617220" y="598933"/>
                    </a:cubicBezTo>
                    <a:lnTo>
                      <a:pt x="617220" y="607505"/>
                    </a:lnTo>
                    <a:cubicBezTo>
                      <a:pt x="621030" y="609410"/>
                      <a:pt x="623887" y="610363"/>
                      <a:pt x="627697" y="611315"/>
                    </a:cubicBezTo>
                    <a:cubicBezTo>
                      <a:pt x="630555" y="612268"/>
                      <a:pt x="634365" y="612268"/>
                      <a:pt x="639127" y="612268"/>
                    </a:cubicBezTo>
                    <a:cubicBezTo>
                      <a:pt x="648652" y="612268"/>
                      <a:pt x="656272" y="609410"/>
                      <a:pt x="661987" y="605600"/>
                    </a:cubicBezTo>
                    <a:cubicBezTo>
                      <a:pt x="666750" y="600838"/>
                      <a:pt x="669607" y="595123"/>
                      <a:pt x="669607" y="587503"/>
                    </a:cubicBezTo>
                    <a:cubicBezTo>
                      <a:pt x="669607" y="581788"/>
                      <a:pt x="667702" y="577978"/>
                      <a:pt x="664845" y="574168"/>
                    </a:cubicBezTo>
                    <a:cubicBezTo>
                      <a:pt x="661987" y="570358"/>
                      <a:pt x="657225" y="568453"/>
                      <a:pt x="650557" y="567500"/>
                    </a:cubicBezTo>
                    <a:cubicBezTo>
                      <a:pt x="656272" y="566548"/>
                      <a:pt x="660082" y="563690"/>
                      <a:pt x="662940" y="560833"/>
                    </a:cubicBezTo>
                    <a:cubicBezTo>
                      <a:pt x="665797" y="557975"/>
                      <a:pt x="667702" y="553213"/>
                      <a:pt x="667702" y="548450"/>
                    </a:cubicBezTo>
                    <a:cubicBezTo>
                      <a:pt x="667702" y="542735"/>
                      <a:pt x="665797" y="537020"/>
                      <a:pt x="660082" y="534163"/>
                    </a:cubicBezTo>
                    <a:cubicBezTo>
                      <a:pt x="656272" y="530353"/>
                      <a:pt x="649605" y="528448"/>
                      <a:pt x="641985" y="528448"/>
                    </a:cubicBezTo>
                    <a:close/>
                    <a:moveTo>
                      <a:pt x="480060" y="528448"/>
                    </a:moveTo>
                    <a:cubicBezTo>
                      <a:pt x="467678" y="528448"/>
                      <a:pt x="459105" y="532258"/>
                      <a:pt x="452438" y="539878"/>
                    </a:cubicBezTo>
                    <a:cubicBezTo>
                      <a:pt x="445770" y="548450"/>
                      <a:pt x="442913" y="559880"/>
                      <a:pt x="442913" y="576073"/>
                    </a:cubicBezTo>
                    <a:cubicBezTo>
                      <a:pt x="442913" y="587503"/>
                      <a:pt x="444818" y="596075"/>
                      <a:pt x="450533" y="603695"/>
                    </a:cubicBezTo>
                    <a:cubicBezTo>
                      <a:pt x="455295" y="610363"/>
                      <a:pt x="461963" y="613220"/>
                      <a:pt x="470535" y="613220"/>
                    </a:cubicBezTo>
                    <a:cubicBezTo>
                      <a:pt x="479108" y="613220"/>
                      <a:pt x="484823" y="610363"/>
                      <a:pt x="489585" y="605600"/>
                    </a:cubicBezTo>
                    <a:cubicBezTo>
                      <a:pt x="494348" y="600838"/>
                      <a:pt x="496253" y="594170"/>
                      <a:pt x="496253" y="585598"/>
                    </a:cubicBezTo>
                    <a:cubicBezTo>
                      <a:pt x="496253" y="577978"/>
                      <a:pt x="493395" y="572263"/>
                      <a:pt x="489585" y="567500"/>
                    </a:cubicBezTo>
                    <a:cubicBezTo>
                      <a:pt x="485775" y="562738"/>
                      <a:pt x="480060" y="560833"/>
                      <a:pt x="472440" y="560833"/>
                    </a:cubicBezTo>
                    <a:cubicBezTo>
                      <a:pt x="463868" y="560833"/>
                      <a:pt x="457200" y="563690"/>
                      <a:pt x="453390" y="570358"/>
                    </a:cubicBezTo>
                    <a:lnTo>
                      <a:pt x="452438" y="570358"/>
                    </a:lnTo>
                    <a:cubicBezTo>
                      <a:pt x="453390" y="558928"/>
                      <a:pt x="455295" y="550355"/>
                      <a:pt x="460058" y="544640"/>
                    </a:cubicBezTo>
                    <a:cubicBezTo>
                      <a:pt x="464820" y="538925"/>
                      <a:pt x="471488" y="536068"/>
                      <a:pt x="480060" y="536068"/>
                    </a:cubicBezTo>
                    <a:cubicBezTo>
                      <a:pt x="483870" y="536068"/>
                      <a:pt x="486728" y="536068"/>
                      <a:pt x="489585" y="537020"/>
                    </a:cubicBezTo>
                    <a:lnTo>
                      <a:pt x="489585" y="529400"/>
                    </a:lnTo>
                    <a:cubicBezTo>
                      <a:pt x="487680" y="528448"/>
                      <a:pt x="483870" y="528448"/>
                      <a:pt x="480060" y="528448"/>
                    </a:cubicBezTo>
                    <a:close/>
                    <a:moveTo>
                      <a:pt x="292417" y="528448"/>
                    </a:moveTo>
                    <a:cubicBezTo>
                      <a:pt x="285750" y="528448"/>
                      <a:pt x="280035" y="530353"/>
                      <a:pt x="275272" y="531305"/>
                    </a:cubicBezTo>
                    <a:cubicBezTo>
                      <a:pt x="270510" y="535115"/>
                      <a:pt x="268605" y="539878"/>
                      <a:pt x="268605" y="545593"/>
                    </a:cubicBezTo>
                    <a:cubicBezTo>
                      <a:pt x="268605" y="550355"/>
                      <a:pt x="270510" y="553213"/>
                      <a:pt x="272415" y="557023"/>
                    </a:cubicBezTo>
                    <a:cubicBezTo>
                      <a:pt x="275272" y="560833"/>
                      <a:pt x="279082" y="563690"/>
                      <a:pt x="283845" y="566548"/>
                    </a:cubicBezTo>
                    <a:cubicBezTo>
                      <a:pt x="272415" y="572263"/>
                      <a:pt x="266700" y="578930"/>
                      <a:pt x="266700" y="588455"/>
                    </a:cubicBezTo>
                    <a:cubicBezTo>
                      <a:pt x="266700" y="595123"/>
                      <a:pt x="268605" y="600838"/>
                      <a:pt x="273367" y="604648"/>
                    </a:cubicBezTo>
                    <a:cubicBezTo>
                      <a:pt x="278130" y="608458"/>
                      <a:pt x="284797" y="610363"/>
                      <a:pt x="293370" y="610363"/>
                    </a:cubicBezTo>
                    <a:cubicBezTo>
                      <a:pt x="300990" y="610363"/>
                      <a:pt x="307657" y="608458"/>
                      <a:pt x="312420" y="604648"/>
                    </a:cubicBezTo>
                    <a:cubicBezTo>
                      <a:pt x="317182" y="600838"/>
                      <a:pt x="319087" y="595123"/>
                      <a:pt x="319087" y="588455"/>
                    </a:cubicBezTo>
                    <a:cubicBezTo>
                      <a:pt x="319087" y="583693"/>
                      <a:pt x="318135" y="579883"/>
                      <a:pt x="315277" y="576073"/>
                    </a:cubicBezTo>
                    <a:cubicBezTo>
                      <a:pt x="312420" y="573215"/>
                      <a:pt x="307657" y="569405"/>
                      <a:pt x="300990" y="566548"/>
                    </a:cubicBezTo>
                    <a:cubicBezTo>
                      <a:pt x="305752" y="564643"/>
                      <a:pt x="309562" y="560833"/>
                      <a:pt x="312420" y="557975"/>
                    </a:cubicBezTo>
                    <a:cubicBezTo>
                      <a:pt x="315277" y="555118"/>
                      <a:pt x="316230" y="551308"/>
                      <a:pt x="316230" y="547498"/>
                    </a:cubicBezTo>
                    <a:cubicBezTo>
                      <a:pt x="316230" y="541783"/>
                      <a:pt x="314325" y="537020"/>
                      <a:pt x="309562" y="533210"/>
                    </a:cubicBezTo>
                    <a:cubicBezTo>
                      <a:pt x="305752" y="530353"/>
                      <a:pt x="300037" y="528448"/>
                      <a:pt x="292417" y="528448"/>
                    </a:cubicBezTo>
                    <a:close/>
                    <a:moveTo>
                      <a:pt x="470535" y="431293"/>
                    </a:moveTo>
                    <a:cubicBezTo>
                      <a:pt x="476250" y="431293"/>
                      <a:pt x="480060" y="433198"/>
                      <a:pt x="482918" y="436056"/>
                    </a:cubicBezTo>
                    <a:cubicBezTo>
                      <a:pt x="485775" y="438913"/>
                      <a:pt x="486728" y="442723"/>
                      <a:pt x="486728" y="448438"/>
                    </a:cubicBezTo>
                    <a:cubicBezTo>
                      <a:pt x="486728" y="454153"/>
                      <a:pt x="484823" y="459868"/>
                      <a:pt x="481965" y="462726"/>
                    </a:cubicBezTo>
                    <a:cubicBezTo>
                      <a:pt x="479108" y="465583"/>
                      <a:pt x="475298" y="467488"/>
                      <a:pt x="469583" y="467488"/>
                    </a:cubicBezTo>
                    <a:cubicBezTo>
                      <a:pt x="466725" y="467488"/>
                      <a:pt x="462915" y="466536"/>
                      <a:pt x="460058" y="464631"/>
                    </a:cubicBezTo>
                    <a:cubicBezTo>
                      <a:pt x="457200" y="462726"/>
                      <a:pt x="455295" y="459868"/>
                      <a:pt x="453390" y="457011"/>
                    </a:cubicBezTo>
                    <a:cubicBezTo>
                      <a:pt x="452438" y="454153"/>
                      <a:pt x="451485" y="450343"/>
                      <a:pt x="451485" y="446533"/>
                    </a:cubicBezTo>
                    <a:cubicBezTo>
                      <a:pt x="451485" y="443676"/>
                      <a:pt x="452438" y="441771"/>
                      <a:pt x="454343" y="438913"/>
                    </a:cubicBezTo>
                    <a:cubicBezTo>
                      <a:pt x="456248" y="436056"/>
                      <a:pt x="458153" y="434151"/>
                      <a:pt x="461010" y="433198"/>
                    </a:cubicBezTo>
                    <a:cubicBezTo>
                      <a:pt x="463868" y="432246"/>
                      <a:pt x="466725" y="431293"/>
                      <a:pt x="470535" y="431293"/>
                    </a:cubicBezTo>
                    <a:close/>
                    <a:moveTo>
                      <a:pt x="215265" y="402718"/>
                    </a:moveTo>
                    <a:cubicBezTo>
                      <a:pt x="214312" y="409386"/>
                      <a:pt x="214312" y="415101"/>
                      <a:pt x="214312" y="420816"/>
                    </a:cubicBezTo>
                    <a:lnTo>
                      <a:pt x="214312" y="447486"/>
                    </a:lnTo>
                    <a:lnTo>
                      <a:pt x="184785" y="447486"/>
                    </a:lnTo>
                    <a:lnTo>
                      <a:pt x="210502" y="411291"/>
                    </a:lnTo>
                    <a:cubicBezTo>
                      <a:pt x="211455" y="409386"/>
                      <a:pt x="213360" y="406528"/>
                      <a:pt x="215265" y="402718"/>
                    </a:cubicBezTo>
                    <a:close/>
                    <a:moveTo>
                      <a:pt x="127635" y="402718"/>
                    </a:moveTo>
                    <a:cubicBezTo>
                      <a:pt x="126682" y="409386"/>
                      <a:pt x="126682" y="415101"/>
                      <a:pt x="126682" y="420816"/>
                    </a:cubicBezTo>
                    <a:lnTo>
                      <a:pt x="126682" y="447486"/>
                    </a:lnTo>
                    <a:lnTo>
                      <a:pt x="97155" y="447486"/>
                    </a:lnTo>
                    <a:lnTo>
                      <a:pt x="122872" y="411291"/>
                    </a:lnTo>
                    <a:cubicBezTo>
                      <a:pt x="123825" y="409386"/>
                      <a:pt x="125730" y="406528"/>
                      <a:pt x="127635" y="402718"/>
                    </a:cubicBezTo>
                    <a:close/>
                    <a:moveTo>
                      <a:pt x="642938" y="399860"/>
                    </a:moveTo>
                    <a:cubicBezTo>
                      <a:pt x="646748" y="399860"/>
                      <a:pt x="649605" y="400813"/>
                      <a:pt x="652463" y="402718"/>
                    </a:cubicBezTo>
                    <a:cubicBezTo>
                      <a:pt x="655320" y="404623"/>
                      <a:pt x="657225" y="407480"/>
                      <a:pt x="659130" y="410338"/>
                    </a:cubicBezTo>
                    <a:cubicBezTo>
                      <a:pt x="660083" y="413195"/>
                      <a:pt x="661035" y="417005"/>
                      <a:pt x="661035" y="420815"/>
                    </a:cubicBezTo>
                    <a:cubicBezTo>
                      <a:pt x="661035" y="423673"/>
                      <a:pt x="660083" y="426530"/>
                      <a:pt x="658178" y="428435"/>
                    </a:cubicBezTo>
                    <a:cubicBezTo>
                      <a:pt x="656273" y="431293"/>
                      <a:pt x="654368" y="433198"/>
                      <a:pt x="651510" y="434150"/>
                    </a:cubicBezTo>
                    <a:cubicBezTo>
                      <a:pt x="648653" y="435103"/>
                      <a:pt x="645795" y="436055"/>
                      <a:pt x="641985" y="436055"/>
                    </a:cubicBezTo>
                    <a:cubicBezTo>
                      <a:pt x="636270" y="436055"/>
                      <a:pt x="632460" y="434150"/>
                      <a:pt x="629603" y="431293"/>
                    </a:cubicBezTo>
                    <a:cubicBezTo>
                      <a:pt x="626745" y="428435"/>
                      <a:pt x="625793" y="424625"/>
                      <a:pt x="625793" y="418910"/>
                    </a:cubicBezTo>
                    <a:cubicBezTo>
                      <a:pt x="625793" y="413195"/>
                      <a:pt x="627698" y="408433"/>
                      <a:pt x="630555" y="404623"/>
                    </a:cubicBezTo>
                    <a:cubicBezTo>
                      <a:pt x="633413" y="401765"/>
                      <a:pt x="637223" y="399860"/>
                      <a:pt x="642938" y="399860"/>
                    </a:cubicBezTo>
                    <a:close/>
                    <a:moveTo>
                      <a:pt x="731520" y="393193"/>
                    </a:moveTo>
                    <a:lnTo>
                      <a:pt x="709613" y="409385"/>
                    </a:lnTo>
                    <a:lnTo>
                      <a:pt x="714375" y="416053"/>
                    </a:lnTo>
                    <a:cubicBezTo>
                      <a:pt x="721995" y="410338"/>
                      <a:pt x="726758" y="406528"/>
                      <a:pt x="727710" y="405575"/>
                    </a:cubicBezTo>
                    <a:cubicBezTo>
                      <a:pt x="728663" y="404623"/>
                      <a:pt x="729615" y="403670"/>
                      <a:pt x="730568" y="402718"/>
                    </a:cubicBezTo>
                    <a:cubicBezTo>
                      <a:pt x="730568" y="406528"/>
                      <a:pt x="730568" y="411290"/>
                      <a:pt x="730568" y="416053"/>
                    </a:cubicBezTo>
                    <a:lnTo>
                      <a:pt x="730568" y="474155"/>
                    </a:lnTo>
                    <a:lnTo>
                      <a:pt x="739140" y="474155"/>
                    </a:lnTo>
                    <a:lnTo>
                      <a:pt x="739140" y="393193"/>
                    </a:lnTo>
                    <a:close/>
                    <a:moveTo>
                      <a:pt x="536257" y="393193"/>
                    </a:moveTo>
                    <a:lnTo>
                      <a:pt x="533400" y="431293"/>
                    </a:lnTo>
                    <a:lnTo>
                      <a:pt x="538162" y="434150"/>
                    </a:lnTo>
                    <a:cubicBezTo>
                      <a:pt x="543877" y="433198"/>
                      <a:pt x="548640" y="432245"/>
                      <a:pt x="552450" y="432245"/>
                    </a:cubicBezTo>
                    <a:cubicBezTo>
                      <a:pt x="566737" y="432245"/>
                      <a:pt x="573405" y="437960"/>
                      <a:pt x="573405" y="449390"/>
                    </a:cubicBezTo>
                    <a:cubicBezTo>
                      <a:pt x="573405" y="455105"/>
                      <a:pt x="571500" y="459868"/>
                      <a:pt x="567690" y="462725"/>
                    </a:cubicBezTo>
                    <a:cubicBezTo>
                      <a:pt x="563880" y="465583"/>
                      <a:pt x="559117" y="467488"/>
                      <a:pt x="552450" y="467488"/>
                    </a:cubicBezTo>
                    <a:cubicBezTo>
                      <a:pt x="548640" y="467488"/>
                      <a:pt x="544830" y="467488"/>
                      <a:pt x="541020" y="466535"/>
                    </a:cubicBezTo>
                    <a:cubicBezTo>
                      <a:pt x="537210" y="465583"/>
                      <a:pt x="534352" y="464630"/>
                      <a:pt x="531495" y="462725"/>
                    </a:cubicBezTo>
                    <a:lnTo>
                      <a:pt x="531495" y="471298"/>
                    </a:lnTo>
                    <a:cubicBezTo>
                      <a:pt x="536257" y="474155"/>
                      <a:pt x="542925" y="476060"/>
                      <a:pt x="552450" y="476060"/>
                    </a:cubicBezTo>
                    <a:cubicBezTo>
                      <a:pt x="561975" y="476060"/>
                      <a:pt x="568642" y="473203"/>
                      <a:pt x="574357" y="468440"/>
                    </a:cubicBezTo>
                    <a:cubicBezTo>
                      <a:pt x="579120" y="463678"/>
                      <a:pt x="581977" y="457010"/>
                      <a:pt x="581977" y="448438"/>
                    </a:cubicBezTo>
                    <a:cubicBezTo>
                      <a:pt x="581977" y="441770"/>
                      <a:pt x="579120" y="435103"/>
                      <a:pt x="574357" y="431293"/>
                    </a:cubicBezTo>
                    <a:cubicBezTo>
                      <a:pt x="569595" y="426530"/>
                      <a:pt x="562927" y="424625"/>
                      <a:pt x="554355" y="424625"/>
                    </a:cubicBezTo>
                    <a:cubicBezTo>
                      <a:pt x="550545" y="424625"/>
                      <a:pt x="546735" y="424625"/>
                      <a:pt x="541972" y="425578"/>
                    </a:cubicBezTo>
                    <a:lnTo>
                      <a:pt x="543877" y="401765"/>
                    </a:lnTo>
                    <a:lnTo>
                      <a:pt x="576262" y="401765"/>
                    </a:lnTo>
                    <a:lnTo>
                      <a:pt x="576262" y="393193"/>
                    </a:lnTo>
                    <a:close/>
                    <a:moveTo>
                      <a:pt x="480060" y="392241"/>
                    </a:moveTo>
                    <a:cubicBezTo>
                      <a:pt x="467678" y="392241"/>
                      <a:pt x="459105" y="396051"/>
                      <a:pt x="452438" y="403671"/>
                    </a:cubicBezTo>
                    <a:cubicBezTo>
                      <a:pt x="445770" y="412243"/>
                      <a:pt x="442913" y="423673"/>
                      <a:pt x="442913" y="439866"/>
                    </a:cubicBezTo>
                    <a:cubicBezTo>
                      <a:pt x="442913" y="450343"/>
                      <a:pt x="444818" y="459868"/>
                      <a:pt x="450533" y="467488"/>
                    </a:cubicBezTo>
                    <a:cubicBezTo>
                      <a:pt x="455295" y="474156"/>
                      <a:pt x="461963" y="477013"/>
                      <a:pt x="470535" y="477013"/>
                    </a:cubicBezTo>
                    <a:cubicBezTo>
                      <a:pt x="479108" y="477013"/>
                      <a:pt x="484823" y="474156"/>
                      <a:pt x="489585" y="469393"/>
                    </a:cubicBezTo>
                    <a:cubicBezTo>
                      <a:pt x="494348" y="464631"/>
                      <a:pt x="496253" y="457963"/>
                      <a:pt x="496253" y="449391"/>
                    </a:cubicBezTo>
                    <a:cubicBezTo>
                      <a:pt x="496253" y="441771"/>
                      <a:pt x="493395" y="436056"/>
                      <a:pt x="489585" y="431293"/>
                    </a:cubicBezTo>
                    <a:cubicBezTo>
                      <a:pt x="485775" y="426531"/>
                      <a:pt x="480060" y="424626"/>
                      <a:pt x="472440" y="424626"/>
                    </a:cubicBezTo>
                    <a:cubicBezTo>
                      <a:pt x="463868" y="424626"/>
                      <a:pt x="457200" y="427483"/>
                      <a:pt x="453390" y="434151"/>
                    </a:cubicBezTo>
                    <a:lnTo>
                      <a:pt x="452438" y="434151"/>
                    </a:lnTo>
                    <a:cubicBezTo>
                      <a:pt x="453390" y="422721"/>
                      <a:pt x="455295" y="414148"/>
                      <a:pt x="460058" y="408433"/>
                    </a:cubicBezTo>
                    <a:cubicBezTo>
                      <a:pt x="464820" y="402718"/>
                      <a:pt x="471488" y="399861"/>
                      <a:pt x="480060" y="399861"/>
                    </a:cubicBezTo>
                    <a:cubicBezTo>
                      <a:pt x="483870" y="399861"/>
                      <a:pt x="486728" y="399861"/>
                      <a:pt x="489585" y="400813"/>
                    </a:cubicBezTo>
                    <a:lnTo>
                      <a:pt x="489585" y="393193"/>
                    </a:lnTo>
                    <a:cubicBezTo>
                      <a:pt x="487680" y="392241"/>
                      <a:pt x="483870" y="392241"/>
                      <a:pt x="480060" y="392241"/>
                    </a:cubicBezTo>
                    <a:close/>
                    <a:moveTo>
                      <a:pt x="380048" y="392241"/>
                    </a:moveTo>
                    <a:cubicBezTo>
                      <a:pt x="375285" y="392241"/>
                      <a:pt x="371475" y="392241"/>
                      <a:pt x="366713" y="394146"/>
                    </a:cubicBezTo>
                    <a:cubicBezTo>
                      <a:pt x="362903" y="396051"/>
                      <a:pt x="359093" y="397956"/>
                      <a:pt x="355283" y="400813"/>
                    </a:cubicBezTo>
                    <a:lnTo>
                      <a:pt x="360045" y="407481"/>
                    </a:lnTo>
                    <a:cubicBezTo>
                      <a:pt x="363855" y="404623"/>
                      <a:pt x="367665" y="402718"/>
                      <a:pt x="370523" y="401766"/>
                    </a:cubicBezTo>
                    <a:cubicBezTo>
                      <a:pt x="374333" y="400813"/>
                      <a:pt x="377190" y="399861"/>
                      <a:pt x="381000" y="399861"/>
                    </a:cubicBezTo>
                    <a:cubicBezTo>
                      <a:pt x="385763" y="399861"/>
                      <a:pt x="389573" y="401766"/>
                      <a:pt x="392430" y="403671"/>
                    </a:cubicBezTo>
                    <a:cubicBezTo>
                      <a:pt x="395288" y="406528"/>
                      <a:pt x="396240" y="409386"/>
                      <a:pt x="396240" y="413196"/>
                    </a:cubicBezTo>
                    <a:cubicBezTo>
                      <a:pt x="396240" y="417958"/>
                      <a:pt x="394335" y="421768"/>
                      <a:pt x="390525" y="424626"/>
                    </a:cubicBezTo>
                    <a:cubicBezTo>
                      <a:pt x="386715" y="427483"/>
                      <a:pt x="381953" y="428436"/>
                      <a:pt x="375285" y="428436"/>
                    </a:cubicBezTo>
                    <a:lnTo>
                      <a:pt x="366713" y="428436"/>
                    </a:lnTo>
                    <a:lnTo>
                      <a:pt x="366713" y="436056"/>
                    </a:lnTo>
                    <a:lnTo>
                      <a:pt x="374333" y="436056"/>
                    </a:lnTo>
                    <a:cubicBezTo>
                      <a:pt x="389573" y="436056"/>
                      <a:pt x="397193" y="441771"/>
                      <a:pt x="397193" y="451296"/>
                    </a:cubicBezTo>
                    <a:cubicBezTo>
                      <a:pt x="397193" y="461773"/>
                      <a:pt x="390525" y="467488"/>
                      <a:pt x="376238" y="467488"/>
                    </a:cubicBezTo>
                    <a:cubicBezTo>
                      <a:pt x="372428" y="467488"/>
                      <a:pt x="368618" y="467488"/>
                      <a:pt x="364808" y="466536"/>
                    </a:cubicBezTo>
                    <a:cubicBezTo>
                      <a:pt x="360998" y="465583"/>
                      <a:pt x="357188" y="464631"/>
                      <a:pt x="353378" y="462726"/>
                    </a:cubicBezTo>
                    <a:lnTo>
                      <a:pt x="353378" y="471298"/>
                    </a:lnTo>
                    <a:cubicBezTo>
                      <a:pt x="357188" y="473203"/>
                      <a:pt x="360045" y="474156"/>
                      <a:pt x="363855" y="475108"/>
                    </a:cubicBezTo>
                    <a:cubicBezTo>
                      <a:pt x="366713" y="476061"/>
                      <a:pt x="370523" y="476061"/>
                      <a:pt x="375285" y="476061"/>
                    </a:cubicBezTo>
                    <a:cubicBezTo>
                      <a:pt x="384810" y="476061"/>
                      <a:pt x="392430" y="473203"/>
                      <a:pt x="398145" y="469393"/>
                    </a:cubicBezTo>
                    <a:cubicBezTo>
                      <a:pt x="402908" y="464631"/>
                      <a:pt x="405765" y="458916"/>
                      <a:pt x="405765" y="451296"/>
                    </a:cubicBezTo>
                    <a:cubicBezTo>
                      <a:pt x="405765" y="445581"/>
                      <a:pt x="403860" y="441771"/>
                      <a:pt x="401003" y="437961"/>
                    </a:cubicBezTo>
                    <a:cubicBezTo>
                      <a:pt x="398145" y="434151"/>
                      <a:pt x="393383" y="432246"/>
                      <a:pt x="386715" y="431293"/>
                    </a:cubicBezTo>
                    <a:cubicBezTo>
                      <a:pt x="392430" y="430341"/>
                      <a:pt x="396240" y="427483"/>
                      <a:pt x="399098" y="424626"/>
                    </a:cubicBezTo>
                    <a:cubicBezTo>
                      <a:pt x="401955" y="421768"/>
                      <a:pt x="403860" y="417006"/>
                      <a:pt x="403860" y="412243"/>
                    </a:cubicBezTo>
                    <a:cubicBezTo>
                      <a:pt x="403860" y="405576"/>
                      <a:pt x="401955" y="400813"/>
                      <a:pt x="398145" y="397956"/>
                    </a:cubicBezTo>
                    <a:cubicBezTo>
                      <a:pt x="394335" y="394146"/>
                      <a:pt x="387668" y="392241"/>
                      <a:pt x="380048" y="392241"/>
                    </a:cubicBezTo>
                    <a:close/>
                    <a:moveTo>
                      <a:pt x="213360" y="392241"/>
                    </a:moveTo>
                    <a:lnTo>
                      <a:pt x="175260" y="447486"/>
                    </a:lnTo>
                    <a:lnTo>
                      <a:pt x="175260" y="455106"/>
                    </a:lnTo>
                    <a:lnTo>
                      <a:pt x="214312" y="455106"/>
                    </a:lnTo>
                    <a:lnTo>
                      <a:pt x="214312" y="474156"/>
                    </a:lnTo>
                    <a:lnTo>
                      <a:pt x="222885" y="474156"/>
                    </a:lnTo>
                    <a:lnTo>
                      <a:pt x="222885" y="455106"/>
                    </a:lnTo>
                    <a:lnTo>
                      <a:pt x="235267" y="455106"/>
                    </a:lnTo>
                    <a:lnTo>
                      <a:pt x="235267" y="446533"/>
                    </a:lnTo>
                    <a:lnTo>
                      <a:pt x="222885" y="446533"/>
                    </a:lnTo>
                    <a:lnTo>
                      <a:pt x="222885" y="392241"/>
                    </a:lnTo>
                    <a:close/>
                    <a:moveTo>
                      <a:pt x="125730" y="392241"/>
                    </a:moveTo>
                    <a:lnTo>
                      <a:pt x="87630" y="447486"/>
                    </a:lnTo>
                    <a:lnTo>
                      <a:pt x="87630" y="455106"/>
                    </a:lnTo>
                    <a:lnTo>
                      <a:pt x="126682" y="455106"/>
                    </a:lnTo>
                    <a:lnTo>
                      <a:pt x="126682" y="474156"/>
                    </a:lnTo>
                    <a:lnTo>
                      <a:pt x="135255" y="474156"/>
                    </a:lnTo>
                    <a:lnTo>
                      <a:pt x="135255" y="455106"/>
                    </a:lnTo>
                    <a:lnTo>
                      <a:pt x="147637" y="455106"/>
                    </a:lnTo>
                    <a:lnTo>
                      <a:pt x="147637" y="446533"/>
                    </a:lnTo>
                    <a:lnTo>
                      <a:pt x="135255" y="446533"/>
                    </a:lnTo>
                    <a:lnTo>
                      <a:pt x="135255" y="392241"/>
                    </a:lnTo>
                    <a:close/>
                    <a:moveTo>
                      <a:pt x="641985" y="391288"/>
                    </a:moveTo>
                    <a:cubicBezTo>
                      <a:pt x="633413" y="391288"/>
                      <a:pt x="627698" y="394145"/>
                      <a:pt x="622935" y="398908"/>
                    </a:cubicBezTo>
                    <a:cubicBezTo>
                      <a:pt x="618173" y="403670"/>
                      <a:pt x="616268" y="410338"/>
                      <a:pt x="616268" y="418910"/>
                    </a:cubicBezTo>
                    <a:cubicBezTo>
                      <a:pt x="616268" y="426530"/>
                      <a:pt x="619125" y="432245"/>
                      <a:pt x="622935" y="437008"/>
                    </a:cubicBezTo>
                    <a:cubicBezTo>
                      <a:pt x="626745" y="441770"/>
                      <a:pt x="632460" y="443675"/>
                      <a:pt x="640080" y="443675"/>
                    </a:cubicBezTo>
                    <a:cubicBezTo>
                      <a:pt x="643890" y="443675"/>
                      <a:pt x="647700" y="442723"/>
                      <a:pt x="651510" y="440818"/>
                    </a:cubicBezTo>
                    <a:cubicBezTo>
                      <a:pt x="655320" y="439865"/>
                      <a:pt x="658178" y="437008"/>
                      <a:pt x="660083" y="434150"/>
                    </a:cubicBezTo>
                    <a:lnTo>
                      <a:pt x="661035" y="434150"/>
                    </a:lnTo>
                    <a:cubicBezTo>
                      <a:pt x="660083" y="445580"/>
                      <a:pt x="658178" y="454153"/>
                      <a:pt x="653415" y="459868"/>
                    </a:cubicBezTo>
                    <a:cubicBezTo>
                      <a:pt x="648653" y="465583"/>
                      <a:pt x="641985" y="468440"/>
                      <a:pt x="633413" y="468440"/>
                    </a:cubicBezTo>
                    <a:cubicBezTo>
                      <a:pt x="629603" y="468440"/>
                      <a:pt x="625793" y="467488"/>
                      <a:pt x="622935" y="466535"/>
                    </a:cubicBezTo>
                    <a:lnTo>
                      <a:pt x="622935" y="474155"/>
                    </a:lnTo>
                    <a:cubicBezTo>
                      <a:pt x="625793" y="475108"/>
                      <a:pt x="628650" y="475108"/>
                      <a:pt x="633413" y="475108"/>
                    </a:cubicBezTo>
                    <a:cubicBezTo>
                      <a:pt x="658178" y="475108"/>
                      <a:pt x="670560" y="458915"/>
                      <a:pt x="670560" y="427483"/>
                    </a:cubicBezTo>
                    <a:cubicBezTo>
                      <a:pt x="670560" y="419863"/>
                      <a:pt x="669608" y="414148"/>
                      <a:pt x="665798" y="407480"/>
                    </a:cubicBezTo>
                    <a:cubicBezTo>
                      <a:pt x="663893" y="401765"/>
                      <a:pt x="660083" y="397955"/>
                      <a:pt x="656273" y="395098"/>
                    </a:cubicBezTo>
                    <a:cubicBezTo>
                      <a:pt x="652463" y="392240"/>
                      <a:pt x="647700" y="391288"/>
                      <a:pt x="641985" y="391288"/>
                    </a:cubicBezTo>
                    <a:close/>
                    <a:moveTo>
                      <a:pt x="292418" y="390336"/>
                    </a:moveTo>
                    <a:cubicBezTo>
                      <a:pt x="282893" y="390336"/>
                      <a:pt x="275273" y="393193"/>
                      <a:pt x="267653" y="399861"/>
                    </a:cubicBezTo>
                    <a:lnTo>
                      <a:pt x="272415" y="406528"/>
                    </a:lnTo>
                    <a:cubicBezTo>
                      <a:pt x="276225" y="403671"/>
                      <a:pt x="280035" y="401766"/>
                      <a:pt x="282893" y="400813"/>
                    </a:cubicBezTo>
                    <a:cubicBezTo>
                      <a:pt x="285750" y="399861"/>
                      <a:pt x="288608" y="398908"/>
                      <a:pt x="292418" y="398908"/>
                    </a:cubicBezTo>
                    <a:cubicBezTo>
                      <a:pt x="296228" y="398908"/>
                      <a:pt x="300038" y="399861"/>
                      <a:pt x="302895" y="402718"/>
                    </a:cubicBezTo>
                    <a:cubicBezTo>
                      <a:pt x="305753" y="405576"/>
                      <a:pt x="306705" y="408433"/>
                      <a:pt x="306705" y="413196"/>
                    </a:cubicBezTo>
                    <a:cubicBezTo>
                      <a:pt x="306705" y="416053"/>
                      <a:pt x="305753" y="418911"/>
                      <a:pt x="304800" y="421768"/>
                    </a:cubicBezTo>
                    <a:cubicBezTo>
                      <a:pt x="303848" y="424626"/>
                      <a:pt x="301943" y="427483"/>
                      <a:pt x="300038" y="430341"/>
                    </a:cubicBezTo>
                    <a:cubicBezTo>
                      <a:pt x="297180" y="433198"/>
                      <a:pt x="293370" y="437961"/>
                      <a:pt x="286703" y="444628"/>
                    </a:cubicBezTo>
                    <a:lnTo>
                      <a:pt x="265748" y="466536"/>
                    </a:lnTo>
                    <a:lnTo>
                      <a:pt x="265748" y="474156"/>
                    </a:lnTo>
                    <a:lnTo>
                      <a:pt x="319088" y="474156"/>
                    </a:lnTo>
                    <a:lnTo>
                      <a:pt x="320040" y="474156"/>
                    </a:lnTo>
                    <a:lnTo>
                      <a:pt x="320040" y="463678"/>
                    </a:lnTo>
                    <a:lnTo>
                      <a:pt x="278130" y="463678"/>
                    </a:lnTo>
                    <a:lnTo>
                      <a:pt x="296228" y="446533"/>
                    </a:lnTo>
                    <a:cubicBezTo>
                      <a:pt x="303848" y="438913"/>
                      <a:pt x="309563" y="432246"/>
                      <a:pt x="312420" y="427483"/>
                    </a:cubicBezTo>
                    <a:cubicBezTo>
                      <a:pt x="315278" y="422721"/>
                      <a:pt x="317183" y="417006"/>
                      <a:pt x="317183" y="412243"/>
                    </a:cubicBezTo>
                    <a:cubicBezTo>
                      <a:pt x="317183" y="405576"/>
                      <a:pt x="315278" y="399861"/>
                      <a:pt x="310515" y="396051"/>
                    </a:cubicBezTo>
                    <a:cubicBezTo>
                      <a:pt x="305753" y="392241"/>
                      <a:pt x="300038" y="390336"/>
                      <a:pt x="292418" y="390336"/>
                    </a:cubicBezTo>
                    <a:close/>
                    <a:moveTo>
                      <a:pt x="749785" y="287889"/>
                    </a:moveTo>
                    <a:lnTo>
                      <a:pt x="754939" y="304489"/>
                    </a:lnTo>
                    <a:lnTo>
                      <a:pt x="755390" y="308962"/>
                    </a:lnTo>
                    <a:lnTo>
                      <a:pt x="752475" y="300801"/>
                    </a:lnTo>
                    <a:cubicBezTo>
                      <a:pt x="749617" y="296991"/>
                      <a:pt x="744855" y="295086"/>
                      <a:pt x="738187" y="294133"/>
                    </a:cubicBezTo>
                    <a:close/>
                    <a:moveTo>
                      <a:pt x="555308" y="262701"/>
                    </a:moveTo>
                    <a:cubicBezTo>
                      <a:pt x="559118" y="262701"/>
                      <a:pt x="561975" y="263653"/>
                      <a:pt x="564833" y="265558"/>
                    </a:cubicBezTo>
                    <a:cubicBezTo>
                      <a:pt x="567690" y="267463"/>
                      <a:pt x="569595" y="270321"/>
                      <a:pt x="571500" y="273178"/>
                    </a:cubicBezTo>
                    <a:cubicBezTo>
                      <a:pt x="572453" y="276036"/>
                      <a:pt x="573405" y="279846"/>
                      <a:pt x="573405" y="283656"/>
                    </a:cubicBezTo>
                    <a:cubicBezTo>
                      <a:pt x="573405" y="286513"/>
                      <a:pt x="572453" y="289371"/>
                      <a:pt x="570548" y="291276"/>
                    </a:cubicBezTo>
                    <a:cubicBezTo>
                      <a:pt x="568643" y="294133"/>
                      <a:pt x="566738" y="296038"/>
                      <a:pt x="563880" y="296991"/>
                    </a:cubicBezTo>
                    <a:cubicBezTo>
                      <a:pt x="561023" y="297943"/>
                      <a:pt x="558165" y="298896"/>
                      <a:pt x="554355" y="298896"/>
                    </a:cubicBezTo>
                    <a:cubicBezTo>
                      <a:pt x="548640" y="298896"/>
                      <a:pt x="544830" y="296991"/>
                      <a:pt x="541973" y="294133"/>
                    </a:cubicBezTo>
                    <a:cubicBezTo>
                      <a:pt x="539115" y="291276"/>
                      <a:pt x="538163" y="287466"/>
                      <a:pt x="538163" y="281751"/>
                    </a:cubicBezTo>
                    <a:cubicBezTo>
                      <a:pt x="538163" y="276036"/>
                      <a:pt x="540068" y="271273"/>
                      <a:pt x="542925" y="267463"/>
                    </a:cubicBezTo>
                    <a:cubicBezTo>
                      <a:pt x="545783" y="264606"/>
                      <a:pt x="549593" y="262701"/>
                      <a:pt x="555308" y="262701"/>
                    </a:cubicBezTo>
                    <a:close/>
                    <a:moveTo>
                      <a:pt x="292417" y="262701"/>
                    </a:moveTo>
                    <a:cubicBezTo>
                      <a:pt x="295275" y="262701"/>
                      <a:pt x="298132" y="263653"/>
                      <a:pt x="301942" y="265558"/>
                    </a:cubicBezTo>
                    <a:cubicBezTo>
                      <a:pt x="304800" y="267463"/>
                      <a:pt x="306705" y="270321"/>
                      <a:pt x="308610" y="273178"/>
                    </a:cubicBezTo>
                    <a:cubicBezTo>
                      <a:pt x="309562" y="276036"/>
                      <a:pt x="310515" y="279846"/>
                      <a:pt x="310515" y="283656"/>
                    </a:cubicBezTo>
                    <a:cubicBezTo>
                      <a:pt x="310515" y="286513"/>
                      <a:pt x="309562" y="289371"/>
                      <a:pt x="307657" y="291276"/>
                    </a:cubicBezTo>
                    <a:cubicBezTo>
                      <a:pt x="305752" y="294133"/>
                      <a:pt x="303847" y="296038"/>
                      <a:pt x="300990" y="296991"/>
                    </a:cubicBezTo>
                    <a:cubicBezTo>
                      <a:pt x="298132" y="297943"/>
                      <a:pt x="295275" y="298896"/>
                      <a:pt x="291465" y="298896"/>
                    </a:cubicBezTo>
                    <a:cubicBezTo>
                      <a:pt x="285750" y="298896"/>
                      <a:pt x="281940" y="296991"/>
                      <a:pt x="279082" y="294133"/>
                    </a:cubicBezTo>
                    <a:cubicBezTo>
                      <a:pt x="276225" y="291276"/>
                      <a:pt x="275272" y="287466"/>
                      <a:pt x="275272" y="281751"/>
                    </a:cubicBezTo>
                    <a:cubicBezTo>
                      <a:pt x="275272" y="276036"/>
                      <a:pt x="277177" y="271273"/>
                      <a:pt x="280035" y="267463"/>
                    </a:cubicBezTo>
                    <a:cubicBezTo>
                      <a:pt x="282892" y="264606"/>
                      <a:pt x="286702" y="262701"/>
                      <a:pt x="292417" y="262701"/>
                    </a:cubicBezTo>
                    <a:close/>
                    <a:moveTo>
                      <a:pt x="380047" y="261748"/>
                    </a:moveTo>
                    <a:cubicBezTo>
                      <a:pt x="385762" y="261748"/>
                      <a:pt x="390525" y="264606"/>
                      <a:pt x="393382" y="270321"/>
                    </a:cubicBezTo>
                    <a:cubicBezTo>
                      <a:pt x="396240" y="276036"/>
                      <a:pt x="397192" y="284608"/>
                      <a:pt x="397192" y="296038"/>
                    </a:cubicBezTo>
                    <a:cubicBezTo>
                      <a:pt x="397192" y="307468"/>
                      <a:pt x="396240" y="316041"/>
                      <a:pt x="393382" y="321756"/>
                    </a:cubicBezTo>
                    <a:cubicBezTo>
                      <a:pt x="390525" y="327471"/>
                      <a:pt x="385762" y="330328"/>
                      <a:pt x="380047" y="330328"/>
                    </a:cubicBezTo>
                    <a:cubicBezTo>
                      <a:pt x="374332" y="330328"/>
                      <a:pt x="369570" y="328423"/>
                      <a:pt x="366712" y="322708"/>
                    </a:cubicBezTo>
                    <a:cubicBezTo>
                      <a:pt x="363855" y="316993"/>
                      <a:pt x="362902" y="308421"/>
                      <a:pt x="362902" y="296991"/>
                    </a:cubicBezTo>
                    <a:cubicBezTo>
                      <a:pt x="362902" y="284608"/>
                      <a:pt x="364807" y="276036"/>
                      <a:pt x="366712" y="269368"/>
                    </a:cubicBezTo>
                    <a:cubicBezTo>
                      <a:pt x="369570" y="264606"/>
                      <a:pt x="374332" y="261748"/>
                      <a:pt x="380047" y="261748"/>
                    </a:cubicBezTo>
                    <a:close/>
                    <a:moveTo>
                      <a:pt x="617220" y="256986"/>
                    </a:moveTo>
                    <a:lnTo>
                      <a:pt x="617220" y="265558"/>
                    </a:lnTo>
                    <a:lnTo>
                      <a:pt x="661035" y="265558"/>
                    </a:lnTo>
                    <a:lnTo>
                      <a:pt x="627697" y="337948"/>
                    </a:lnTo>
                    <a:lnTo>
                      <a:pt x="638175" y="337948"/>
                    </a:lnTo>
                    <a:lnTo>
                      <a:pt x="671512" y="263653"/>
                    </a:lnTo>
                    <a:lnTo>
                      <a:pt x="671512" y="256986"/>
                    </a:lnTo>
                    <a:close/>
                    <a:moveTo>
                      <a:pt x="440055" y="256986"/>
                    </a:moveTo>
                    <a:lnTo>
                      <a:pt x="440055" y="265558"/>
                    </a:lnTo>
                    <a:lnTo>
                      <a:pt x="484822" y="265558"/>
                    </a:lnTo>
                    <a:lnTo>
                      <a:pt x="451485" y="337948"/>
                    </a:lnTo>
                    <a:lnTo>
                      <a:pt x="461010" y="337948"/>
                    </a:lnTo>
                    <a:lnTo>
                      <a:pt x="494347" y="263653"/>
                    </a:lnTo>
                    <a:lnTo>
                      <a:pt x="494347" y="256986"/>
                    </a:lnTo>
                    <a:close/>
                    <a:moveTo>
                      <a:pt x="204787" y="256986"/>
                    </a:moveTo>
                    <a:lnTo>
                      <a:pt x="182880" y="273178"/>
                    </a:lnTo>
                    <a:lnTo>
                      <a:pt x="187642" y="279846"/>
                    </a:lnTo>
                    <a:cubicBezTo>
                      <a:pt x="195262" y="274131"/>
                      <a:pt x="200025" y="270321"/>
                      <a:pt x="200977" y="269368"/>
                    </a:cubicBezTo>
                    <a:cubicBezTo>
                      <a:pt x="201930" y="268416"/>
                      <a:pt x="202882" y="267463"/>
                      <a:pt x="203835" y="266511"/>
                    </a:cubicBezTo>
                    <a:cubicBezTo>
                      <a:pt x="203835" y="270321"/>
                      <a:pt x="203835" y="275083"/>
                      <a:pt x="203835" y="279846"/>
                    </a:cubicBezTo>
                    <a:lnTo>
                      <a:pt x="203835" y="337948"/>
                    </a:lnTo>
                    <a:lnTo>
                      <a:pt x="212407" y="337948"/>
                    </a:lnTo>
                    <a:lnTo>
                      <a:pt x="212407" y="256986"/>
                    </a:lnTo>
                    <a:close/>
                    <a:moveTo>
                      <a:pt x="554355" y="255081"/>
                    </a:moveTo>
                    <a:cubicBezTo>
                      <a:pt x="545783" y="255081"/>
                      <a:pt x="540068" y="257938"/>
                      <a:pt x="535305" y="262701"/>
                    </a:cubicBezTo>
                    <a:cubicBezTo>
                      <a:pt x="530543" y="267463"/>
                      <a:pt x="528638" y="274131"/>
                      <a:pt x="528638" y="282703"/>
                    </a:cubicBezTo>
                    <a:cubicBezTo>
                      <a:pt x="528638" y="290323"/>
                      <a:pt x="531495" y="296038"/>
                      <a:pt x="535305" y="300801"/>
                    </a:cubicBezTo>
                    <a:cubicBezTo>
                      <a:pt x="539115" y="305563"/>
                      <a:pt x="544830" y="307468"/>
                      <a:pt x="552450" y="307468"/>
                    </a:cubicBezTo>
                    <a:cubicBezTo>
                      <a:pt x="556260" y="307468"/>
                      <a:pt x="560070" y="306516"/>
                      <a:pt x="563880" y="304611"/>
                    </a:cubicBezTo>
                    <a:cubicBezTo>
                      <a:pt x="567690" y="303658"/>
                      <a:pt x="570548" y="300801"/>
                      <a:pt x="572453" y="297943"/>
                    </a:cubicBezTo>
                    <a:lnTo>
                      <a:pt x="573405" y="297943"/>
                    </a:lnTo>
                    <a:cubicBezTo>
                      <a:pt x="572453" y="309373"/>
                      <a:pt x="570548" y="317946"/>
                      <a:pt x="565785" y="323661"/>
                    </a:cubicBezTo>
                    <a:cubicBezTo>
                      <a:pt x="561023" y="329376"/>
                      <a:pt x="554355" y="332233"/>
                      <a:pt x="545783" y="332233"/>
                    </a:cubicBezTo>
                    <a:cubicBezTo>
                      <a:pt x="541973" y="332233"/>
                      <a:pt x="538163" y="331281"/>
                      <a:pt x="535305" y="330328"/>
                    </a:cubicBezTo>
                    <a:lnTo>
                      <a:pt x="535305" y="337948"/>
                    </a:lnTo>
                    <a:cubicBezTo>
                      <a:pt x="538163" y="338901"/>
                      <a:pt x="541020" y="338901"/>
                      <a:pt x="545783" y="338901"/>
                    </a:cubicBezTo>
                    <a:cubicBezTo>
                      <a:pt x="570548" y="338901"/>
                      <a:pt x="582930" y="322708"/>
                      <a:pt x="582930" y="291276"/>
                    </a:cubicBezTo>
                    <a:cubicBezTo>
                      <a:pt x="582930" y="283656"/>
                      <a:pt x="581978" y="276988"/>
                      <a:pt x="578168" y="271273"/>
                    </a:cubicBezTo>
                    <a:cubicBezTo>
                      <a:pt x="576263" y="265558"/>
                      <a:pt x="572453" y="261748"/>
                      <a:pt x="568643" y="258891"/>
                    </a:cubicBezTo>
                    <a:cubicBezTo>
                      <a:pt x="564833" y="256033"/>
                      <a:pt x="560070" y="255081"/>
                      <a:pt x="554355" y="255081"/>
                    </a:cubicBezTo>
                    <a:close/>
                    <a:moveTo>
                      <a:pt x="381000" y="255081"/>
                    </a:moveTo>
                    <a:cubicBezTo>
                      <a:pt x="372427" y="255081"/>
                      <a:pt x="365760" y="258891"/>
                      <a:pt x="360997" y="265558"/>
                    </a:cubicBezTo>
                    <a:cubicBezTo>
                      <a:pt x="356235" y="272226"/>
                      <a:pt x="354330" y="282703"/>
                      <a:pt x="354330" y="296991"/>
                    </a:cubicBezTo>
                    <a:cubicBezTo>
                      <a:pt x="354330" y="311278"/>
                      <a:pt x="356235" y="321756"/>
                      <a:pt x="360997" y="328423"/>
                    </a:cubicBezTo>
                    <a:cubicBezTo>
                      <a:pt x="365760" y="335091"/>
                      <a:pt x="372427" y="338901"/>
                      <a:pt x="381000" y="338901"/>
                    </a:cubicBezTo>
                    <a:cubicBezTo>
                      <a:pt x="389572" y="338901"/>
                      <a:pt x="396240" y="335091"/>
                      <a:pt x="401002" y="328423"/>
                    </a:cubicBezTo>
                    <a:cubicBezTo>
                      <a:pt x="405765" y="321756"/>
                      <a:pt x="407670" y="311278"/>
                      <a:pt x="407670" y="296991"/>
                    </a:cubicBezTo>
                    <a:cubicBezTo>
                      <a:pt x="407670" y="283656"/>
                      <a:pt x="405765" y="273178"/>
                      <a:pt x="401002" y="265558"/>
                    </a:cubicBezTo>
                    <a:cubicBezTo>
                      <a:pt x="396240" y="258891"/>
                      <a:pt x="389572" y="255081"/>
                      <a:pt x="381000" y="255081"/>
                    </a:cubicBezTo>
                    <a:close/>
                    <a:moveTo>
                      <a:pt x="290512" y="255081"/>
                    </a:moveTo>
                    <a:cubicBezTo>
                      <a:pt x="281940" y="255081"/>
                      <a:pt x="276225" y="257938"/>
                      <a:pt x="271462" y="262701"/>
                    </a:cubicBezTo>
                    <a:cubicBezTo>
                      <a:pt x="266700" y="267463"/>
                      <a:pt x="264795" y="274131"/>
                      <a:pt x="264795" y="282703"/>
                    </a:cubicBezTo>
                    <a:cubicBezTo>
                      <a:pt x="264795" y="290323"/>
                      <a:pt x="267652" y="296038"/>
                      <a:pt x="271462" y="300801"/>
                    </a:cubicBezTo>
                    <a:cubicBezTo>
                      <a:pt x="275272" y="305563"/>
                      <a:pt x="280987" y="307468"/>
                      <a:pt x="288607" y="307468"/>
                    </a:cubicBezTo>
                    <a:cubicBezTo>
                      <a:pt x="292417" y="307468"/>
                      <a:pt x="296227" y="306516"/>
                      <a:pt x="300037" y="304611"/>
                    </a:cubicBezTo>
                    <a:cubicBezTo>
                      <a:pt x="303847" y="303658"/>
                      <a:pt x="306705" y="300801"/>
                      <a:pt x="308610" y="297943"/>
                    </a:cubicBezTo>
                    <a:lnTo>
                      <a:pt x="309562" y="297943"/>
                    </a:lnTo>
                    <a:cubicBezTo>
                      <a:pt x="308610" y="309373"/>
                      <a:pt x="306705" y="317946"/>
                      <a:pt x="301942" y="323661"/>
                    </a:cubicBezTo>
                    <a:cubicBezTo>
                      <a:pt x="297180" y="329376"/>
                      <a:pt x="290512" y="332233"/>
                      <a:pt x="281940" y="332233"/>
                    </a:cubicBezTo>
                    <a:cubicBezTo>
                      <a:pt x="278130" y="332233"/>
                      <a:pt x="274320" y="331281"/>
                      <a:pt x="271462" y="330328"/>
                    </a:cubicBezTo>
                    <a:lnTo>
                      <a:pt x="271462" y="337948"/>
                    </a:lnTo>
                    <a:cubicBezTo>
                      <a:pt x="274320" y="338901"/>
                      <a:pt x="277177" y="338901"/>
                      <a:pt x="281940" y="338901"/>
                    </a:cubicBezTo>
                    <a:cubicBezTo>
                      <a:pt x="306705" y="338901"/>
                      <a:pt x="319087" y="322708"/>
                      <a:pt x="319087" y="291276"/>
                    </a:cubicBezTo>
                    <a:cubicBezTo>
                      <a:pt x="319087" y="283656"/>
                      <a:pt x="318135" y="276988"/>
                      <a:pt x="314325" y="271273"/>
                    </a:cubicBezTo>
                    <a:cubicBezTo>
                      <a:pt x="312420" y="265558"/>
                      <a:pt x="308610" y="261748"/>
                      <a:pt x="304800" y="258891"/>
                    </a:cubicBezTo>
                    <a:cubicBezTo>
                      <a:pt x="300990" y="256033"/>
                      <a:pt x="296227" y="255081"/>
                      <a:pt x="290512" y="255081"/>
                    </a:cubicBezTo>
                    <a:close/>
                    <a:moveTo>
                      <a:pt x="115253" y="255081"/>
                    </a:moveTo>
                    <a:cubicBezTo>
                      <a:pt x="110490" y="255081"/>
                      <a:pt x="106680" y="255081"/>
                      <a:pt x="101918" y="256986"/>
                    </a:cubicBezTo>
                    <a:cubicBezTo>
                      <a:pt x="98108" y="258891"/>
                      <a:pt x="94298" y="260796"/>
                      <a:pt x="90488" y="263653"/>
                    </a:cubicBezTo>
                    <a:lnTo>
                      <a:pt x="97155" y="270321"/>
                    </a:lnTo>
                    <a:cubicBezTo>
                      <a:pt x="100965" y="267463"/>
                      <a:pt x="104775" y="265558"/>
                      <a:pt x="107633" y="264606"/>
                    </a:cubicBezTo>
                    <a:cubicBezTo>
                      <a:pt x="111443" y="263653"/>
                      <a:pt x="114300" y="262701"/>
                      <a:pt x="118110" y="262701"/>
                    </a:cubicBezTo>
                    <a:cubicBezTo>
                      <a:pt x="122873" y="262701"/>
                      <a:pt x="126683" y="264606"/>
                      <a:pt x="129540" y="266511"/>
                    </a:cubicBezTo>
                    <a:cubicBezTo>
                      <a:pt x="132398" y="269368"/>
                      <a:pt x="133350" y="272226"/>
                      <a:pt x="133350" y="276036"/>
                    </a:cubicBezTo>
                    <a:cubicBezTo>
                      <a:pt x="133350" y="280798"/>
                      <a:pt x="131445" y="284608"/>
                      <a:pt x="127635" y="287466"/>
                    </a:cubicBezTo>
                    <a:cubicBezTo>
                      <a:pt x="123825" y="290323"/>
                      <a:pt x="119063" y="291276"/>
                      <a:pt x="112395" y="291276"/>
                    </a:cubicBezTo>
                    <a:lnTo>
                      <a:pt x="103823" y="291276"/>
                    </a:lnTo>
                    <a:lnTo>
                      <a:pt x="103823" y="298896"/>
                    </a:lnTo>
                    <a:lnTo>
                      <a:pt x="111443" y="298896"/>
                    </a:lnTo>
                    <a:cubicBezTo>
                      <a:pt x="126683" y="298896"/>
                      <a:pt x="134303" y="304611"/>
                      <a:pt x="134303" y="314136"/>
                    </a:cubicBezTo>
                    <a:cubicBezTo>
                      <a:pt x="134303" y="324613"/>
                      <a:pt x="127635" y="330328"/>
                      <a:pt x="113348" y="330328"/>
                    </a:cubicBezTo>
                    <a:cubicBezTo>
                      <a:pt x="109538" y="330328"/>
                      <a:pt x="105728" y="330328"/>
                      <a:pt x="101918" y="329376"/>
                    </a:cubicBezTo>
                    <a:cubicBezTo>
                      <a:pt x="98108" y="328423"/>
                      <a:pt x="94298" y="327471"/>
                      <a:pt x="90488" y="325566"/>
                    </a:cubicBezTo>
                    <a:lnTo>
                      <a:pt x="90488" y="334138"/>
                    </a:lnTo>
                    <a:cubicBezTo>
                      <a:pt x="94298" y="336043"/>
                      <a:pt x="97155" y="336996"/>
                      <a:pt x="100965" y="337948"/>
                    </a:cubicBezTo>
                    <a:cubicBezTo>
                      <a:pt x="103823" y="338901"/>
                      <a:pt x="107633" y="338901"/>
                      <a:pt x="112395" y="338901"/>
                    </a:cubicBezTo>
                    <a:cubicBezTo>
                      <a:pt x="121920" y="338901"/>
                      <a:pt x="129540" y="336043"/>
                      <a:pt x="135255" y="332233"/>
                    </a:cubicBezTo>
                    <a:cubicBezTo>
                      <a:pt x="140018" y="327471"/>
                      <a:pt x="142875" y="321756"/>
                      <a:pt x="142875" y="314136"/>
                    </a:cubicBezTo>
                    <a:cubicBezTo>
                      <a:pt x="142875" y="308421"/>
                      <a:pt x="140970" y="304611"/>
                      <a:pt x="138113" y="300801"/>
                    </a:cubicBezTo>
                    <a:cubicBezTo>
                      <a:pt x="135255" y="296991"/>
                      <a:pt x="130493" y="295086"/>
                      <a:pt x="123825" y="294133"/>
                    </a:cubicBezTo>
                    <a:cubicBezTo>
                      <a:pt x="129540" y="293181"/>
                      <a:pt x="133350" y="290323"/>
                      <a:pt x="136208" y="287466"/>
                    </a:cubicBezTo>
                    <a:cubicBezTo>
                      <a:pt x="139065" y="284608"/>
                      <a:pt x="140970" y="279846"/>
                      <a:pt x="140970" y="275083"/>
                    </a:cubicBezTo>
                    <a:cubicBezTo>
                      <a:pt x="140970" y="269368"/>
                      <a:pt x="138113" y="264606"/>
                      <a:pt x="133350" y="260796"/>
                    </a:cubicBezTo>
                    <a:cubicBezTo>
                      <a:pt x="129540" y="256986"/>
                      <a:pt x="122873" y="255081"/>
                      <a:pt x="115253" y="255081"/>
                    </a:cubicBezTo>
                    <a:close/>
                    <a:moveTo>
                      <a:pt x="207645" y="157925"/>
                    </a:moveTo>
                    <a:cubicBezTo>
                      <a:pt x="213360" y="157925"/>
                      <a:pt x="217170" y="159830"/>
                      <a:pt x="220027" y="162688"/>
                    </a:cubicBezTo>
                    <a:cubicBezTo>
                      <a:pt x="222885" y="165545"/>
                      <a:pt x="223837" y="169355"/>
                      <a:pt x="223837" y="175070"/>
                    </a:cubicBezTo>
                    <a:cubicBezTo>
                      <a:pt x="223837" y="180785"/>
                      <a:pt x="221932" y="186500"/>
                      <a:pt x="219075" y="189358"/>
                    </a:cubicBezTo>
                    <a:cubicBezTo>
                      <a:pt x="216217" y="192215"/>
                      <a:pt x="212407" y="194120"/>
                      <a:pt x="206692" y="194120"/>
                    </a:cubicBezTo>
                    <a:cubicBezTo>
                      <a:pt x="202882" y="194120"/>
                      <a:pt x="200025" y="193168"/>
                      <a:pt x="197167" y="191263"/>
                    </a:cubicBezTo>
                    <a:cubicBezTo>
                      <a:pt x="194310" y="189358"/>
                      <a:pt x="192405" y="186500"/>
                      <a:pt x="190500" y="183643"/>
                    </a:cubicBezTo>
                    <a:cubicBezTo>
                      <a:pt x="189547" y="180785"/>
                      <a:pt x="188595" y="176975"/>
                      <a:pt x="188595" y="173165"/>
                    </a:cubicBezTo>
                    <a:cubicBezTo>
                      <a:pt x="188595" y="170308"/>
                      <a:pt x="189547" y="168403"/>
                      <a:pt x="191452" y="165545"/>
                    </a:cubicBezTo>
                    <a:cubicBezTo>
                      <a:pt x="193357" y="162688"/>
                      <a:pt x="195262" y="160783"/>
                      <a:pt x="198120" y="159830"/>
                    </a:cubicBezTo>
                    <a:cubicBezTo>
                      <a:pt x="200977" y="158878"/>
                      <a:pt x="203835" y="157925"/>
                      <a:pt x="207645" y="157925"/>
                    </a:cubicBezTo>
                    <a:close/>
                    <a:moveTo>
                      <a:pt x="642938" y="126493"/>
                    </a:moveTo>
                    <a:cubicBezTo>
                      <a:pt x="646748" y="126493"/>
                      <a:pt x="649605" y="127446"/>
                      <a:pt x="653415" y="129351"/>
                    </a:cubicBezTo>
                    <a:cubicBezTo>
                      <a:pt x="656273" y="131256"/>
                      <a:pt x="658178" y="134113"/>
                      <a:pt x="660083" y="136971"/>
                    </a:cubicBezTo>
                    <a:cubicBezTo>
                      <a:pt x="661035" y="139828"/>
                      <a:pt x="661988" y="143638"/>
                      <a:pt x="661988" y="147448"/>
                    </a:cubicBezTo>
                    <a:cubicBezTo>
                      <a:pt x="661988" y="150306"/>
                      <a:pt x="661035" y="153163"/>
                      <a:pt x="659130" y="155068"/>
                    </a:cubicBezTo>
                    <a:cubicBezTo>
                      <a:pt x="657225" y="157926"/>
                      <a:pt x="655320" y="159831"/>
                      <a:pt x="652463" y="160783"/>
                    </a:cubicBezTo>
                    <a:cubicBezTo>
                      <a:pt x="649605" y="161736"/>
                      <a:pt x="646748" y="162688"/>
                      <a:pt x="642938" y="162688"/>
                    </a:cubicBezTo>
                    <a:cubicBezTo>
                      <a:pt x="637223" y="162688"/>
                      <a:pt x="633413" y="160783"/>
                      <a:pt x="630555" y="157926"/>
                    </a:cubicBezTo>
                    <a:cubicBezTo>
                      <a:pt x="627698" y="155068"/>
                      <a:pt x="626745" y="151258"/>
                      <a:pt x="626745" y="145543"/>
                    </a:cubicBezTo>
                    <a:cubicBezTo>
                      <a:pt x="626745" y="139828"/>
                      <a:pt x="627698" y="135066"/>
                      <a:pt x="630555" y="131256"/>
                    </a:cubicBezTo>
                    <a:cubicBezTo>
                      <a:pt x="633413" y="128398"/>
                      <a:pt x="637223" y="126493"/>
                      <a:pt x="642938" y="126493"/>
                    </a:cubicBezTo>
                    <a:close/>
                    <a:moveTo>
                      <a:pt x="448627" y="119826"/>
                    </a:moveTo>
                    <a:lnTo>
                      <a:pt x="445770" y="157926"/>
                    </a:lnTo>
                    <a:lnTo>
                      <a:pt x="450532" y="160783"/>
                    </a:lnTo>
                    <a:cubicBezTo>
                      <a:pt x="456247" y="159831"/>
                      <a:pt x="461010" y="158878"/>
                      <a:pt x="464820" y="158878"/>
                    </a:cubicBezTo>
                    <a:cubicBezTo>
                      <a:pt x="479107" y="158878"/>
                      <a:pt x="485775" y="164593"/>
                      <a:pt x="485775" y="176023"/>
                    </a:cubicBezTo>
                    <a:cubicBezTo>
                      <a:pt x="485775" y="181738"/>
                      <a:pt x="483870" y="186501"/>
                      <a:pt x="480060" y="189358"/>
                    </a:cubicBezTo>
                    <a:cubicBezTo>
                      <a:pt x="476250" y="192216"/>
                      <a:pt x="471487" y="194121"/>
                      <a:pt x="464820" y="194121"/>
                    </a:cubicBezTo>
                    <a:cubicBezTo>
                      <a:pt x="461010" y="194121"/>
                      <a:pt x="457200" y="194121"/>
                      <a:pt x="453390" y="193168"/>
                    </a:cubicBezTo>
                    <a:cubicBezTo>
                      <a:pt x="449580" y="192216"/>
                      <a:pt x="446722" y="191263"/>
                      <a:pt x="443865" y="189358"/>
                    </a:cubicBezTo>
                    <a:lnTo>
                      <a:pt x="443865" y="197931"/>
                    </a:lnTo>
                    <a:cubicBezTo>
                      <a:pt x="448627" y="200788"/>
                      <a:pt x="455295" y="202693"/>
                      <a:pt x="464820" y="202693"/>
                    </a:cubicBezTo>
                    <a:cubicBezTo>
                      <a:pt x="474345" y="202693"/>
                      <a:pt x="481012" y="199836"/>
                      <a:pt x="486727" y="195073"/>
                    </a:cubicBezTo>
                    <a:cubicBezTo>
                      <a:pt x="491490" y="190311"/>
                      <a:pt x="494347" y="183643"/>
                      <a:pt x="494347" y="175071"/>
                    </a:cubicBezTo>
                    <a:cubicBezTo>
                      <a:pt x="494347" y="168403"/>
                      <a:pt x="491490" y="161736"/>
                      <a:pt x="486727" y="157926"/>
                    </a:cubicBezTo>
                    <a:cubicBezTo>
                      <a:pt x="481965" y="153163"/>
                      <a:pt x="475297" y="151258"/>
                      <a:pt x="466725" y="151258"/>
                    </a:cubicBezTo>
                    <a:cubicBezTo>
                      <a:pt x="462915" y="151258"/>
                      <a:pt x="458152" y="152211"/>
                      <a:pt x="454342" y="153163"/>
                    </a:cubicBezTo>
                    <a:lnTo>
                      <a:pt x="456247" y="128398"/>
                    </a:lnTo>
                    <a:lnTo>
                      <a:pt x="488632" y="128398"/>
                    </a:lnTo>
                    <a:lnTo>
                      <a:pt x="488632" y="119826"/>
                    </a:lnTo>
                    <a:close/>
                    <a:moveTo>
                      <a:pt x="554355" y="118873"/>
                    </a:moveTo>
                    <a:cubicBezTo>
                      <a:pt x="549592" y="118873"/>
                      <a:pt x="545782" y="118873"/>
                      <a:pt x="541020" y="120778"/>
                    </a:cubicBezTo>
                    <a:cubicBezTo>
                      <a:pt x="537210" y="122683"/>
                      <a:pt x="533400" y="124588"/>
                      <a:pt x="529590" y="127445"/>
                    </a:cubicBezTo>
                    <a:lnTo>
                      <a:pt x="534352" y="134113"/>
                    </a:lnTo>
                    <a:cubicBezTo>
                      <a:pt x="538162" y="131255"/>
                      <a:pt x="541972" y="129350"/>
                      <a:pt x="544830" y="128398"/>
                    </a:cubicBezTo>
                    <a:cubicBezTo>
                      <a:pt x="548640" y="127445"/>
                      <a:pt x="551497" y="126493"/>
                      <a:pt x="555307" y="126493"/>
                    </a:cubicBezTo>
                    <a:cubicBezTo>
                      <a:pt x="560070" y="126493"/>
                      <a:pt x="563880" y="128398"/>
                      <a:pt x="566737" y="130303"/>
                    </a:cubicBezTo>
                    <a:cubicBezTo>
                      <a:pt x="569595" y="133160"/>
                      <a:pt x="570547" y="136018"/>
                      <a:pt x="570547" y="139828"/>
                    </a:cubicBezTo>
                    <a:cubicBezTo>
                      <a:pt x="570547" y="144590"/>
                      <a:pt x="568642" y="148400"/>
                      <a:pt x="564832" y="151258"/>
                    </a:cubicBezTo>
                    <a:cubicBezTo>
                      <a:pt x="561022" y="154115"/>
                      <a:pt x="556260" y="155068"/>
                      <a:pt x="549592" y="155068"/>
                    </a:cubicBezTo>
                    <a:lnTo>
                      <a:pt x="541020" y="155068"/>
                    </a:lnTo>
                    <a:lnTo>
                      <a:pt x="541020" y="162688"/>
                    </a:lnTo>
                    <a:lnTo>
                      <a:pt x="550545" y="162688"/>
                    </a:lnTo>
                    <a:cubicBezTo>
                      <a:pt x="565785" y="162688"/>
                      <a:pt x="573405" y="168403"/>
                      <a:pt x="573405" y="177928"/>
                    </a:cubicBezTo>
                    <a:cubicBezTo>
                      <a:pt x="573405" y="188405"/>
                      <a:pt x="566737" y="194120"/>
                      <a:pt x="552450" y="194120"/>
                    </a:cubicBezTo>
                    <a:cubicBezTo>
                      <a:pt x="548640" y="194120"/>
                      <a:pt x="544830" y="194120"/>
                      <a:pt x="541020" y="193168"/>
                    </a:cubicBezTo>
                    <a:cubicBezTo>
                      <a:pt x="537210" y="192215"/>
                      <a:pt x="533400" y="191263"/>
                      <a:pt x="529590" y="189358"/>
                    </a:cubicBezTo>
                    <a:lnTo>
                      <a:pt x="529590" y="197930"/>
                    </a:lnTo>
                    <a:cubicBezTo>
                      <a:pt x="533400" y="199835"/>
                      <a:pt x="536257" y="200788"/>
                      <a:pt x="540067" y="201740"/>
                    </a:cubicBezTo>
                    <a:cubicBezTo>
                      <a:pt x="542925" y="202693"/>
                      <a:pt x="546735" y="202693"/>
                      <a:pt x="551497" y="202693"/>
                    </a:cubicBezTo>
                    <a:cubicBezTo>
                      <a:pt x="561022" y="202693"/>
                      <a:pt x="568642" y="199835"/>
                      <a:pt x="574357" y="196025"/>
                    </a:cubicBezTo>
                    <a:cubicBezTo>
                      <a:pt x="579120" y="191263"/>
                      <a:pt x="581977" y="185548"/>
                      <a:pt x="581977" y="177928"/>
                    </a:cubicBezTo>
                    <a:cubicBezTo>
                      <a:pt x="581977" y="172213"/>
                      <a:pt x="580072" y="168403"/>
                      <a:pt x="577215" y="164593"/>
                    </a:cubicBezTo>
                    <a:cubicBezTo>
                      <a:pt x="574357" y="160783"/>
                      <a:pt x="569595" y="158878"/>
                      <a:pt x="562927" y="157925"/>
                    </a:cubicBezTo>
                    <a:cubicBezTo>
                      <a:pt x="568642" y="156973"/>
                      <a:pt x="572452" y="154115"/>
                      <a:pt x="575310" y="151258"/>
                    </a:cubicBezTo>
                    <a:cubicBezTo>
                      <a:pt x="578167" y="148400"/>
                      <a:pt x="580072" y="143638"/>
                      <a:pt x="580072" y="138875"/>
                    </a:cubicBezTo>
                    <a:cubicBezTo>
                      <a:pt x="580072" y="132208"/>
                      <a:pt x="577215" y="127445"/>
                      <a:pt x="572452" y="124588"/>
                    </a:cubicBezTo>
                    <a:cubicBezTo>
                      <a:pt x="568642" y="120778"/>
                      <a:pt x="561975" y="118873"/>
                      <a:pt x="554355" y="118873"/>
                    </a:cubicBezTo>
                    <a:close/>
                    <a:moveTo>
                      <a:pt x="380048" y="118873"/>
                    </a:moveTo>
                    <a:cubicBezTo>
                      <a:pt x="375285" y="118873"/>
                      <a:pt x="371475" y="118873"/>
                      <a:pt x="366713" y="120778"/>
                    </a:cubicBezTo>
                    <a:cubicBezTo>
                      <a:pt x="362903" y="122683"/>
                      <a:pt x="359093" y="124588"/>
                      <a:pt x="355283" y="127445"/>
                    </a:cubicBezTo>
                    <a:lnTo>
                      <a:pt x="360045" y="134113"/>
                    </a:lnTo>
                    <a:cubicBezTo>
                      <a:pt x="363855" y="131255"/>
                      <a:pt x="367665" y="129350"/>
                      <a:pt x="370523" y="128398"/>
                    </a:cubicBezTo>
                    <a:cubicBezTo>
                      <a:pt x="374333" y="127445"/>
                      <a:pt x="377190" y="126493"/>
                      <a:pt x="381000" y="126493"/>
                    </a:cubicBezTo>
                    <a:cubicBezTo>
                      <a:pt x="385763" y="126493"/>
                      <a:pt x="389573" y="128398"/>
                      <a:pt x="392430" y="130303"/>
                    </a:cubicBezTo>
                    <a:cubicBezTo>
                      <a:pt x="395288" y="133160"/>
                      <a:pt x="396240" y="136018"/>
                      <a:pt x="396240" y="139828"/>
                    </a:cubicBezTo>
                    <a:cubicBezTo>
                      <a:pt x="396240" y="144590"/>
                      <a:pt x="394335" y="148400"/>
                      <a:pt x="390525" y="151258"/>
                    </a:cubicBezTo>
                    <a:cubicBezTo>
                      <a:pt x="386715" y="154115"/>
                      <a:pt x="381953" y="155068"/>
                      <a:pt x="375285" y="155068"/>
                    </a:cubicBezTo>
                    <a:lnTo>
                      <a:pt x="366713" y="155068"/>
                    </a:lnTo>
                    <a:lnTo>
                      <a:pt x="366713" y="162688"/>
                    </a:lnTo>
                    <a:lnTo>
                      <a:pt x="374333" y="162688"/>
                    </a:lnTo>
                    <a:cubicBezTo>
                      <a:pt x="389573" y="162688"/>
                      <a:pt x="397193" y="168403"/>
                      <a:pt x="397193" y="177928"/>
                    </a:cubicBezTo>
                    <a:cubicBezTo>
                      <a:pt x="397193" y="188405"/>
                      <a:pt x="390525" y="194120"/>
                      <a:pt x="376238" y="194120"/>
                    </a:cubicBezTo>
                    <a:cubicBezTo>
                      <a:pt x="372428" y="194120"/>
                      <a:pt x="368618" y="194120"/>
                      <a:pt x="364808" y="193168"/>
                    </a:cubicBezTo>
                    <a:cubicBezTo>
                      <a:pt x="360998" y="192215"/>
                      <a:pt x="357188" y="191263"/>
                      <a:pt x="353378" y="189358"/>
                    </a:cubicBezTo>
                    <a:lnTo>
                      <a:pt x="353378" y="197930"/>
                    </a:lnTo>
                    <a:cubicBezTo>
                      <a:pt x="357188" y="199835"/>
                      <a:pt x="360045" y="200788"/>
                      <a:pt x="363855" y="201740"/>
                    </a:cubicBezTo>
                    <a:cubicBezTo>
                      <a:pt x="366713" y="202693"/>
                      <a:pt x="370523" y="202693"/>
                      <a:pt x="375285" y="202693"/>
                    </a:cubicBezTo>
                    <a:cubicBezTo>
                      <a:pt x="384810" y="202693"/>
                      <a:pt x="392430" y="199835"/>
                      <a:pt x="398145" y="196025"/>
                    </a:cubicBezTo>
                    <a:cubicBezTo>
                      <a:pt x="402908" y="191263"/>
                      <a:pt x="405765" y="185548"/>
                      <a:pt x="405765" y="177928"/>
                    </a:cubicBezTo>
                    <a:cubicBezTo>
                      <a:pt x="405765" y="172213"/>
                      <a:pt x="403860" y="168403"/>
                      <a:pt x="401003" y="164593"/>
                    </a:cubicBezTo>
                    <a:cubicBezTo>
                      <a:pt x="398145" y="160783"/>
                      <a:pt x="393383" y="158878"/>
                      <a:pt x="386715" y="157925"/>
                    </a:cubicBezTo>
                    <a:cubicBezTo>
                      <a:pt x="392430" y="156973"/>
                      <a:pt x="396240" y="154115"/>
                      <a:pt x="399098" y="151258"/>
                    </a:cubicBezTo>
                    <a:cubicBezTo>
                      <a:pt x="401955" y="148400"/>
                      <a:pt x="403860" y="143638"/>
                      <a:pt x="403860" y="138875"/>
                    </a:cubicBezTo>
                    <a:cubicBezTo>
                      <a:pt x="403860" y="132208"/>
                      <a:pt x="401955" y="127445"/>
                      <a:pt x="398145" y="124588"/>
                    </a:cubicBezTo>
                    <a:cubicBezTo>
                      <a:pt x="394335" y="120778"/>
                      <a:pt x="387668" y="118873"/>
                      <a:pt x="380048" y="118873"/>
                    </a:cubicBezTo>
                    <a:close/>
                    <a:moveTo>
                      <a:pt x="292418" y="118873"/>
                    </a:moveTo>
                    <a:cubicBezTo>
                      <a:pt x="287655" y="118873"/>
                      <a:pt x="283845" y="118873"/>
                      <a:pt x="279083" y="120778"/>
                    </a:cubicBezTo>
                    <a:cubicBezTo>
                      <a:pt x="275273" y="122683"/>
                      <a:pt x="271463" y="124588"/>
                      <a:pt x="267653" y="127445"/>
                    </a:cubicBezTo>
                    <a:lnTo>
                      <a:pt x="272415" y="134113"/>
                    </a:lnTo>
                    <a:cubicBezTo>
                      <a:pt x="276225" y="131255"/>
                      <a:pt x="280035" y="129350"/>
                      <a:pt x="282893" y="128398"/>
                    </a:cubicBezTo>
                    <a:cubicBezTo>
                      <a:pt x="286703" y="127445"/>
                      <a:pt x="289560" y="126493"/>
                      <a:pt x="293370" y="126493"/>
                    </a:cubicBezTo>
                    <a:cubicBezTo>
                      <a:pt x="298133" y="126493"/>
                      <a:pt x="301943" y="128398"/>
                      <a:pt x="304800" y="130303"/>
                    </a:cubicBezTo>
                    <a:cubicBezTo>
                      <a:pt x="307658" y="133160"/>
                      <a:pt x="308610" y="136018"/>
                      <a:pt x="308610" y="139828"/>
                    </a:cubicBezTo>
                    <a:cubicBezTo>
                      <a:pt x="308610" y="144590"/>
                      <a:pt x="306705" y="148400"/>
                      <a:pt x="302895" y="151258"/>
                    </a:cubicBezTo>
                    <a:cubicBezTo>
                      <a:pt x="299085" y="154115"/>
                      <a:pt x="294323" y="155068"/>
                      <a:pt x="287655" y="155068"/>
                    </a:cubicBezTo>
                    <a:lnTo>
                      <a:pt x="279083" y="155068"/>
                    </a:lnTo>
                    <a:lnTo>
                      <a:pt x="279083" y="162688"/>
                    </a:lnTo>
                    <a:lnTo>
                      <a:pt x="286703" y="162688"/>
                    </a:lnTo>
                    <a:cubicBezTo>
                      <a:pt x="301943" y="162688"/>
                      <a:pt x="309563" y="168403"/>
                      <a:pt x="309563" y="177928"/>
                    </a:cubicBezTo>
                    <a:cubicBezTo>
                      <a:pt x="309563" y="188405"/>
                      <a:pt x="302895" y="194120"/>
                      <a:pt x="288608" y="194120"/>
                    </a:cubicBezTo>
                    <a:cubicBezTo>
                      <a:pt x="284798" y="194120"/>
                      <a:pt x="280988" y="194120"/>
                      <a:pt x="277178" y="193168"/>
                    </a:cubicBezTo>
                    <a:cubicBezTo>
                      <a:pt x="273368" y="192215"/>
                      <a:pt x="269558" y="191263"/>
                      <a:pt x="265748" y="189358"/>
                    </a:cubicBezTo>
                    <a:lnTo>
                      <a:pt x="265748" y="197930"/>
                    </a:lnTo>
                    <a:cubicBezTo>
                      <a:pt x="269558" y="199835"/>
                      <a:pt x="272415" y="200788"/>
                      <a:pt x="276225" y="201740"/>
                    </a:cubicBezTo>
                    <a:cubicBezTo>
                      <a:pt x="279083" y="202693"/>
                      <a:pt x="282893" y="202693"/>
                      <a:pt x="287655" y="202693"/>
                    </a:cubicBezTo>
                    <a:cubicBezTo>
                      <a:pt x="297180" y="202693"/>
                      <a:pt x="304800" y="199835"/>
                      <a:pt x="310515" y="196025"/>
                    </a:cubicBezTo>
                    <a:cubicBezTo>
                      <a:pt x="315278" y="191263"/>
                      <a:pt x="318135" y="185548"/>
                      <a:pt x="318135" y="177928"/>
                    </a:cubicBezTo>
                    <a:cubicBezTo>
                      <a:pt x="318135" y="172213"/>
                      <a:pt x="316230" y="168403"/>
                      <a:pt x="313373" y="164593"/>
                    </a:cubicBezTo>
                    <a:cubicBezTo>
                      <a:pt x="310515" y="160783"/>
                      <a:pt x="305753" y="158878"/>
                      <a:pt x="299085" y="157925"/>
                    </a:cubicBezTo>
                    <a:cubicBezTo>
                      <a:pt x="304800" y="156973"/>
                      <a:pt x="308610" y="154115"/>
                      <a:pt x="311468" y="151258"/>
                    </a:cubicBezTo>
                    <a:cubicBezTo>
                      <a:pt x="314325" y="148400"/>
                      <a:pt x="316230" y="143638"/>
                      <a:pt x="316230" y="138875"/>
                    </a:cubicBezTo>
                    <a:cubicBezTo>
                      <a:pt x="316230" y="132208"/>
                      <a:pt x="314325" y="127445"/>
                      <a:pt x="310515" y="124588"/>
                    </a:cubicBezTo>
                    <a:cubicBezTo>
                      <a:pt x="306705" y="120778"/>
                      <a:pt x="300038" y="118873"/>
                      <a:pt x="292418" y="118873"/>
                    </a:cubicBezTo>
                    <a:close/>
                    <a:moveTo>
                      <a:pt x="216217" y="118873"/>
                    </a:moveTo>
                    <a:cubicBezTo>
                      <a:pt x="203835" y="118873"/>
                      <a:pt x="195262" y="122683"/>
                      <a:pt x="188595" y="130303"/>
                    </a:cubicBezTo>
                    <a:cubicBezTo>
                      <a:pt x="181927" y="138875"/>
                      <a:pt x="179070" y="150305"/>
                      <a:pt x="179070" y="166498"/>
                    </a:cubicBezTo>
                    <a:cubicBezTo>
                      <a:pt x="179070" y="177928"/>
                      <a:pt x="181927" y="186500"/>
                      <a:pt x="186690" y="193168"/>
                    </a:cubicBezTo>
                    <a:cubicBezTo>
                      <a:pt x="191452" y="199835"/>
                      <a:pt x="198120" y="202693"/>
                      <a:pt x="206692" y="202693"/>
                    </a:cubicBezTo>
                    <a:cubicBezTo>
                      <a:pt x="215265" y="202693"/>
                      <a:pt x="220980" y="199835"/>
                      <a:pt x="225742" y="195073"/>
                    </a:cubicBezTo>
                    <a:cubicBezTo>
                      <a:pt x="230505" y="190310"/>
                      <a:pt x="232410" y="183643"/>
                      <a:pt x="232410" y="175070"/>
                    </a:cubicBezTo>
                    <a:cubicBezTo>
                      <a:pt x="232410" y="167450"/>
                      <a:pt x="229552" y="161735"/>
                      <a:pt x="225742" y="156973"/>
                    </a:cubicBezTo>
                    <a:cubicBezTo>
                      <a:pt x="221932" y="152210"/>
                      <a:pt x="216217" y="150305"/>
                      <a:pt x="208597" y="150305"/>
                    </a:cubicBezTo>
                    <a:cubicBezTo>
                      <a:pt x="200025" y="150305"/>
                      <a:pt x="193357" y="153163"/>
                      <a:pt x="189547" y="159830"/>
                    </a:cubicBezTo>
                    <a:lnTo>
                      <a:pt x="188595" y="159830"/>
                    </a:lnTo>
                    <a:cubicBezTo>
                      <a:pt x="188595" y="148400"/>
                      <a:pt x="191452" y="139828"/>
                      <a:pt x="196215" y="135065"/>
                    </a:cubicBezTo>
                    <a:cubicBezTo>
                      <a:pt x="200977" y="129350"/>
                      <a:pt x="207645" y="126493"/>
                      <a:pt x="216217" y="126493"/>
                    </a:cubicBezTo>
                    <a:cubicBezTo>
                      <a:pt x="220027" y="126493"/>
                      <a:pt x="222885" y="126493"/>
                      <a:pt x="225742" y="127445"/>
                    </a:cubicBezTo>
                    <a:lnTo>
                      <a:pt x="225742" y="119825"/>
                    </a:lnTo>
                    <a:cubicBezTo>
                      <a:pt x="223837" y="118873"/>
                      <a:pt x="220027" y="118873"/>
                      <a:pt x="216217" y="118873"/>
                    </a:cubicBezTo>
                    <a:close/>
                    <a:moveTo>
                      <a:pt x="641985" y="117921"/>
                    </a:moveTo>
                    <a:cubicBezTo>
                      <a:pt x="633413" y="117921"/>
                      <a:pt x="627698" y="120778"/>
                      <a:pt x="622935" y="125541"/>
                    </a:cubicBezTo>
                    <a:cubicBezTo>
                      <a:pt x="618173" y="130303"/>
                      <a:pt x="616268" y="136971"/>
                      <a:pt x="616268" y="145543"/>
                    </a:cubicBezTo>
                    <a:cubicBezTo>
                      <a:pt x="616268" y="153163"/>
                      <a:pt x="619125" y="158878"/>
                      <a:pt x="622935" y="163641"/>
                    </a:cubicBezTo>
                    <a:cubicBezTo>
                      <a:pt x="626745" y="168403"/>
                      <a:pt x="632460" y="170308"/>
                      <a:pt x="640080" y="170308"/>
                    </a:cubicBezTo>
                    <a:cubicBezTo>
                      <a:pt x="643890" y="170308"/>
                      <a:pt x="647700" y="169356"/>
                      <a:pt x="651510" y="167451"/>
                    </a:cubicBezTo>
                    <a:cubicBezTo>
                      <a:pt x="655320" y="166498"/>
                      <a:pt x="658178" y="163641"/>
                      <a:pt x="660083" y="160783"/>
                    </a:cubicBezTo>
                    <a:lnTo>
                      <a:pt x="661035" y="160783"/>
                    </a:lnTo>
                    <a:cubicBezTo>
                      <a:pt x="660083" y="172213"/>
                      <a:pt x="658178" y="180786"/>
                      <a:pt x="653415" y="186501"/>
                    </a:cubicBezTo>
                    <a:cubicBezTo>
                      <a:pt x="648653" y="192216"/>
                      <a:pt x="641985" y="195073"/>
                      <a:pt x="633413" y="195073"/>
                    </a:cubicBezTo>
                    <a:cubicBezTo>
                      <a:pt x="629603" y="195073"/>
                      <a:pt x="625793" y="194121"/>
                      <a:pt x="622935" y="193168"/>
                    </a:cubicBezTo>
                    <a:lnTo>
                      <a:pt x="622935" y="200788"/>
                    </a:lnTo>
                    <a:cubicBezTo>
                      <a:pt x="625793" y="201741"/>
                      <a:pt x="628650" y="201741"/>
                      <a:pt x="633413" y="201741"/>
                    </a:cubicBezTo>
                    <a:cubicBezTo>
                      <a:pt x="658178" y="201741"/>
                      <a:pt x="670560" y="185548"/>
                      <a:pt x="670560" y="154116"/>
                    </a:cubicBezTo>
                    <a:cubicBezTo>
                      <a:pt x="670560" y="147448"/>
                      <a:pt x="669608" y="140781"/>
                      <a:pt x="665798" y="134113"/>
                    </a:cubicBezTo>
                    <a:cubicBezTo>
                      <a:pt x="663893" y="128398"/>
                      <a:pt x="660083" y="124588"/>
                      <a:pt x="656273" y="121731"/>
                    </a:cubicBezTo>
                    <a:cubicBezTo>
                      <a:pt x="652463" y="118873"/>
                      <a:pt x="647700" y="117921"/>
                      <a:pt x="641985" y="117921"/>
                    </a:cubicBezTo>
                    <a:close/>
                    <a:moveTo>
                      <a:pt x="451294" y="7052"/>
                    </a:moveTo>
                    <a:lnTo>
                      <a:pt x="458197" y="7748"/>
                    </a:lnTo>
                    <a:lnTo>
                      <a:pt x="484073" y="15780"/>
                    </a:lnTo>
                    <a:lnTo>
                      <a:pt x="482918" y="18860"/>
                    </a:lnTo>
                    <a:cubicBezTo>
                      <a:pt x="481013" y="21718"/>
                      <a:pt x="479108" y="23623"/>
                      <a:pt x="476250" y="24575"/>
                    </a:cubicBezTo>
                    <a:cubicBezTo>
                      <a:pt x="473393" y="25528"/>
                      <a:pt x="470535" y="26480"/>
                      <a:pt x="466725" y="26480"/>
                    </a:cubicBezTo>
                    <a:cubicBezTo>
                      <a:pt x="461010" y="26480"/>
                      <a:pt x="457200" y="24575"/>
                      <a:pt x="454343" y="21718"/>
                    </a:cubicBezTo>
                    <a:cubicBezTo>
                      <a:pt x="451485" y="18860"/>
                      <a:pt x="450533" y="15050"/>
                      <a:pt x="450533" y="9335"/>
                    </a:cubicBezTo>
                    <a:close/>
                    <a:moveTo>
                      <a:pt x="381343" y="0"/>
                    </a:moveTo>
                    <a:lnTo>
                      <a:pt x="442079" y="6123"/>
                    </a:lnTo>
                    <a:lnTo>
                      <a:pt x="441008" y="9335"/>
                    </a:lnTo>
                    <a:cubicBezTo>
                      <a:pt x="441008" y="16955"/>
                      <a:pt x="443865" y="22670"/>
                      <a:pt x="447675" y="27433"/>
                    </a:cubicBezTo>
                    <a:cubicBezTo>
                      <a:pt x="451485" y="32195"/>
                      <a:pt x="457200" y="34100"/>
                      <a:pt x="464820" y="34100"/>
                    </a:cubicBezTo>
                    <a:cubicBezTo>
                      <a:pt x="468630" y="34100"/>
                      <a:pt x="472440" y="33148"/>
                      <a:pt x="476250" y="31243"/>
                    </a:cubicBezTo>
                    <a:cubicBezTo>
                      <a:pt x="480060" y="30290"/>
                      <a:pt x="482918" y="27433"/>
                      <a:pt x="484823" y="24575"/>
                    </a:cubicBezTo>
                    <a:lnTo>
                      <a:pt x="485775" y="24575"/>
                    </a:lnTo>
                    <a:cubicBezTo>
                      <a:pt x="484823" y="36005"/>
                      <a:pt x="482918" y="44578"/>
                      <a:pt x="478155" y="50293"/>
                    </a:cubicBezTo>
                    <a:cubicBezTo>
                      <a:pt x="473393" y="56008"/>
                      <a:pt x="466725" y="58865"/>
                      <a:pt x="458153" y="58865"/>
                    </a:cubicBezTo>
                    <a:cubicBezTo>
                      <a:pt x="454343" y="58865"/>
                      <a:pt x="450533" y="57913"/>
                      <a:pt x="447675" y="56960"/>
                    </a:cubicBezTo>
                    <a:lnTo>
                      <a:pt x="447675" y="64580"/>
                    </a:lnTo>
                    <a:cubicBezTo>
                      <a:pt x="450533" y="65533"/>
                      <a:pt x="453390" y="65533"/>
                      <a:pt x="458153" y="65533"/>
                    </a:cubicBezTo>
                    <a:cubicBezTo>
                      <a:pt x="470536" y="65533"/>
                      <a:pt x="479822" y="61485"/>
                      <a:pt x="486013" y="53508"/>
                    </a:cubicBezTo>
                    <a:lnTo>
                      <a:pt x="494973" y="19163"/>
                    </a:lnTo>
                    <a:lnTo>
                      <a:pt x="529779" y="29968"/>
                    </a:lnTo>
                    <a:lnTo>
                      <a:pt x="555308" y="43825"/>
                    </a:lnTo>
                    <a:lnTo>
                      <a:pt x="555308" y="64580"/>
                    </a:lnTo>
                    <a:lnTo>
                      <a:pt x="563880" y="64580"/>
                    </a:lnTo>
                    <a:lnTo>
                      <a:pt x="563880" y="48477"/>
                    </a:lnTo>
                    <a:lnTo>
                      <a:pt x="594556" y="65127"/>
                    </a:lnTo>
                    <a:cubicBezTo>
                      <a:pt x="655418" y="106245"/>
                      <a:pt x="703773" y="164472"/>
                      <a:pt x="732718" y="232907"/>
                    </a:cubicBezTo>
                    <a:lnTo>
                      <a:pt x="740687" y="258578"/>
                    </a:lnTo>
                    <a:lnTo>
                      <a:pt x="729615" y="255081"/>
                    </a:lnTo>
                    <a:cubicBezTo>
                      <a:pt x="724852" y="255081"/>
                      <a:pt x="721042" y="255081"/>
                      <a:pt x="716280" y="256986"/>
                    </a:cubicBezTo>
                    <a:cubicBezTo>
                      <a:pt x="712470" y="258891"/>
                      <a:pt x="708660" y="260796"/>
                      <a:pt x="704850" y="263653"/>
                    </a:cubicBezTo>
                    <a:lnTo>
                      <a:pt x="711517" y="270321"/>
                    </a:lnTo>
                    <a:cubicBezTo>
                      <a:pt x="715327" y="267463"/>
                      <a:pt x="719137" y="265558"/>
                      <a:pt x="721995" y="264606"/>
                    </a:cubicBezTo>
                    <a:cubicBezTo>
                      <a:pt x="725805" y="263653"/>
                      <a:pt x="728662" y="262701"/>
                      <a:pt x="732472" y="262701"/>
                    </a:cubicBezTo>
                    <a:lnTo>
                      <a:pt x="743063" y="266231"/>
                    </a:lnTo>
                    <a:lnTo>
                      <a:pt x="746721" y="278018"/>
                    </a:lnTo>
                    <a:lnTo>
                      <a:pt x="741997" y="287466"/>
                    </a:lnTo>
                    <a:cubicBezTo>
                      <a:pt x="738187" y="290323"/>
                      <a:pt x="733425" y="291276"/>
                      <a:pt x="726757" y="291276"/>
                    </a:cubicBezTo>
                    <a:lnTo>
                      <a:pt x="718185" y="291276"/>
                    </a:lnTo>
                    <a:lnTo>
                      <a:pt x="718185" y="298896"/>
                    </a:lnTo>
                    <a:lnTo>
                      <a:pt x="725805" y="298896"/>
                    </a:lnTo>
                    <a:cubicBezTo>
                      <a:pt x="741045" y="298896"/>
                      <a:pt x="748665" y="304611"/>
                      <a:pt x="748665" y="314136"/>
                    </a:cubicBezTo>
                    <a:cubicBezTo>
                      <a:pt x="748665" y="324613"/>
                      <a:pt x="741997" y="330328"/>
                      <a:pt x="727710" y="330328"/>
                    </a:cubicBezTo>
                    <a:cubicBezTo>
                      <a:pt x="723900" y="330328"/>
                      <a:pt x="720090" y="330328"/>
                      <a:pt x="716280" y="329376"/>
                    </a:cubicBezTo>
                    <a:cubicBezTo>
                      <a:pt x="712470" y="328423"/>
                      <a:pt x="708660" y="327471"/>
                      <a:pt x="704850" y="325566"/>
                    </a:cubicBezTo>
                    <a:lnTo>
                      <a:pt x="704850" y="334138"/>
                    </a:lnTo>
                    <a:cubicBezTo>
                      <a:pt x="708660" y="336043"/>
                      <a:pt x="711517" y="336996"/>
                      <a:pt x="715327" y="337948"/>
                    </a:cubicBezTo>
                    <a:cubicBezTo>
                      <a:pt x="718185" y="338901"/>
                      <a:pt x="721995" y="338901"/>
                      <a:pt x="726757" y="338901"/>
                    </a:cubicBezTo>
                    <a:cubicBezTo>
                      <a:pt x="736282" y="338901"/>
                      <a:pt x="743902" y="336043"/>
                      <a:pt x="749617" y="332233"/>
                    </a:cubicBezTo>
                    <a:lnTo>
                      <a:pt x="756167" y="316677"/>
                    </a:lnTo>
                    <a:lnTo>
                      <a:pt x="762686" y="381343"/>
                    </a:lnTo>
                    <a:cubicBezTo>
                      <a:pt x="762686" y="407669"/>
                      <a:pt x="760018" y="433373"/>
                      <a:pt x="754939" y="458197"/>
                    </a:cubicBezTo>
                    <a:lnTo>
                      <a:pt x="732836" y="529401"/>
                    </a:lnTo>
                    <a:lnTo>
                      <a:pt x="731520" y="529401"/>
                    </a:lnTo>
                    <a:lnTo>
                      <a:pt x="709613" y="545593"/>
                    </a:lnTo>
                    <a:lnTo>
                      <a:pt x="714375" y="552261"/>
                    </a:lnTo>
                    <a:lnTo>
                      <a:pt x="725082" y="543848"/>
                    </a:lnTo>
                    <a:lnTo>
                      <a:pt x="697559" y="594556"/>
                    </a:lnTo>
                    <a:cubicBezTo>
                      <a:pt x="670147" y="635131"/>
                      <a:pt x="635131" y="670147"/>
                      <a:pt x="594556" y="697559"/>
                    </a:cubicBezTo>
                    <a:lnTo>
                      <a:pt x="565523" y="713317"/>
                    </a:lnTo>
                    <a:lnTo>
                      <a:pt x="575310" y="701803"/>
                    </a:lnTo>
                    <a:cubicBezTo>
                      <a:pt x="578167" y="697041"/>
                      <a:pt x="580072" y="691326"/>
                      <a:pt x="580072" y="686563"/>
                    </a:cubicBezTo>
                    <a:cubicBezTo>
                      <a:pt x="580072" y="679896"/>
                      <a:pt x="578167" y="674181"/>
                      <a:pt x="573405" y="670371"/>
                    </a:cubicBezTo>
                    <a:cubicBezTo>
                      <a:pt x="568642" y="666561"/>
                      <a:pt x="562927" y="664656"/>
                      <a:pt x="555307" y="664656"/>
                    </a:cubicBezTo>
                    <a:cubicBezTo>
                      <a:pt x="545782" y="664656"/>
                      <a:pt x="538162" y="667513"/>
                      <a:pt x="530542" y="674181"/>
                    </a:cubicBezTo>
                    <a:lnTo>
                      <a:pt x="535305" y="680848"/>
                    </a:lnTo>
                    <a:cubicBezTo>
                      <a:pt x="539115" y="677991"/>
                      <a:pt x="542925" y="676086"/>
                      <a:pt x="545782" y="675133"/>
                    </a:cubicBezTo>
                    <a:cubicBezTo>
                      <a:pt x="548640" y="674181"/>
                      <a:pt x="551497" y="673228"/>
                      <a:pt x="555307" y="673228"/>
                    </a:cubicBezTo>
                    <a:cubicBezTo>
                      <a:pt x="560070" y="673228"/>
                      <a:pt x="562927" y="674181"/>
                      <a:pt x="566737" y="676086"/>
                    </a:cubicBezTo>
                    <a:cubicBezTo>
                      <a:pt x="569595" y="678943"/>
                      <a:pt x="570547" y="681801"/>
                      <a:pt x="570547" y="686563"/>
                    </a:cubicBezTo>
                    <a:cubicBezTo>
                      <a:pt x="570547" y="689421"/>
                      <a:pt x="569595" y="692278"/>
                      <a:pt x="568642" y="695136"/>
                    </a:cubicBezTo>
                    <a:cubicBezTo>
                      <a:pt x="567690" y="697993"/>
                      <a:pt x="565785" y="700851"/>
                      <a:pt x="563880" y="703708"/>
                    </a:cubicBezTo>
                    <a:cubicBezTo>
                      <a:pt x="561022" y="706566"/>
                      <a:pt x="557212" y="711328"/>
                      <a:pt x="550545" y="717996"/>
                    </a:cubicBezTo>
                    <a:lnTo>
                      <a:pt x="543680" y="725173"/>
                    </a:lnTo>
                    <a:lnTo>
                      <a:pt x="529779" y="732718"/>
                    </a:lnTo>
                    <a:cubicBezTo>
                      <a:pt x="484156" y="752015"/>
                      <a:pt x="433996" y="762686"/>
                      <a:pt x="381343" y="762686"/>
                    </a:cubicBezTo>
                    <a:cubicBezTo>
                      <a:pt x="355017" y="762686"/>
                      <a:pt x="329314" y="760018"/>
                      <a:pt x="304489" y="754939"/>
                    </a:cubicBezTo>
                    <a:lnTo>
                      <a:pt x="280600" y="747523"/>
                    </a:lnTo>
                    <a:lnTo>
                      <a:pt x="286703" y="747523"/>
                    </a:lnTo>
                    <a:lnTo>
                      <a:pt x="320040" y="673228"/>
                    </a:lnTo>
                    <a:lnTo>
                      <a:pt x="320040" y="666561"/>
                    </a:lnTo>
                    <a:lnTo>
                      <a:pt x="265748" y="666561"/>
                    </a:lnTo>
                    <a:lnTo>
                      <a:pt x="265748" y="675133"/>
                    </a:lnTo>
                    <a:lnTo>
                      <a:pt x="309563" y="675133"/>
                    </a:lnTo>
                    <a:lnTo>
                      <a:pt x="276772" y="746335"/>
                    </a:lnTo>
                    <a:lnTo>
                      <a:pt x="232907" y="732718"/>
                    </a:lnTo>
                    <a:lnTo>
                      <a:pt x="224355" y="728076"/>
                    </a:lnTo>
                    <a:lnTo>
                      <a:pt x="231457" y="700851"/>
                    </a:lnTo>
                    <a:cubicBezTo>
                      <a:pt x="231457" y="693231"/>
                      <a:pt x="230505" y="686563"/>
                      <a:pt x="226695" y="680848"/>
                    </a:cubicBezTo>
                    <a:cubicBezTo>
                      <a:pt x="224790" y="675133"/>
                      <a:pt x="220980" y="671323"/>
                      <a:pt x="217170" y="668466"/>
                    </a:cubicBezTo>
                    <a:cubicBezTo>
                      <a:pt x="213360" y="665608"/>
                      <a:pt x="208597" y="664656"/>
                      <a:pt x="202882" y="664656"/>
                    </a:cubicBezTo>
                    <a:cubicBezTo>
                      <a:pt x="194310" y="664656"/>
                      <a:pt x="188595" y="667513"/>
                      <a:pt x="183832" y="672276"/>
                    </a:cubicBezTo>
                    <a:cubicBezTo>
                      <a:pt x="179070" y="677038"/>
                      <a:pt x="177165" y="683706"/>
                      <a:pt x="177165" y="692278"/>
                    </a:cubicBezTo>
                    <a:lnTo>
                      <a:pt x="181855" y="705008"/>
                    </a:lnTo>
                    <a:lnTo>
                      <a:pt x="168131" y="697559"/>
                    </a:lnTo>
                    <a:lnTo>
                      <a:pt x="138112" y="672791"/>
                    </a:lnTo>
                    <a:lnTo>
                      <a:pt x="138112" y="665608"/>
                    </a:lnTo>
                    <a:cubicBezTo>
                      <a:pt x="136207" y="664656"/>
                      <a:pt x="132397" y="664656"/>
                      <a:pt x="128587" y="664656"/>
                    </a:cubicBezTo>
                    <a:lnTo>
                      <a:pt x="128364" y="664748"/>
                    </a:lnTo>
                    <a:lnTo>
                      <a:pt x="111693" y="650993"/>
                    </a:lnTo>
                    <a:cubicBezTo>
                      <a:pt x="94441" y="633741"/>
                      <a:pt x="78834" y="614843"/>
                      <a:pt x="65128" y="594556"/>
                    </a:cubicBezTo>
                    <a:lnTo>
                      <a:pt x="60007" y="585122"/>
                    </a:lnTo>
                    <a:lnTo>
                      <a:pt x="60007" y="583693"/>
                    </a:lnTo>
                    <a:lnTo>
                      <a:pt x="59232" y="583693"/>
                    </a:lnTo>
                    <a:lnTo>
                      <a:pt x="47625" y="562310"/>
                    </a:lnTo>
                    <a:lnTo>
                      <a:pt x="47625" y="529401"/>
                    </a:lnTo>
                    <a:lnTo>
                      <a:pt x="38100" y="529401"/>
                    </a:lnTo>
                    <a:lnTo>
                      <a:pt x="33435" y="536166"/>
                    </a:lnTo>
                    <a:lnTo>
                      <a:pt x="29968" y="529779"/>
                    </a:lnTo>
                    <a:lnTo>
                      <a:pt x="13013" y="475161"/>
                    </a:lnTo>
                    <a:lnTo>
                      <a:pt x="23812" y="476061"/>
                    </a:lnTo>
                    <a:cubicBezTo>
                      <a:pt x="33337" y="476061"/>
                      <a:pt x="40957" y="473203"/>
                      <a:pt x="46672" y="469393"/>
                    </a:cubicBezTo>
                    <a:cubicBezTo>
                      <a:pt x="51435" y="464631"/>
                      <a:pt x="54292" y="458916"/>
                      <a:pt x="54292" y="451296"/>
                    </a:cubicBezTo>
                    <a:cubicBezTo>
                      <a:pt x="54292" y="445581"/>
                      <a:pt x="52387" y="441771"/>
                      <a:pt x="49530" y="437961"/>
                    </a:cubicBezTo>
                    <a:cubicBezTo>
                      <a:pt x="46672" y="434151"/>
                      <a:pt x="41910" y="432246"/>
                      <a:pt x="35242" y="431293"/>
                    </a:cubicBezTo>
                    <a:cubicBezTo>
                      <a:pt x="40957" y="430341"/>
                      <a:pt x="44767" y="427483"/>
                      <a:pt x="47625" y="424626"/>
                    </a:cubicBezTo>
                    <a:cubicBezTo>
                      <a:pt x="50482" y="421768"/>
                      <a:pt x="52387" y="417006"/>
                      <a:pt x="52387" y="412243"/>
                    </a:cubicBezTo>
                    <a:cubicBezTo>
                      <a:pt x="52387" y="405576"/>
                      <a:pt x="50482" y="400813"/>
                      <a:pt x="46672" y="397956"/>
                    </a:cubicBezTo>
                    <a:cubicBezTo>
                      <a:pt x="42862" y="394146"/>
                      <a:pt x="36195" y="392241"/>
                      <a:pt x="28575" y="392241"/>
                    </a:cubicBezTo>
                    <a:cubicBezTo>
                      <a:pt x="23812" y="392241"/>
                      <a:pt x="20002" y="392241"/>
                      <a:pt x="15240" y="394146"/>
                    </a:cubicBezTo>
                    <a:cubicBezTo>
                      <a:pt x="11430" y="396051"/>
                      <a:pt x="7620" y="397956"/>
                      <a:pt x="3810" y="400813"/>
                    </a:cubicBezTo>
                    <a:lnTo>
                      <a:pt x="8572" y="407481"/>
                    </a:lnTo>
                    <a:cubicBezTo>
                      <a:pt x="12382" y="404623"/>
                      <a:pt x="16192" y="402718"/>
                      <a:pt x="19050" y="401766"/>
                    </a:cubicBezTo>
                    <a:cubicBezTo>
                      <a:pt x="22860" y="400813"/>
                      <a:pt x="25717" y="399861"/>
                      <a:pt x="29527" y="399861"/>
                    </a:cubicBezTo>
                    <a:cubicBezTo>
                      <a:pt x="34290" y="399861"/>
                      <a:pt x="38100" y="401766"/>
                      <a:pt x="40957" y="403671"/>
                    </a:cubicBezTo>
                    <a:cubicBezTo>
                      <a:pt x="43815" y="406528"/>
                      <a:pt x="44767" y="409386"/>
                      <a:pt x="44767" y="413196"/>
                    </a:cubicBezTo>
                    <a:cubicBezTo>
                      <a:pt x="44767" y="417958"/>
                      <a:pt x="42862" y="421768"/>
                      <a:pt x="39052" y="424626"/>
                    </a:cubicBezTo>
                    <a:cubicBezTo>
                      <a:pt x="35242" y="427483"/>
                      <a:pt x="30480" y="428436"/>
                      <a:pt x="23812" y="428436"/>
                    </a:cubicBezTo>
                    <a:lnTo>
                      <a:pt x="15240" y="428436"/>
                    </a:lnTo>
                    <a:lnTo>
                      <a:pt x="15240" y="436056"/>
                    </a:lnTo>
                    <a:lnTo>
                      <a:pt x="22860" y="436056"/>
                    </a:lnTo>
                    <a:cubicBezTo>
                      <a:pt x="38100" y="436056"/>
                      <a:pt x="45720" y="441771"/>
                      <a:pt x="45720" y="451296"/>
                    </a:cubicBezTo>
                    <a:cubicBezTo>
                      <a:pt x="45720" y="461773"/>
                      <a:pt x="39052" y="467488"/>
                      <a:pt x="24765" y="467488"/>
                    </a:cubicBezTo>
                    <a:cubicBezTo>
                      <a:pt x="20955" y="467488"/>
                      <a:pt x="17145" y="467488"/>
                      <a:pt x="13335" y="466536"/>
                    </a:cubicBezTo>
                    <a:lnTo>
                      <a:pt x="9990" y="465421"/>
                    </a:lnTo>
                    <a:lnTo>
                      <a:pt x="7748" y="458197"/>
                    </a:lnTo>
                    <a:cubicBezTo>
                      <a:pt x="2668" y="433373"/>
                      <a:pt x="0" y="407669"/>
                      <a:pt x="0" y="381343"/>
                    </a:cubicBezTo>
                    <a:cubicBezTo>
                      <a:pt x="0" y="355017"/>
                      <a:pt x="2668" y="329314"/>
                      <a:pt x="7748" y="304489"/>
                    </a:cubicBezTo>
                    <a:lnTo>
                      <a:pt x="19833" y="265558"/>
                    </a:lnTo>
                    <a:lnTo>
                      <a:pt x="45720" y="265558"/>
                    </a:lnTo>
                    <a:lnTo>
                      <a:pt x="12382" y="337948"/>
                    </a:lnTo>
                    <a:lnTo>
                      <a:pt x="22860" y="337948"/>
                    </a:lnTo>
                    <a:lnTo>
                      <a:pt x="56197" y="263653"/>
                    </a:lnTo>
                    <a:lnTo>
                      <a:pt x="56197" y="256986"/>
                    </a:lnTo>
                    <a:lnTo>
                      <a:pt x="22493" y="256986"/>
                    </a:lnTo>
                    <a:lnTo>
                      <a:pt x="29968" y="232907"/>
                    </a:lnTo>
                    <a:cubicBezTo>
                      <a:pt x="39616" y="210096"/>
                      <a:pt x="51421" y="188418"/>
                      <a:pt x="65128" y="168131"/>
                    </a:cubicBezTo>
                    <a:lnTo>
                      <a:pt x="95318" y="131540"/>
                    </a:lnTo>
                    <a:lnTo>
                      <a:pt x="97155" y="134113"/>
                    </a:lnTo>
                    <a:cubicBezTo>
                      <a:pt x="100965" y="131255"/>
                      <a:pt x="104775" y="129350"/>
                      <a:pt x="107633" y="128398"/>
                    </a:cubicBezTo>
                    <a:cubicBezTo>
                      <a:pt x="111443" y="127445"/>
                      <a:pt x="114300" y="126493"/>
                      <a:pt x="118110" y="126493"/>
                    </a:cubicBezTo>
                    <a:cubicBezTo>
                      <a:pt x="122873" y="126493"/>
                      <a:pt x="126683" y="128398"/>
                      <a:pt x="129540" y="130303"/>
                    </a:cubicBezTo>
                    <a:cubicBezTo>
                      <a:pt x="132398" y="133160"/>
                      <a:pt x="133350" y="136018"/>
                      <a:pt x="133350" y="139828"/>
                    </a:cubicBezTo>
                    <a:cubicBezTo>
                      <a:pt x="133350" y="144590"/>
                      <a:pt x="131445" y="148400"/>
                      <a:pt x="127635" y="151258"/>
                    </a:cubicBezTo>
                    <a:cubicBezTo>
                      <a:pt x="123825" y="154115"/>
                      <a:pt x="119063" y="155068"/>
                      <a:pt x="112395" y="155068"/>
                    </a:cubicBezTo>
                    <a:lnTo>
                      <a:pt x="103823" y="155068"/>
                    </a:lnTo>
                    <a:lnTo>
                      <a:pt x="103823" y="162688"/>
                    </a:lnTo>
                    <a:lnTo>
                      <a:pt x="111443" y="162688"/>
                    </a:lnTo>
                    <a:cubicBezTo>
                      <a:pt x="126683" y="162688"/>
                      <a:pt x="134303" y="168403"/>
                      <a:pt x="134303" y="177928"/>
                    </a:cubicBezTo>
                    <a:cubicBezTo>
                      <a:pt x="134303" y="188405"/>
                      <a:pt x="127635" y="194120"/>
                      <a:pt x="113348" y="194120"/>
                    </a:cubicBezTo>
                    <a:cubicBezTo>
                      <a:pt x="109538" y="194120"/>
                      <a:pt x="105728" y="194120"/>
                      <a:pt x="101918" y="193168"/>
                    </a:cubicBezTo>
                    <a:cubicBezTo>
                      <a:pt x="98108" y="192215"/>
                      <a:pt x="94298" y="191263"/>
                      <a:pt x="90488" y="189358"/>
                    </a:cubicBezTo>
                    <a:lnTo>
                      <a:pt x="90488" y="197930"/>
                    </a:lnTo>
                    <a:cubicBezTo>
                      <a:pt x="94298" y="199835"/>
                      <a:pt x="97155" y="200788"/>
                      <a:pt x="100965" y="201740"/>
                    </a:cubicBezTo>
                    <a:cubicBezTo>
                      <a:pt x="103823" y="202693"/>
                      <a:pt x="107633" y="202693"/>
                      <a:pt x="112395" y="202693"/>
                    </a:cubicBezTo>
                    <a:cubicBezTo>
                      <a:pt x="121920" y="202693"/>
                      <a:pt x="129540" y="199835"/>
                      <a:pt x="135255" y="196025"/>
                    </a:cubicBezTo>
                    <a:cubicBezTo>
                      <a:pt x="140018" y="191263"/>
                      <a:pt x="142875" y="185548"/>
                      <a:pt x="142875" y="177928"/>
                    </a:cubicBezTo>
                    <a:cubicBezTo>
                      <a:pt x="142875" y="172213"/>
                      <a:pt x="140970" y="168403"/>
                      <a:pt x="138113" y="164593"/>
                    </a:cubicBezTo>
                    <a:cubicBezTo>
                      <a:pt x="135255" y="160783"/>
                      <a:pt x="130493" y="158878"/>
                      <a:pt x="123825" y="157925"/>
                    </a:cubicBezTo>
                    <a:cubicBezTo>
                      <a:pt x="129540" y="156973"/>
                      <a:pt x="133350" y="154115"/>
                      <a:pt x="136208" y="151258"/>
                    </a:cubicBezTo>
                    <a:cubicBezTo>
                      <a:pt x="139065" y="148400"/>
                      <a:pt x="140970" y="143638"/>
                      <a:pt x="140970" y="138875"/>
                    </a:cubicBezTo>
                    <a:cubicBezTo>
                      <a:pt x="140970" y="132208"/>
                      <a:pt x="138113" y="127445"/>
                      <a:pt x="135255" y="124588"/>
                    </a:cubicBezTo>
                    <a:cubicBezTo>
                      <a:pt x="131445" y="120778"/>
                      <a:pt x="124778" y="118873"/>
                      <a:pt x="117158" y="118873"/>
                    </a:cubicBezTo>
                    <a:lnTo>
                      <a:pt x="104247" y="120718"/>
                    </a:lnTo>
                    <a:lnTo>
                      <a:pt x="111693" y="111693"/>
                    </a:lnTo>
                    <a:cubicBezTo>
                      <a:pt x="128945" y="94440"/>
                      <a:pt x="147843" y="78833"/>
                      <a:pt x="168131" y="65127"/>
                    </a:cubicBezTo>
                    <a:lnTo>
                      <a:pt x="195079" y="50500"/>
                    </a:lnTo>
                    <a:lnTo>
                      <a:pt x="188595" y="64580"/>
                    </a:lnTo>
                    <a:lnTo>
                      <a:pt x="198120" y="64580"/>
                    </a:lnTo>
                    <a:lnTo>
                      <a:pt x="207612" y="43698"/>
                    </a:lnTo>
                    <a:lnTo>
                      <a:pt x="232907" y="29968"/>
                    </a:lnTo>
                    <a:cubicBezTo>
                      <a:pt x="255719" y="20319"/>
                      <a:pt x="279665" y="12827"/>
                      <a:pt x="304489" y="7748"/>
                    </a:cubicBezTo>
                    <a:lnTo>
                      <a:pt x="306793" y="7515"/>
                    </a:lnTo>
                    <a:lnTo>
                      <a:pt x="305753" y="12193"/>
                    </a:lnTo>
                    <a:cubicBezTo>
                      <a:pt x="304800" y="15051"/>
                      <a:pt x="302895" y="17908"/>
                      <a:pt x="300990" y="20766"/>
                    </a:cubicBezTo>
                    <a:cubicBezTo>
                      <a:pt x="298133" y="23623"/>
                      <a:pt x="294323" y="28386"/>
                      <a:pt x="287655" y="35053"/>
                    </a:cubicBezTo>
                    <a:lnTo>
                      <a:pt x="265748" y="56961"/>
                    </a:lnTo>
                    <a:lnTo>
                      <a:pt x="265748" y="64581"/>
                    </a:lnTo>
                    <a:lnTo>
                      <a:pt x="319088" y="64581"/>
                    </a:lnTo>
                    <a:lnTo>
                      <a:pt x="320993" y="64581"/>
                    </a:lnTo>
                    <a:lnTo>
                      <a:pt x="320993" y="54103"/>
                    </a:lnTo>
                    <a:lnTo>
                      <a:pt x="279083" y="54103"/>
                    </a:lnTo>
                    <a:lnTo>
                      <a:pt x="297180" y="36958"/>
                    </a:lnTo>
                    <a:cubicBezTo>
                      <a:pt x="304800" y="29338"/>
                      <a:pt x="310515" y="22671"/>
                      <a:pt x="313373" y="17908"/>
                    </a:cubicBezTo>
                    <a:lnTo>
                      <a:pt x="316940" y="6492"/>
                    </a:lnTo>
                    <a:lnTo>
                      <a:pt x="359604" y="2192"/>
                    </a:lnTo>
                    <a:lnTo>
                      <a:pt x="358140" y="21718"/>
                    </a:lnTo>
                    <a:lnTo>
                      <a:pt x="362902" y="24575"/>
                    </a:lnTo>
                    <a:cubicBezTo>
                      <a:pt x="368617" y="23623"/>
                      <a:pt x="373380" y="22670"/>
                      <a:pt x="377190" y="22670"/>
                    </a:cubicBezTo>
                    <a:cubicBezTo>
                      <a:pt x="391477" y="22670"/>
                      <a:pt x="398145" y="28385"/>
                      <a:pt x="398145" y="39815"/>
                    </a:cubicBezTo>
                    <a:cubicBezTo>
                      <a:pt x="398145" y="45530"/>
                      <a:pt x="396240" y="50293"/>
                      <a:pt x="392430" y="53150"/>
                    </a:cubicBezTo>
                    <a:cubicBezTo>
                      <a:pt x="388620" y="56008"/>
                      <a:pt x="383857" y="57913"/>
                      <a:pt x="377190" y="57913"/>
                    </a:cubicBezTo>
                    <a:cubicBezTo>
                      <a:pt x="373380" y="57913"/>
                      <a:pt x="369570" y="57913"/>
                      <a:pt x="365760" y="56960"/>
                    </a:cubicBezTo>
                    <a:cubicBezTo>
                      <a:pt x="361950" y="56008"/>
                      <a:pt x="359092" y="55055"/>
                      <a:pt x="356235" y="53150"/>
                    </a:cubicBezTo>
                    <a:lnTo>
                      <a:pt x="356235" y="61723"/>
                    </a:lnTo>
                    <a:cubicBezTo>
                      <a:pt x="360997" y="64580"/>
                      <a:pt x="367665" y="66485"/>
                      <a:pt x="377190" y="66485"/>
                    </a:cubicBezTo>
                    <a:cubicBezTo>
                      <a:pt x="386715" y="66485"/>
                      <a:pt x="393382" y="63628"/>
                      <a:pt x="399097" y="58865"/>
                    </a:cubicBezTo>
                    <a:cubicBezTo>
                      <a:pt x="403860" y="54103"/>
                      <a:pt x="406717" y="47435"/>
                      <a:pt x="406717" y="38863"/>
                    </a:cubicBezTo>
                    <a:cubicBezTo>
                      <a:pt x="406717" y="32195"/>
                      <a:pt x="403860" y="25528"/>
                      <a:pt x="399097" y="21718"/>
                    </a:cubicBezTo>
                    <a:cubicBezTo>
                      <a:pt x="394335" y="16955"/>
                      <a:pt x="387667" y="15050"/>
                      <a:pt x="379095" y="15050"/>
                    </a:cubicBezTo>
                    <a:cubicBezTo>
                      <a:pt x="375285" y="15050"/>
                      <a:pt x="370522" y="15050"/>
                      <a:pt x="366712" y="16003"/>
                    </a:cubicBezTo>
                    <a:lnTo>
                      <a:pt x="367884" y="1357"/>
                    </a:lnTo>
                    <a:close/>
                  </a:path>
                </a:pathLst>
              </a:custGeom>
              <a:solidFill>
                <a:srgbClr val="002050">
                  <a:alpha val="72000"/>
                </a:srgbClr>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DATA CIRCLE AND TEXT">
                <a:extLst>
                  <a:ext uri="{FF2B5EF4-FFF2-40B4-BE49-F238E27FC236}">
                    <a16:creationId xmlns:a16="http://schemas.microsoft.com/office/drawing/2014/main" id="{8FA4130B-BCBA-4A87-99EB-FF8C6ACF28EE}"/>
                  </a:ext>
                </a:extLst>
              </p:cNvPr>
              <p:cNvSpPr txBox="1">
                <a:spLocks noChangeAspect="1"/>
              </p:cNvSpPr>
              <p:nvPr/>
            </p:nvSpPr>
            <p:spPr>
              <a:xfrm>
                <a:off x="11239206" y="3015003"/>
                <a:ext cx="829109" cy="829817"/>
              </a:xfrm>
              <a:prstGeom prst="ellipse">
                <a:avLst/>
              </a:prstGeom>
              <a:solidFill>
                <a:srgbClr val="81C6E2">
                  <a:alpha val="40000"/>
                </a:srgbClr>
              </a:solidFill>
              <a:ln>
                <a:noFill/>
              </a:ln>
            </p:spPr>
            <p:txBody>
              <a:bodyPr wrap="none" lIns="0" tIns="0" rIns="0" bIns="0" rtlCol="0" anchor="ctr">
                <a:noAutofit/>
              </a:bodyPr>
              <a:lstStyle/>
              <a:p>
                <a:pPr algn="ctr" defTabSz="913490">
                  <a:lnSpc>
                    <a:spcPct val="90000"/>
                  </a:lnSpc>
                  <a:spcAft>
                    <a:spcPts val="600"/>
                  </a:spcAft>
                  <a:defRPr/>
                </a:pPr>
                <a:r>
                  <a:rPr lang="en-US" sz="1100" b="1" kern="0" spc="100" dirty="0">
                    <a:solidFill>
                      <a:srgbClr val="FFFFFF"/>
                    </a:solidFill>
                    <a:latin typeface="Segoe UI"/>
                  </a:rPr>
                  <a:t>DATA</a:t>
                </a:r>
              </a:p>
            </p:txBody>
          </p:sp>
        </p:grpSp>
      </p:grpSp>
      <p:sp>
        <p:nvSpPr>
          <p:cNvPr id="4" name="Rectangle 3">
            <a:extLst>
              <a:ext uri="{FF2B5EF4-FFF2-40B4-BE49-F238E27FC236}">
                <a16:creationId xmlns:a16="http://schemas.microsoft.com/office/drawing/2014/main" id="{31472177-DCF5-45C0-9407-23B6757992AB}"/>
              </a:ext>
            </a:extLst>
          </p:cNvPr>
          <p:cNvSpPr/>
          <p:nvPr/>
        </p:nvSpPr>
        <p:spPr>
          <a:xfrm>
            <a:off x="519014" y="1237948"/>
            <a:ext cx="11672986" cy="377158"/>
          </a:xfrm>
          <a:prstGeom prst="rect">
            <a:avLst/>
          </a:prstGeom>
        </p:spPr>
        <p:txBody>
          <a:bodyPr wrap="square">
            <a:spAutoFit/>
          </a:bodyPr>
          <a:lstStyle/>
          <a:p>
            <a:r>
              <a:rPr lang="en-IN" sz="1863" dirty="0">
                <a:solidFill>
                  <a:schemeClr val="tx1">
                    <a:lumMod val="65000"/>
                    <a:lumOff val="35000"/>
                  </a:schemeClr>
                </a:solidFill>
                <a:latin typeface="Segoe UI Semibold" panose="020B0702040204020203" pitchFamily="34" charset="0"/>
                <a:cs typeface="Segoe UI Semibold" panose="020B0702040204020203" pitchFamily="34" charset="0"/>
              </a:rPr>
              <a:t>Our vision: to enable any organization to create digital feedback loops for all aspects of their business</a:t>
            </a:r>
            <a:endParaRPr lang="en-US" sz="1863" dirty="0">
              <a:solidFill>
                <a:schemeClr val="tx1">
                  <a:lumMod val="65000"/>
                  <a:lumOff val="35000"/>
                </a:schemeClr>
              </a:solidFill>
            </a:endParaRPr>
          </a:p>
        </p:txBody>
      </p:sp>
    </p:spTree>
    <p:extLst>
      <p:ext uri="{BB962C8B-B14F-4D97-AF65-F5344CB8AC3E}">
        <p14:creationId xmlns:p14="http://schemas.microsoft.com/office/powerpoint/2010/main" val="37007372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5C85-54FA-4A8D-A649-15C23C1B33EF}"/>
              </a:ext>
            </a:extLst>
          </p:cNvPr>
          <p:cNvSpPr>
            <a:spLocks noGrp="1"/>
          </p:cNvSpPr>
          <p:nvPr>
            <p:ph type="title"/>
          </p:nvPr>
        </p:nvSpPr>
        <p:spPr>
          <a:xfrm>
            <a:off x="269240" y="1186356"/>
            <a:ext cx="6856308" cy="5887446"/>
          </a:xfrm>
        </p:spPr>
        <p:txBody>
          <a:bodyPr/>
          <a:lstStyle/>
          <a:p>
            <a:pPr>
              <a:lnSpc>
                <a:spcPct val="100000"/>
              </a:lnSpc>
            </a:pPr>
            <a:r>
              <a:rPr lang="en-AU" sz="2400" dirty="0"/>
              <a:t> </a:t>
            </a:r>
            <a:r>
              <a:rPr lang="en-AU" sz="2400" u="sng" dirty="0">
                <a:solidFill>
                  <a:schemeClr val="tx1"/>
                </a:solidFill>
                <a:hlinkClick r:id="rId2">
                  <a:extLst>
                    <a:ext uri="{A12FA001-AC4F-418D-AE19-62706E023703}">
                      <ahyp:hlinkClr xmlns:ahyp="http://schemas.microsoft.com/office/drawing/2018/hyperlinkcolor" val="tx"/>
                    </a:ext>
                  </a:extLst>
                </a:hlinkClick>
              </a:rPr>
              <a:t>https://azure.microsoft.com/en-au/free</a:t>
            </a:r>
            <a:br>
              <a:rPr lang="en-AU" sz="1400" u="sng" dirty="0"/>
            </a:br>
            <a:br>
              <a:rPr lang="en-AU" sz="1400" dirty="0"/>
            </a:br>
            <a:r>
              <a:rPr lang="en-AU" sz="1400" dirty="0"/>
              <a:t> </a:t>
            </a:r>
            <a:br>
              <a:rPr lang="en-AU" sz="1400" dirty="0"/>
            </a:br>
            <a:br>
              <a:rPr lang="en-AU" sz="1400" dirty="0"/>
            </a:br>
            <a:br>
              <a:rPr lang="en-AU" sz="1400" dirty="0"/>
            </a:br>
            <a:br>
              <a:rPr lang="en-AU" sz="1400" dirty="0"/>
            </a:br>
            <a:br>
              <a:rPr lang="en-AU" sz="1400" dirty="0"/>
            </a:br>
            <a:br>
              <a:rPr lang="en-AU" sz="1400" dirty="0"/>
            </a:br>
            <a:br>
              <a:rPr lang="en-AU" sz="1400" dirty="0"/>
            </a:br>
            <a:r>
              <a:rPr lang="en-AU" sz="2400" u="sng" dirty="0">
                <a:solidFill>
                  <a:schemeClr val="tx1"/>
                </a:solidFill>
                <a:hlinkClick r:id="rId3">
                  <a:extLst>
                    <a:ext uri="{A12FA001-AC4F-418D-AE19-62706E023703}">
                      <ahyp:hlinkClr xmlns:ahyp="http://schemas.microsoft.com/office/drawing/2018/hyperlinkcolor" val="tx"/>
                    </a:ext>
                  </a:extLst>
                </a:hlinkClick>
              </a:rPr>
              <a:t>https://visualstudio.microsoft.com/dev-essentials/</a:t>
            </a:r>
            <a:br>
              <a:rPr lang="en-AU" sz="1400" u="sng" dirty="0">
                <a:solidFill>
                  <a:schemeClr val="tx1"/>
                </a:solidFill>
              </a:rPr>
            </a:br>
            <a:br>
              <a:rPr lang="en-AU" sz="1400" dirty="0">
                <a:solidFill>
                  <a:schemeClr val="tx1"/>
                </a:solidFill>
              </a:rPr>
            </a:br>
            <a:r>
              <a:rPr lang="en-AU" sz="1400" dirty="0">
                <a:latin typeface="+mn-lt"/>
              </a:rPr>
              <a:t>Comprehensive set of cloud services</a:t>
            </a:r>
            <a:br>
              <a:rPr lang="en-AU" sz="1400" dirty="0">
                <a:latin typeface="+mn-lt"/>
              </a:rPr>
            </a:br>
            <a:r>
              <a:rPr lang="en-AU" sz="1400" dirty="0">
                <a:latin typeface="+mn-lt"/>
              </a:rPr>
              <a:t>Free access to cloud services such as compute and storage, backend services for your mobile or web apps, services for IoT, machine learning, and analytics.</a:t>
            </a:r>
            <a:br>
              <a:rPr lang="en-AU" sz="1400" dirty="0">
                <a:latin typeface="+mn-lt"/>
              </a:rPr>
            </a:br>
            <a:r>
              <a:rPr lang="en-AU" sz="1400" dirty="0">
                <a:latin typeface="+mn-lt"/>
              </a:rPr>
              <a:t> </a:t>
            </a:r>
            <a:br>
              <a:rPr lang="en-AU" sz="1400" dirty="0">
                <a:latin typeface="+mn-lt"/>
              </a:rPr>
            </a:br>
            <a:r>
              <a:rPr lang="en-AU" sz="1400" dirty="0">
                <a:latin typeface="+mn-lt"/>
              </a:rPr>
              <a:t>Azure free account (includes 1 </a:t>
            </a:r>
            <a:r>
              <a:rPr lang="en-AU" sz="1400" dirty="0" err="1">
                <a:latin typeface="+mn-lt"/>
              </a:rPr>
              <a:t>yr</a:t>
            </a:r>
            <a:r>
              <a:rPr lang="en-AU" sz="1400" dirty="0">
                <a:latin typeface="+mn-lt"/>
              </a:rPr>
              <a:t> of free services, $200 for 1st month)</a:t>
            </a:r>
            <a:br>
              <a:rPr lang="en-AU" sz="1400" dirty="0">
                <a:latin typeface="+mn-lt"/>
              </a:rPr>
            </a:br>
            <a:r>
              <a:rPr lang="en-AU" sz="1400" dirty="0">
                <a:latin typeface="+mn-lt"/>
              </a:rPr>
              <a:t>Azure DevOps account with five users</a:t>
            </a:r>
            <a:br>
              <a:rPr lang="en-AU" sz="1400" dirty="0">
                <a:latin typeface="+mn-lt"/>
              </a:rPr>
            </a:br>
            <a:r>
              <a:rPr lang="en-AU" sz="1400" dirty="0">
                <a:latin typeface="+mn-lt"/>
              </a:rPr>
              <a:t>Visual Studio App Center</a:t>
            </a:r>
            <a:br>
              <a:rPr lang="en-AU" sz="1400" dirty="0">
                <a:latin typeface="+mn-lt"/>
              </a:rPr>
            </a:br>
            <a:r>
              <a:rPr lang="en-AU" sz="1400" dirty="0">
                <a:latin typeface="+mn-lt"/>
              </a:rPr>
              <a:t>App Service free tier</a:t>
            </a:r>
            <a:br>
              <a:rPr lang="en-AU" sz="1400" dirty="0">
                <a:latin typeface="+mn-lt"/>
              </a:rPr>
            </a:br>
            <a:r>
              <a:rPr lang="en-AU" sz="1400" dirty="0">
                <a:latin typeface="+mn-lt"/>
              </a:rPr>
              <a:t>Application Insights free tier</a:t>
            </a:r>
            <a:br>
              <a:rPr lang="en-AU" dirty="0"/>
            </a:br>
            <a:endParaRPr lang="en-AU" dirty="0"/>
          </a:p>
        </p:txBody>
      </p:sp>
      <p:sp>
        <p:nvSpPr>
          <p:cNvPr id="4" name="Title 1">
            <a:extLst>
              <a:ext uri="{FF2B5EF4-FFF2-40B4-BE49-F238E27FC236}">
                <a16:creationId xmlns:a16="http://schemas.microsoft.com/office/drawing/2014/main" id="{0657B51A-A619-4457-8089-63FA4A7E116D}"/>
              </a:ext>
            </a:extLst>
          </p:cNvPr>
          <p:cNvSpPr txBox="1">
            <a:spLocks/>
          </p:cNvSpPr>
          <p:nvPr/>
        </p:nvSpPr>
        <p:spPr>
          <a:xfrm>
            <a:off x="341810" y="139768"/>
            <a:ext cx="9111826" cy="1098762"/>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AU" sz="6600" b="0" i="0" u="none" strike="noStrike" kern="1200" cap="none" spc="-98"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Microsoft Azure Offers</a:t>
            </a:r>
          </a:p>
        </p:txBody>
      </p:sp>
      <p:pic>
        <p:nvPicPr>
          <p:cNvPr id="6" name="Picture 5">
            <a:extLst>
              <a:ext uri="{FF2B5EF4-FFF2-40B4-BE49-F238E27FC236}">
                <a16:creationId xmlns:a16="http://schemas.microsoft.com/office/drawing/2014/main" id="{85923EC5-24F4-4212-998B-7CCF90F16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810" y="2021658"/>
            <a:ext cx="7175869" cy="112400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79726C4-F9C5-4403-974B-C64787390E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1929" y="3065482"/>
            <a:ext cx="3860791" cy="3346400"/>
          </a:xfrm>
          <a:prstGeom prst="rect">
            <a:avLst/>
          </a:prstGeom>
        </p:spPr>
      </p:pic>
    </p:spTree>
    <p:extLst>
      <p:ext uri="{BB962C8B-B14F-4D97-AF65-F5344CB8AC3E}">
        <p14:creationId xmlns:p14="http://schemas.microsoft.com/office/powerpoint/2010/main" val="324705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2B47BF-F892-4B17-9222-275D15D5AA8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0837"/>
          <a:stretch/>
        </p:blipFill>
        <p:spPr>
          <a:xfrm>
            <a:off x="-122237" y="-68262"/>
            <a:ext cx="6218238" cy="7002944"/>
          </a:xfrm>
          <a:prstGeom prst="rect">
            <a:avLst/>
          </a:prstGeom>
        </p:spPr>
      </p:pic>
      <p:sp>
        <p:nvSpPr>
          <p:cNvPr id="3" name="Rectangle 2">
            <a:extLst>
              <a:ext uri="{FF2B5EF4-FFF2-40B4-BE49-F238E27FC236}">
                <a16:creationId xmlns:a16="http://schemas.microsoft.com/office/drawing/2014/main" id="{78F47051-C2C0-469E-A2AF-B901792BE103}"/>
              </a:ext>
            </a:extLst>
          </p:cNvPr>
          <p:cNvSpPr/>
          <p:nvPr/>
        </p:nvSpPr>
        <p:spPr bwMode="auto">
          <a:xfrm>
            <a:off x="-122237" y="-68262"/>
            <a:ext cx="6218237" cy="7017620"/>
          </a:xfrm>
          <a:prstGeom prst="rect">
            <a:avLst/>
          </a:prstGeom>
          <a:solidFill>
            <a:srgbClr val="00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B5CC0E52-37DD-44D2-9171-3B371835447E}"/>
              </a:ext>
            </a:extLst>
          </p:cNvPr>
          <p:cNvSpPr/>
          <p:nvPr/>
        </p:nvSpPr>
        <p:spPr>
          <a:xfrm>
            <a:off x="312738" y="2927863"/>
            <a:ext cx="5783263" cy="992404"/>
          </a:xfrm>
          <a:prstGeom prst="rect">
            <a:avLst/>
          </a:prstGeom>
        </p:spPr>
        <p:txBody>
          <a:bodyPr wrap="square" lIns="0" tIns="0" rIns="274320" bIns="0" anchor="ctr">
            <a:noAutofit/>
          </a:bodyPr>
          <a:lstStyle/>
          <a:p>
            <a:pPr algn="r" defTabSz="932688">
              <a:defRPr/>
            </a:pPr>
            <a:r>
              <a:rPr lang="en-US" sz="3600">
                <a:solidFill>
                  <a:srgbClr val="FFFFFF"/>
                </a:solidFill>
                <a:latin typeface="Segoe UI Semilight (Headings)"/>
              </a:rPr>
              <a:t>Azure</a:t>
            </a:r>
            <a:r>
              <a:rPr lang="en-US" sz="2400">
                <a:solidFill>
                  <a:srgbClr val="FFFFFF"/>
                </a:solidFill>
                <a:latin typeface="Segoe UI Semibold"/>
              </a:rPr>
              <a:t> </a:t>
            </a:r>
            <a:r>
              <a:rPr lang="en-US" sz="3600">
                <a:solidFill>
                  <a:srgbClr val="FFFFFF"/>
                </a:solidFill>
                <a:latin typeface="Segoe UI Semibold" panose="020B0702040204020203" pitchFamily="34" charset="0"/>
                <a:cs typeface="Segoe UI Semibold" panose="020B0702040204020203" pitchFamily="34" charset="0"/>
              </a:rPr>
              <a:t>Time Series Insights</a:t>
            </a:r>
          </a:p>
        </p:txBody>
      </p:sp>
      <p:grpSp>
        <p:nvGrpSpPr>
          <p:cNvPr id="5" name="Group 4">
            <a:extLst>
              <a:ext uri="{FF2B5EF4-FFF2-40B4-BE49-F238E27FC236}">
                <a16:creationId xmlns:a16="http://schemas.microsoft.com/office/drawing/2014/main" id="{372947F0-1195-4C5B-A245-DB09009634DB}"/>
              </a:ext>
            </a:extLst>
          </p:cNvPr>
          <p:cNvGrpSpPr/>
          <p:nvPr/>
        </p:nvGrpSpPr>
        <p:grpSpPr>
          <a:xfrm>
            <a:off x="6885728" y="417778"/>
            <a:ext cx="4553682" cy="908036"/>
            <a:chOff x="7007965" y="486040"/>
            <a:chExt cx="4553682" cy="908036"/>
          </a:xfrm>
        </p:grpSpPr>
        <p:sp>
          <p:nvSpPr>
            <p:cNvPr id="6" name="Rectangle 5">
              <a:extLst>
                <a:ext uri="{FF2B5EF4-FFF2-40B4-BE49-F238E27FC236}">
                  <a16:creationId xmlns:a16="http://schemas.microsoft.com/office/drawing/2014/main" id="{B4911035-FD9A-4E74-8FF9-ACD45A476597}"/>
                </a:ext>
              </a:extLst>
            </p:cNvPr>
            <p:cNvSpPr/>
            <p:nvPr/>
          </p:nvSpPr>
          <p:spPr>
            <a:xfrm>
              <a:off x="7965509" y="771228"/>
              <a:ext cx="2517292" cy="193899"/>
            </a:xfrm>
            <a:prstGeom prst="rect">
              <a:avLst/>
            </a:prstGeom>
          </p:spPr>
          <p:txBody>
            <a:bodyPr wrap="none" lIns="0" tIns="0" rIns="0" bIns="0" anchor="ctr" anchorCtr="0">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cs typeface="Segoe UI Semilight" panose="020B0402040204020203" pitchFamily="34" charset="0"/>
                </a:rPr>
                <a:t>IoT scale time-series data store</a:t>
              </a:r>
            </a:p>
          </p:txBody>
        </p:sp>
        <p:cxnSp>
          <p:nvCxnSpPr>
            <p:cNvPr id="7" name="Straight Connector 6">
              <a:extLst>
                <a:ext uri="{FF2B5EF4-FFF2-40B4-BE49-F238E27FC236}">
                  <a16:creationId xmlns:a16="http://schemas.microsoft.com/office/drawing/2014/main" id="{8FE2C444-3370-4CEB-A40E-85CFD2A33BBF}"/>
                </a:ext>
              </a:extLst>
            </p:cNvPr>
            <p:cNvCxnSpPr>
              <a:cxnSpLocks/>
            </p:cNvCxnSpPr>
            <p:nvPr/>
          </p:nvCxnSpPr>
          <p:spPr>
            <a:xfrm>
              <a:off x="7007965" y="1394076"/>
              <a:ext cx="4553682" cy="0"/>
            </a:xfrm>
            <a:prstGeom prst="line">
              <a:avLst/>
            </a:prstGeom>
            <a:noFill/>
            <a:ln w="9525" cap="flat" cmpd="sng" algn="ctr">
              <a:solidFill>
                <a:srgbClr val="0078D7"/>
              </a:solidFill>
              <a:prstDash val="solid"/>
              <a:headEnd type="none"/>
              <a:tailEnd type="none"/>
            </a:ln>
            <a:effectLst/>
          </p:spPr>
        </p:cxnSp>
        <p:grpSp>
          <p:nvGrpSpPr>
            <p:cNvPr id="8" name="Group 7">
              <a:extLst>
                <a:ext uri="{FF2B5EF4-FFF2-40B4-BE49-F238E27FC236}">
                  <a16:creationId xmlns:a16="http://schemas.microsoft.com/office/drawing/2014/main" id="{1C9F91FD-09F8-4180-B167-055BE89ECA5C}"/>
                </a:ext>
              </a:extLst>
            </p:cNvPr>
            <p:cNvGrpSpPr/>
            <p:nvPr/>
          </p:nvGrpSpPr>
          <p:grpSpPr>
            <a:xfrm>
              <a:off x="7048908" y="486040"/>
              <a:ext cx="764276" cy="764276"/>
              <a:chOff x="7048908" y="486040"/>
              <a:chExt cx="764276" cy="764276"/>
            </a:xfrm>
          </p:grpSpPr>
          <p:sp>
            <p:nvSpPr>
              <p:cNvPr id="9" name="Oval 8">
                <a:extLst>
                  <a:ext uri="{FF2B5EF4-FFF2-40B4-BE49-F238E27FC236}">
                    <a16:creationId xmlns:a16="http://schemas.microsoft.com/office/drawing/2014/main" id="{26C61D83-99CA-4E6E-8805-76545CFD59EB}"/>
                  </a:ext>
                </a:extLst>
              </p:cNvPr>
              <p:cNvSpPr/>
              <p:nvPr/>
            </p:nvSpPr>
            <p:spPr bwMode="auto">
              <a:xfrm>
                <a:off x="7048908"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ndParaRPr>
              </a:p>
            </p:txBody>
          </p:sp>
          <p:sp>
            <p:nvSpPr>
              <p:cNvPr id="10" name="Gravity" title="Icon of a solar system">
                <a:extLst>
                  <a:ext uri="{FF2B5EF4-FFF2-40B4-BE49-F238E27FC236}">
                    <a16:creationId xmlns:a16="http://schemas.microsoft.com/office/drawing/2014/main" id="{558FAAEE-1EB2-4D87-B2E3-30B3C1EDA634}"/>
                  </a:ext>
                </a:extLst>
              </p:cNvPr>
              <p:cNvSpPr>
                <a:spLocks noChangeAspect="1" noEditPoints="1"/>
              </p:cNvSpPr>
              <p:nvPr/>
            </p:nvSpPr>
            <p:spPr bwMode="auto">
              <a:xfrm>
                <a:off x="7178402" y="615935"/>
                <a:ext cx="505288" cy="504486"/>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905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grpSp>
        <p:nvGrpSpPr>
          <p:cNvPr id="11" name="Group 10">
            <a:extLst>
              <a:ext uri="{FF2B5EF4-FFF2-40B4-BE49-F238E27FC236}">
                <a16:creationId xmlns:a16="http://schemas.microsoft.com/office/drawing/2014/main" id="{42708BF0-7451-4500-A42C-9E148D6778B5}"/>
              </a:ext>
            </a:extLst>
          </p:cNvPr>
          <p:cNvGrpSpPr/>
          <p:nvPr/>
        </p:nvGrpSpPr>
        <p:grpSpPr>
          <a:xfrm>
            <a:off x="6885729" y="2521370"/>
            <a:ext cx="4833251" cy="908036"/>
            <a:chOff x="7007965" y="2589632"/>
            <a:chExt cx="4833251" cy="908036"/>
          </a:xfrm>
        </p:grpSpPr>
        <p:sp>
          <p:nvSpPr>
            <p:cNvPr id="12" name="Rectangle 11">
              <a:extLst>
                <a:ext uri="{FF2B5EF4-FFF2-40B4-BE49-F238E27FC236}">
                  <a16:creationId xmlns:a16="http://schemas.microsoft.com/office/drawing/2014/main" id="{D964429A-A522-40AB-B5B7-200050D58259}"/>
                </a:ext>
              </a:extLst>
            </p:cNvPr>
            <p:cNvSpPr/>
            <p:nvPr/>
          </p:nvSpPr>
          <p:spPr>
            <a:xfrm>
              <a:off x="7965509" y="2874821"/>
              <a:ext cx="3875707" cy="193899"/>
            </a:xfrm>
            <a:prstGeom prst="rect">
              <a:avLst/>
            </a:prstGeom>
          </p:spPr>
          <p:txBody>
            <a:bodyPr wrap="square" lIns="0" tIns="0" rIns="0" bIns="0" anchor="ctr" anchorCtr="0">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cs typeface="Segoe UI Semilight" panose="020B0402040204020203" pitchFamily="34" charset="0"/>
                </a:rPr>
                <a:t>Easy IoT Hub connection</a:t>
              </a:r>
            </a:p>
          </p:txBody>
        </p:sp>
        <p:cxnSp>
          <p:nvCxnSpPr>
            <p:cNvPr id="13" name="Straight Connector 12">
              <a:extLst>
                <a:ext uri="{FF2B5EF4-FFF2-40B4-BE49-F238E27FC236}">
                  <a16:creationId xmlns:a16="http://schemas.microsoft.com/office/drawing/2014/main" id="{C97163AA-2014-45AC-84A3-4DA948D2C9A4}"/>
                </a:ext>
              </a:extLst>
            </p:cNvPr>
            <p:cNvCxnSpPr>
              <a:cxnSpLocks/>
            </p:cNvCxnSpPr>
            <p:nvPr/>
          </p:nvCxnSpPr>
          <p:spPr>
            <a:xfrm>
              <a:off x="7007965" y="3497668"/>
              <a:ext cx="4553682" cy="0"/>
            </a:xfrm>
            <a:prstGeom prst="line">
              <a:avLst/>
            </a:prstGeom>
            <a:noFill/>
            <a:ln w="9525" cap="flat" cmpd="sng" algn="ctr">
              <a:solidFill>
                <a:srgbClr val="0078D7"/>
              </a:solidFill>
              <a:prstDash val="solid"/>
              <a:headEnd type="none"/>
              <a:tailEnd type="none"/>
            </a:ln>
            <a:effectLst/>
          </p:spPr>
        </p:cxnSp>
        <p:grpSp>
          <p:nvGrpSpPr>
            <p:cNvPr id="14" name="Group 13">
              <a:extLst>
                <a:ext uri="{FF2B5EF4-FFF2-40B4-BE49-F238E27FC236}">
                  <a16:creationId xmlns:a16="http://schemas.microsoft.com/office/drawing/2014/main" id="{4BA7AF9E-2075-4CD2-9B83-E406EF6F19B8}"/>
                </a:ext>
              </a:extLst>
            </p:cNvPr>
            <p:cNvGrpSpPr/>
            <p:nvPr/>
          </p:nvGrpSpPr>
          <p:grpSpPr>
            <a:xfrm>
              <a:off x="7046609" y="2589632"/>
              <a:ext cx="768096" cy="764276"/>
              <a:chOff x="7046609" y="2589632"/>
              <a:chExt cx="768096" cy="764276"/>
            </a:xfrm>
          </p:grpSpPr>
          <p:sp>
            <p:nvSpPr>
              <p:cNvPr id="15" name="Oval 14">
                <a:extLst>
                  <a:ext uri="{FF2B5EF4-FFF2-40B4-BE49-F238E27FC236}">
                    <a16:creationId xmlns:a16="http://schemas.microsoft.com/office/drawing/2014/main" id="{09514EA5-FFF0-49F1-9978-82E29D257A33}"/>
                  </a:ext>
                </a:extLst>
              </p:cNvPr>
              <p:cNvSpPr/>
              <p:nvPr/>
            </p:nvSpPr>
            <p:spPr bwMode="auto">
              <a:xfrm>
                <a:off x="7046609" y="2589632"/>
                <a:ext cx="76809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ndParaRPr>
              </a:p>
            </p:txBody>
          </p:sp>
          <p:sp>
            <p:nvSpPr>
              <p:cNvPr id="16" name="IoT_Hub" title="Icon of circles connecting to a center circle surrounded by brackets">
                <a:extLst>
                  <a:ext uri="{FF2B5EF4-FFF2-40B4-BE49-F238E27FC236}">
                    <a16:creationId xmlns:a16="http://schemas.microsoft.com/office/drawing/2014/main" id="{213E83C9-9F57-43B5-9EE7-EFD66C121897}"/>
                  </a:ext>
                </a:extLst>
              </p:cNvPr>
              <p:cNvSpPr>
                <a:spLocks noChangeAspect="1" noEditPoints="1"/>
              </p:cNvSpPr>
              <p:nvPr/>
            </p:nvSpPr>
            <p:spPr bwMode="auto">
              <a:xfrm>
                <a:off x="7208851" y="2749964"/>
                <a:ext cx="443612" cy="443612"/>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grpSp>
        <p:nvGrpSpPr>
          <p:cNvPr id="17" name="Group 16">
            <a:extLst>
              <a:ext uri="{FF2B5EF4-FFF2-40B4-BE49-F238E27FC236}">
                <a16:creationId xmlns:a16="http://schemas.microsoft.com/office/drawing/2014/main" id="{C602CBD8-C0BE-4C06-9034-F8E55711C2FF}"/>
              </a:ext>
            </a:extLst>
          </p:cNvPr>
          <p:cNvGrpSpPr/>
          <p:nvPr/>
        </p:nvGrpSpPr>
        <p:grpSpPr>
          <a:xfrm>
            <a:off x="6885728" y="3573166"/>
            <a:ext cx="4960150" cy="908036"/>
            <a:chOff x="7007965" y="3641428"/>
            <a:chExt cx="4960150" cy="908036"/>
          </a:xfrm>
        </p:grpSpPr>
        <p:sp>
          <p:nvSpPr>
            <p:cNvPr id="18" name="Rectangle 17">
              <a:extLst>
                <a:ext uri="{FF2B5EF4-FFF2-40B4-BE49-F238E27FC236}">
                  <a16:creationId xmlns:a16="http://schemas.microsoft.com/office/drawing/2014/main" id="{DF86D21A-BDD1-48F4-B915-58AA529D78CC}"/>
                </a:ext>
              </a:extLst>
            </p:cNvPr>
            <p:cNvSpPr/>
            <p:nvPr/>
          </p:nvSpPr>
          <p:spPr>
            <a:xfrm>
              <a:off x="7965509" y="3926617"/>
              <a:ext cx="4002606" cy="193899"/>
            </a:xfrm>
            <a:prstGeom prst="rect">
              <a:avLst/>
            </a:prstGeom>
          </p:spPr>
          <p:txBody>
            <a:bodyPr wrap="square" lIns="0" tIns="0" rIns="0" bIns="0" anchor="ctr" anchorCtr="0">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cs typeface="Segoe UI Semilight" panose="020B0402040204020203" pitchFamily="34" charset="0"/>
                </a:rPr>
                <a:t>Store, query, and visualize billions of events</a:t>
              </a:r>
            </a:p>
          </p:txBody>
        </p:sp>
        <p:cxnSp>
          <p:nvCxnSpPr>
            <p:cNvPr id="19" name="Straight Connector 18">
              <a:extLst>
                <a:ext uri="{FF2B5EF4-FFF2-40B4-BE49-F238E27FC236}">
                  <a16:creationId xmlns:a16="http://schemas.microsoft.com/office/drawing/2014/main" id="{5D123CB3-E3D9-48E2-B716-25A757D9565C}"/>
                </a:ext>
              </a:extLst>
            </p:cNvPr>
            <p:cNvCxnSpPr>
              <a:cxnSpLocks/>
            </p:cNvCxnSpPr>
            <p:nvPr/>
          </p:nvCxnSpPr>
          <p:spPr>
            <a:xfrm>
              <a:off x="7007965" y="4549464"/>
              <a:ext cx="4553682" cy="0"/>
            </a:xfrm>
            <a:prstGeom prst="line">
              <a:avLst/>
            </a:prstGeom>
            <a:noFill/>
            <a:ln w="9525" cap="flat" cmpd="sng" algn="ctr">
              <a:solidFill>
                <a:srgbClr val="0078D7"/>
              </a:solidFill>
              <a:prstDash val="solid"/>
              <a:headEnd type="none"/>
              <a:tailEnd type="none"/>
            </a:ln>
            <a:effectLst/>
          </p:spPr>
        </p:cxnSp>
        <p:grpSp>
          <p:nvGrpSpPr>
            <p:cNvPr id="20" name="Group 19">
              <a:extLst>
                <a:ext uri="{FF2B5EF4-FFF2-40B4-BE49-F238E27FC236}">
                  <a16:creationId xmlns:a16="http://schemas.microsoft.com/office/drawing/2014/main" id="{38D1D341-82A0-4A46-8B35-5A1E1995DF84}"/>
                </a:ext>
              </a:extLst>
            </p:cNvPr>
            <p:cNvGrpSpPr/>
            <p:nvPr/>
          </p:nvGrpSpPr>
          <p:grpSpPr>
            <a:xfrm>
              <a:off x="7048908" y="3641428"/>
              <a:ext cx="764276" cy="764276"/>
              <a:chOff x="7048908" y="3641428"/>
              <a:chExt cx="764276" cy="764276"/>
            </a:xfrm>
          </p:grpSpPr>
          <p:sp>
            <p:nvSpPr>
              <p:cNvPr id="21" name="Oval 20">
                <a:extLst>
                  <a:ext uri="{FF2B5EF4-FFF2-40B4-BE49-F238E27FC236}">
                    <a16:creationId xmlns:a16="http://schemas.microsoft.com/office/drawing/2014/main" id="{ED32C2B8-39A7-483E-ADDE-6964E06E01AC}"/>
                  </a:ext>
                </a:extLst>
              </p:cNvPr>
              <p:cNvSpPr/>
              <p:nvPr/>
            </p:nvSpPr>
            <p:spPr bwMode="auto">
              <a:xfrm>
                <a:off x="7048908" y="3641428"/>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ndParaRPr>
              </a:p>
            </p:txBody>
          </p:sp>
          <p:sp>
            <p:nvSpPr>
              <p:cNvPr id="22" name="magnify" title="Icon of a magnifying glass">
                <a:extLst>
                  <a:ext uri="{FF2B5EF4-FFF2-40B4-BE49-F238E27FC236}">
                    <a16:creationId xmlns:a16="http://schemas.microsoft.com/office/drawing/2014/main" id="{E3F05AB9-3EA5-49DF-933F-F6CD1D0744CE}"/>
                  </a:ext>
                </a:extLst>
              </p:cNvPr>
              <p:cNvSpPr>
                <a:spLocks noChangeAspect="1" noEditPoints="1"/>
              </p:cNvSpPr>
              <p:nvPr/>
            </p:nvSpPr>
            <p:spPr bwMode="auto">
              <a:xfrm flipH="1">
                <a:off x="7241936" y="3838070"/>
                <a:ext cx="378220" cy="37099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grpSp>
        <p:nvGrpSpPr>
          <p:cNvPr id="23" name="Group 22">
            <a:extLst>
              <a:ext uri="{FF2B5EF4-FFF2-40B4-BE49-F238E27FC236}">
                <a16:creationId xmlns:a16="http://schemas.microsoft.com/office/drawing/2014/main" id="{1E4E2335-3A8C-47C8-B305-433B36742363}"/>
              </a:ext>
            </a:extLst>
          </p:cNvPr>
          <p:cNvGrpSpPr/>
          <p:nvPr/>
        </p:nvGrpSpPr>
        <p:grpSpPr>
          <a:xfrm>
            <a:off x="6885728" y="4624963"/>
            <a:ext cx="4553712" cy="908037"/>
            <a:chOff x="7007965" y="4693224"/>
            <a:chExt cx="4553712" cy="908037"/>
          </a:xfrm>
        </p:grpSpPr>
        <p:sp>
          <p:nvSpPr>
            <p:cNvPr id="24" name="Rectangle 23">
              <a:extLst>
                <a:ext uri="{FF2B5EF4-FFF2-40B4-BE49-F238E27FC236}">
                  <a16:creationId xmlns:a16="http://schemas.microsoft.com/office/drawing/2014/main" id="{4E76835E-30FC-4CE4-BB7A-4774D2268B93}"/>
                </a:ext>
              </a:extLst>
            </p:cNvPr>
            <p:cNvSpPr/>
            <p:nvPr/>
          </p:nvSpPr>
          <p:spPr>
            <a:xfrm>
              <a:off x="7965509" y="4978413"/>
              <a:ext cx="3509401" cy="193899"/>
            </a:xfrm>
            <a:prstGeom prst="rect">
              <a:avLst/>
            </a:prstGeom>
          </p:spPr>
          <p:txBody>
            <a:bodyPr wrap="square" lIns="0" tIns="0" rIns="0" bIns="0" anchor="ctr" anchorCtr="0">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cs typeface="Segoe UI Semilight" panose="020B0402040204020203" pitchFamily="34" charset="0"/>
                </a:rPr>
                <a:t>Get near real-time insights in seconds</a:t>
              </a:r>
            </a:p>
          </p:txBody>
        </p:sp>
        <p:cxnSp>
          <p:nvCxnSpPr>
            <p:cNvPr id="25" name="Straight Connector 24">
              <a:extLst>
                <a:ext uri="{FF2B5EF4-FFF2-40B4-BE49-F238E27FC236}">
                  <a16:creationId xmlns:a16="http://schemas.microsoft.com/office/drawing/2014/main" id="{054A0F1E-C6C2-4AAF-AC92-DD7289772017}"/>
                </a:ext>
              </a:extLst>
            </p:cNvPr>
            <p:cNvCxnSpPr>
              <a:cxnSpLocks/>
            </p:cNvCxnSpPr>
            <p:nvPr/>
          </p:nvCxnSpPr>
          <p:spPr>
            <a:xfrm>
              <a:off x="7007965" y="5601260"/>
              <a:ext cx="4553712" cy="1"/>
            </a:xfrm>
            <a:prstGeom prst="line">
              <a:avLst/>
            </a:prstGeom>
            <a:noFill/>
            <a:ln w="9525" cap="flat" cmpd="sng" algn="ctr">
              <a:solidFill>
                <a:srgbClr val="0078D7"/>
              </a:solidFill>
              <a:prstDash val="solid"/>
              <a:headEnd type="none"/>
              <a:tailEnd type="none"/>
            </a:ln>
            <a:effectLst/>
          </p:spPr>
        </p:cxnSp>
        <p:grpSp>
          <p:nvGrpSpPr>
            <p:cNvPr id="26" name="Group 25">
              <a:extLst>
                <a:ext uri="{FF2B5EF4-FFF2-40B4-BE49-F238E27FC236}">
                  <a16:creationId xmlns:a16="http://schemas.microsoft.com/office/drawing/2014/main" id="{220779EC-4867-4EE7-86CE-566F0074AE0D}"/>
                </a:ext>
              </a:extLst>
            </p:cNvPr>
            <p:cNvGrpSpPr/>
            <p:nvPr/>
          </p:nvGrpSpPr>
          <p:grpSpPr>
            <a:xfrm>
              <a:off x="7048908" y="4693224"/>
              <a:ext cx="764276" cy="764276"/>
              <a:chOff x="7048908" y="4693224"/>
              <a:chExt cx="764276" cy="764276"/>
            </a:xfrm>
          </p:grpSpPr>
          <p:sp>
            <p:nvSpPr>
              <p:cNvPr id="27" name="Oval 26">
                <a:extLst>
                  <a:ext uri="{FF2B5EF4-FFF2-40B4-BE49-F238E27FC236}">
                    <a16:creationId xmlns:a16="http://schemas.microsoft.com/office/drawing/2014/main" id="{3D9BB85A-868B-413E-A1F8-ED6329685CAD}"/>
                  </a:ext>
                </a:extLst>
              </p:cNvPr>
              <p:cNvSpPr/>
              <p:nvPr/>
            </p:nvSpPr>
            <p:spPr bwMode="auto">
              <a:xfrm>
                <a:off x="7048908" y="4693224"/>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ndParaRPr>
              </a:p>
            </p:txBody>
          </p:sp>
          <p:sp>
            <p:nvSpPr>
              <p:cNvPr id="28" name="Stopwatch_E916" title="Icon of a stopwatch">
                <a:extLst>
                  <a:ext uri="{FF2B5EF4-FFF2-40B4-BE49-F238E27FC236}">
                    <a16:creationId xmlns:a16="http://schemas.microsoft.com/office/drawing/2014/main" id="{EA601C10-64E0-4408-9B45-281999363447}"/>
                  </a:ext>
                </a:extLst>
              </p:cNvPr>
              <p:cNvSpPr>
                <a:spLocks noChangeAspect="1" noEditPoints="1"/>
              </p:cNvSpPr>
              <p:nvPr/>
            </p:nvSpPr>
            <p:spPr bwMode="auto">
              <a:xfrm>
                <a:off x="7216718" y="4814387"/>
                <a:ext cx="428656" cy="494656"/>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grpSp>
        <p:nvGrpSpPr>
          <p:cNvPr id="29" name="Group 28">
            <a:extLst>
              <a:ext uri="{FF2B5EF4-FFF2-40B4-BE49-F238E27FC236}">
                <a16:creationId xmlns:a16="http://schemas.microsoft.com/office/drawing/2014/main" id="{ECF1A7A4-CC1A-418D-8932-1A2ED3BC63EE}"/>
              </a:ext>
            </a:extLst>
          </p:cNvPr>
          <p:cNvGrpSpPr/>
          <p:nvPr/>
        </p:nvGrpSpPr>
        <p:grpSpPr>
          <a:xfrm>
            <a:off x="6885729" y="1469574"/>
            <a:ext cx="4960151" cy="908036"/>
            <a:chOff x="7007965" y="1537836"/>
            <a:chExt cx="4960151" cy="908036"/>
          </a:xfrm>
        </p:grpSpPr>
        <p:sp>
          <p:nvSpPr>
            <p:cNvPr id="30" name="Rectangle 29">
              <a:extLst>
                <a:ext uri="{FF2B5EF4-FFF2-40B4-BE49-F238E27FC236}">
                  <a16:creationId xmlns:a16="http://schemas.microsoft.com/office/drawing/2014/main" id="{855CEA00-17C7-45EA-AEC2-7935ECDC78C3}"/>
                </a:ext>
              </a:extLst>
            </p:cNvPr>
            <p:cNvSpPr/>
            <p:nvPr/>
          </p:nvSpPr>
          <p:spPr>
            <a:xfrm>
              <a:off x="7965509" y="1823024"/>
              <a:ext cx="4002607" cy="193899"/>
            </a:xfrm>
            <a:prstGeom prst="rect">
              <a:avLst/>
            </a:prstGeom>
          </p:spPr>
          <p:txBody>
            <a:bodyPr wrap="square" lIns="0" tIns="0" rIns="0" bIns="0" anchor="ctr" anchorCtr="0">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cs typeface="Segoe UI Semilight" panose="020B0402040204020203" pitchFamily="34" charset="0"/>
                </a:rPr>
                <a:t>Schema-less store, just send data</a:t>
              </a:r>
            </a:p>
          </p:txBody>
        </p:sp>
        <p:cxnSp>
          <p:nvCxnSpPr>
            <p:cNvPr id="31" name="Straight Connector 30">
              <a:extLst>
                <a:ext uri="{FF2B5EF4-FFF2-40B4-BE49-F238E27FC236}">
                  <a16:creationId xmlns:a16="http://schemas.microsoft.com/office/drawing/2014/main" id="{37D034A8-CBD3-4414-8A94-C24C80269C4C}"/>
                </a:ext>
              </a:extLst>
            </p:cNvPr>
            <p:cNvCxnSpPr>
              <a:cxnSpLocks/>
            </p:cNvCxnSpPr>
            <p:nvPr/>
          </p:nvCxnSpPr>
          <p:spPr>
            <a:xfrm>
              <a:off x="7007965" y="2445872"/>
              <a:ext cx="4553682" cy="0"/>
            </a:xfrm>
            <a:prstGeom prst="line">
              <a:avLst/>
            </a:prstGeom>
            <a:noFill/>
            <a:ln w="9525" cap="flat" cmpd="sng" algn="ctr">
              <a:solidFill>
                <a:srgbClr val="0078D7"/>
              </a:solidFill>
              <a:prstDash val="solid"/>
              <a:headEnd type="none"/>
              <a:tailEnd type="none"/>
            </a:ln>
            <a:effectLst/>
          </p:spPr>
        </p:cxnSp>
        <p:grpSp>
          <p:nvGrpSpPr>
            <p:cNvPr id="32" name="Group 31">
              <a:extLst>
                <a:ext uri="{FF2B5EF4-FFF2-40B4-BE49-F238E27FC236}">
                  <a16:creationId xmlns:a16="http://schemas.microsoft.com/office/drawing/2014/main" id="{87A4E2DC-CEAB-4D14-8903-8826BB2E8B96}"/>
                </a:ext>
              </a:extLst>
            </p:cNvPr>
            <p:cNvGrpSpPr/>
            <p:nvPr/>
          </p:nvGrpSpPr>
          <p:grpSpPr>
            <a:xfrm>
              <a:off x="7048908" y="1537836"/>
              <a:ext cx="764276" cy="764276"/>
              <a:chOff x="7048908" y="1537836"/>
              <a:chExt cx="764276" cy="764276"/>
            </a:xfrm>
          </p:grpSpPr>
          <p:sp>
            <p:nvSpPr>
              <p:cNvPr id="33" name="Oval 32">
                <a:extLst>
                  <a:ext uri="{FF2B5EF4-FFF2-40B4-BE49-F238E27FC236}">
                    <a16:creationId xmlns:a16="http://schemas.microsoft.com/office/drawing/2014/main" id="{530ADD8C-1512-4DD5-A9EF-470BE0CA02B2}"/>
                  </a:ext>
                </a:extLst>
              </p:cNvPr>
              <p:cNvSpPr/>
              <p:nvPr/>
            </p:nvSpPr>
            <p:spPr bwMode="auto">
              <a:xfrm>
                <a:off x="7048908" y="1537836"/>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ndParaRPr>
              </a:p>
            </p:txBody>
          </p:sp>
          <p:sp>
            <p:nvSpPr>
              <p:cNvPr id="34" name="Diagnostic_E9D9" title="Icon of a heartbeat inside of a box">
                <a:extLst>
                  <a:ext uri="{FF2B5EF4-FFF2-40B4-BE49-F238E27FC236}">
                    <a16:creationId xmlns:a16="http://schemas.microsoft.com/office/drawing/2014/main" id="{D3B76BD1-5CF3-4788-B33D-420E1D2E8008}"/>
                  </a:ext>
                </a:extLst>
              </p:cNvPr>
              <p:cNvSpPr>
                <a:spLocks noChangeAspect="1" noEditPoints="1"/>
              </p:cNvSpPr>
              <p:nvPr/>
            </p:nvSpPr>
            <p:spPr bwMode="auto">
              <a:xfrm>
                <a:off x="7245641" y="1734478"/>
                <a:ext cx="370810" cy="370992"/>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grpSp>
        <p:nvGrpSpPr>
          <p:cNvPr id="35" name="Group 34">
            <a:extLst>
              <a:ext uri="{FF2B5EF4-FFF2-40B4-BE49-F238E27FC236}">
                <a16:creationId xmlns:a16="http://schemas.microsoft.com/office/drawing/2014/main" id="{7A94C001-9FB3-4D94-B62C-75CE83224D17}"/>
              </a:ext>
            </a:extLst>
          </p:cNvPr>
          <p:cNvGrpSpPr/>
          <p:nvPr/>
        </p:nvGrpSpPr>
        <p:grpSpPr>
          <a:xfrm>
            <a:off x="6926671" y="5676759"/>
            <a:ext cx="4319777" cy="764276"/>
            <a:chOff x="7048908" y="5745021"/>
            <a:chExt cx="4319777" cy="764276"/>
          </a:xfrm>
        </p:grpSpPr>
        <p:sp>
          <p:nvSpPr>
            <p:cNvPr id="36" name="Rectangle 35">
              <a:extLst>
                <a:ext uri="{FF2B5EF4-FFF2-40B4-BE49-F238E27FC236}">
                  <a16:creationId xmlns:a16="http://schemas.microsoft.com/office/drawing/2014/main" id="{50B694E2-0D71-4E1A-BED9-B57F89850D1A}"/>
                </a:ext>
              </a:extLst>
            </p:cNvPr>
            <p:cNvSpPr/>
            <p:nvPr/>
          </p:nvSpPr>
          <p:spPr>
            <a:xfrm>
              <a:off x="7965509" y="6030210"/>
              <a:ext cx="3403176" cy="193899"/>
            </a:xfrm>
            <a:prstGeom prst="rect">
              <a:avLst/>
            </a:prstGeom>
          </p:spPr>
          <p:txBody>
            <a:bodyPr wrap="none" lIns="0" tIns="0" rIns="0" bIns="0" anchor="ctr" anchorCtr="0">
              <a:sp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cs typeface="Segoe UI Semilight" panose="020B0402040204020203" pitchFamily="34" charset="0"/>
                </a:rPr>
                <a:t>Build apps using Time Series Insights APIs</a:t>
              </a:r>
            </a:p>
          </p:txBody>
        </p:sp>
        <p:grpSp>
          <p:nvGrpSpPr>
            <p:cNvPr id="37" name="Group 36">
              <a:extLst>
                <a:ext uri="{FF2B5EF4-FFF2-40B4-BE49-F238E27FC236}">
                  <a16:creationId xmlns:a16="http://schemas.microsoft.com/office/drawing/2014/main" id="{88C77F23-FD74-4EEB-A328-8D6DD8E92A4E}"/>
                </a:ext>
              </a:extLst>
            </p:cNvPr>
            <p:cNvGrpSpPr/>
            <p:nvPr/>
          </p:nvGrpSpPr>
          <p:grpSpPr>
            <a:xfrm>
              <a:off x="7048908" y="5745021"/>
              <a:ext cx="764276" cy="764276"/>
              <a:chOff x="7048908" y="5745021"/>
              <a:chExt cx="764276" cy="764276"/>
            </a:xfrm>
          </p:grpSpPr>
          <p:sp>
            <p:nvSpPr>
              <p:cNvPr id="38" name="Oval 37">
                <a:extLst>
                  <a:ext uri="{FF2B5EF4-FFF2-40B4-BE49-F238E27FC236}">
                    <a16:creationId xmlns:a16="http://schemas.microsoft.com/office/drawing/2014/main" id="{9668E536-612B-4CD3-A5A9-0040888DBA93}"/>
                  </a:ext>
                </a:extLst>
              </p:cNvPr>
              <p:cNvSpPr/>
              <p:nvPr/>
            </p:nvSpPr>
            <p:spPr bwMode="auto">
              <a:xfrm>
                <a:off x="7048908" y="5745021"/>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ndParaRPr>
              </a:p>
            </p:txBody>
          </p:sp>
          <p:sp>
            <p:nvSpPr>
              <p:cNvPr id="39" name="Website" title="Icon of multiple app windows">
                <a:extLst>
                  <a:ext uri="{FF2B5EF4-FFF2-40B4-BE49-F238E27FC236}">
                    <a16:creationId xmlns:a16="http://schemas.microsoft.com/office/drawing/2014/main" id="{E81A5486-25D5-47D6-A28E-4F16530AB8C6}"/>
                  </a:ext>
                </a:extLst>
              </p:cNvPr>
              <p:cNvSpPr>
                <a:spLocks noChangeAspect="1" noEditPoints="1"/>
              </p:cNvSpPr>
              <p:nvPr/>
            </p:nvSpPr>
            <p:spPr bwMode="auto">
              <a:xfrm>
                <a:off x="7219346" y="5941663"/>
                <a:ext cx="423400" cy="370992"/>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905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spTree>
    <p:extLst>
      <p:ext uri="{BB962C8B-B14F-4D97-AF65-F5344CB8AC3E}">
        <p14:creationId xmlns:p14="http://schemas.microsoft.com/office/powerpoint/2010/main" val="3486180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6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350"/>
                                        <p:tgtEl>
                                          <p:spTgt spid="5"/>
                                        </p:tgtEl>
                                      </p:cBhvr>
                                    </p:animEffect>
                                  </p:childTnLst>
                                </p:cTn>
                              </p:par>
                              <p:par>
                                <p:cTn id="18" presetID="63" presetClass="path" presetSubtype="0" decel="100000" fill="hold" nodeType="withEffect">
                                  <p:stCondLst>
                                    <p:cond delay="600"/>
                                  </p:stCondLst>
                                  <p:childTnLst>
                                    <p:animMotion origin="layout" path="M 8.5014E-7 -3.38629E-6 L 0.04761 -3.38629E-6 " pathEditMode="relative" rAng="0" ptsTypes="AA">
                                      <p:cBhvr>
                                        <p:cTn id="19" dur="500" spd="-100000" fill="hold"/>
                                        <p:tgtEl>
                                          <p:spTgt spid="5"/>
                                        </p:tgtEl>
                                        <p:attrNameLst>
                                          <p:attrName>ppt_x</p:attrName>
                                          <p:attrName>ppt_y</p:attrName>
                                        </p:attrNameLst>
                                      </p:cBhvr>
                                      <p:rCtr x="2374" y="0"/>
                                    </p:animMotion>
                                  </p:childTnLst>
                                </p:cTn>
                              </p:par>
                              <p:par>
                                <p:cTn id="20" presetID="10" presetClass="entr" presetSubtype="0" fill="hold" nodeType="withEffect">
                                  <p:stCondLst>
                                    <p:cond delay="7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350"/>
                                        <p:tgtEl>
                                          <p:spTgt spid="29"/>
                                        </p:tgtEl>
                                      </p:cBhvr>
                                    </p:animEffect>
                                  </p:childTnLst>
                                </p:cTn>
                              </p:par>
                              <p:par>
                                <p:cTn id="23" presetID="63" presetClass="path" presetSubtype="0" decel="100000" fill="hold" nodeType="withEffect">
                                  <p:stCondLst>
                                    <p:cond delay="700"/>
                                  </p:stCondLst>
                                  <p:childTnLst>
                                    <p:animMotion origin="layout" path="M 8.5014E-7 -3.38629E-6 L 0.04761 -3.38629E-6 " pathEditMode="relative" rAng="0" ptsTypes="AA">
                                      <p:cBhvr>
                                        <p:cTn id="24" dur="500" spd="-100000" fill="hold"/>
                                        <p:tgtEl>
                                          <p:spTgt spid="29"/>
                                        </p:tgtEl>
                                        <p:attrNameLst>
                                          <p:attrName>ppt_x</p:attrName>
                                          <p:attrName>ppt_y</p:attrName>
                                        </p:attrNameLst>
                                      </p:cBhvr>
                                      <p:rCtr x="2374" y="0"/>
                                    </p:animMotion>
                                  </p:childTnLst>
                                </p:cTn>
                              </p:par>
                              <p:par>
                                <p:cTn id="25" presetID="10" presetClass="entr" presetSubtype="0" fill="hold" nodeType="withEffect">
                                  <p:stCondLst>
                                    <p:cond delay="8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350"/>
                                        <p:tgtEl>
                                          <p:spTgt spid="11"/>
                                        </p:tgtEl>
                                      </p:cBhvr>
                                    </p:animEffect>
                                  </p:childTnLst>
                                </p:cTn>
                              </p:par>
                              <p:par>
                                <p:cTn id="28" presetID="63" presetClass="path" presetSubtype="0" decel="100000" fill="hold" nodeType="withEffect">
                                  <p:stCondLst>
                                    <p:cond delay="800"/>
                                  </p:stCondLst>
                                  <p:childTnLst>
                                    <p:animMotion origin="layout" path="M 8.5014E-7 -3.38629E-6 L 0.04761 -3.38629E-6 " pathEditMode="relative" rAng="0" ptsTypes="AA">
                                      <p:cBhvr>
                                        <p:cTn id="29" dur="500" spd="-100000" fill="hold"/>
                                        <p:tgtEl>
                                          <p:spTgt spid="11"/>
                                        </p:tgtEl>
                                        <p:attrNameLst>
                                          <p:attrName>ppt_x</p:attrName>
                                          <p:attrName>ppt_y</p:attrName>
                                        </p:attrNameLst>
                                      </p:cBhvr>
                                      <p:rCtr x="2374" y="0"/>
                                    </p:animMotion>
                                  </p:childTnLst>
                                </p:cTn>
                              </p:par>
                              <p:par>
                                <p:cTn id="30" presetID="10" presetClass="entr" presetSubtype="0" fill="hold" nodeType="withEffect">
                                  <p:stCondLst>
                                    <p:cond delay="9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350"/>
                                        <p:tgtEl>
                                          <p:spTgt spid="17"/>
                                        </p:tgtEl>
                                      </p:cBhvr>
                                    </p:animEffect>
                                  </p:childTnLst>
                                </p:cTn>
                              </p:par>
                              <p:par>
                                <p:cTn id="33" presetID="63" presetClass="path" presetSubtype="0" decel="100000" fill="hold" nodeType="withEffect">
                                  <p:stCondLst>
                                    <p:cond delay="900"/>
                                  </p:stCondLst>
                                  <p:childTnLst>
                                    <p:animMotion origin="layout" path="M 8.5014E-7 -3.38629E-6 L 0.04761 -3.38629E-6 " pathEditMode="relative" rAng="0" ptsTypes="AA">
                                      <p:cBhvr>
                                        <p:cTn id="34" dur="500" spd="-100000" fill="hold"/>
                                        <p:tgtEl>
                                          <p:spTgt spid="17"/>
                                        </p:tgtEl>
                                        <p:attrNameLst>
                                          <p:attrName>ppt_x</p:attrName>
                                          <p:attrName>ppt_y</p:attrName>
                                        </p:attrNameLst>
                                      </p:cBhvr>
                                      <p:rCtr x="2374" y="0"/>
                                    </p:animMotion>
                                  </p:childTnLst>
                                </p:cTn>
                              </p:par>
                              <p:par>
                                <p:cTn id="35" presetID="10" presetClass="entr" presetSubtype="0" fill="hold" nodeType="withEffect">
                                  <p:stCondLst>
                                    <p:cond delay="10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350"/>
                                        <p:tgtEl>
                                          <p:spTgt spid="23"/>
                                        </p:tgtEl>
                                      </p:cBhvr>
                                    </p:animEffect>
                                  </p:childTnLst>
                                </p:cTn>
                              </p:par>
                              <p:par>
                                <p:cTn id="38" presetID="63" presetClass="path" presetSubtype="0" decel="100000" fill="hold" nodeType="withEffect">
                                  <p:stCondLst>
                                    <p:cond delay="1000"/>
                                  </p:stCondLst>
                                  <p:childTnLst>
                                    <p:animMotion origin="layout" path="M 8.5014E-7 -3.38629E-6 L 0.04761 -3.38629E-6 " pathEditMode="relative" rAng="0" ptsTypes="AA">
                                      <p:cBhvr>
                                        <p:cTn id="39" dur="500" spd="-100000" fill="hold"/>
                                        <p:tgtEl>
                                          <p:spTgt spid="23"/>
                                        </p:tgtEl>
                                        <p:attrNameLst>
                                          <p:attrName>ppt_x</p:attrName>
                                          <p:attrName>ppt_y</p:attrName>
                                        </p:attrNameLst>
                                      </p:cBhvr>
                                      <p:rCtr x="2374" y="0"/>
                                    </p:animMotion>
                                  </p:childTnLst>
                                </p:cTn>
                              </p:par>
                              <p:par>
                                <p:cTn id="40" presetID="10" presetClass="entr" presetSubtype="0" fill="hold" nodeType="withEffect">
                                  <p:stCondLst>
                                    <p:cond delay="11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350"/>
                                        <p:tgtEl>
                                          <p:spTgt spid="35"/>
                                        </p:tgtEl>
                                      </p:cBhvr>
                                    </p:animEffect>
                                  </p:childTnLst>
                                </p:cTn>
                              </p:par>
                              <p:par>
                                <p:cTn id="43" presetID="63" presetClass="path" presetSubtype="0" decel="100000" fill="hold" nodeType="withEffect">
                                  <p:stCondLst>
                                    <p:cond delay="1100"/>
                                  </p:stCondLst>
                                  <p:childTnLst>
                                    <p:animMotion origin="layout" path="M 8.5014E-7 -3.38629E-6 L 0.04761 -3.38629E-6 " pathEditMode="relative" rAng="0" ptsTypes="AA">
                                      <p:cBhvr>
                                        <p:cTn id="44" dur="500" spd="-100000" fill="hold"/>
                                        <p:tgtEl>
                                          <p:spTgt spid="35"/>
                                        </p:tgtEl>
                                        <p:attrNameLst>
                                          <p:attrName>ppt_x</p:attrName>
                                          <p:attrName>ppt_y</p:attrName>
                                        </p:attrNameLst>
                                      </p:cBhvr>
                                      <p:rCtr x="23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FEC44F-CDFC-411D-A205-56178F7966BF}"/>
              </a:ext>
            </a:extLst>
          </p:cNvPr>
          <p:cNvSpPr>
            <a:spLocks noGrp="1"/>
          </p:cNvSpPr>
          <p:nvPr>
            <p:ph type="body" sz="quarter" idx="10"/>
          </p:nvPr>
        </p:nvSpPr>
        <p:spPr>
          <a:xfrm>
            <a:off x="586390" y="1434370"/>
            <a:ext cx="5509610" cy="3616375"/>
          </a:xfrm>
        </p:spPr>
        <p:txBody>
          <a:bodyPr/>
          <a:lstStyle/>
          <a:p>
            <a:pPr lvl="0">
              <a:spcBef>
                <a:spcPts val="1800"/>
              </a:spcBef>
              <a:defRPr/>
            </a:pPr>
            <a:r>
              <a:rPr lang="en-US" sz="2000" b="1">
                <a:gradFill>
                  <a:gsLst>
                    <a:gs pos="1250">
                      <a:srgbClr val="000000"/>
                    </a:gs>
                    <a:gs pos="100000">
                      <a:srgbClr val="000000"/>
                    </a:gs>
                  </a:gsLst>
                  <a:lin ang="5400000" scaled="0"/>
                </a:gradFill>
                <a:latin typeface="Segoe UI"/>
              </a:rPr>
              <a:t>New features coming!</a:t>
            </a:r>
          </a:p>
          <a:p>
            <a:pPr lvl="0">
              <a:spcBef>
                <a:spcPts val="1800"/>
              </a:spcBef>
              <a:defRPr/>
            </a:pPr>
            <a:r>
              <a:rPr lang="en-US" sz="1400">
                <a:gradFill>
                  <a:gsLst>
                    <a:gs pos="1250">
                      <a:srgbClr val="000000"/>
                    </a:gs>
                    <a:gs pos="100000">
                      <a:srgbClr val="000000"/>
                    </a:gs>
                  </a:gsLst>
                  <a:lin ang="5400000" scaled="0"/>
                </a:gradFill>
                <a:latin typeface="Segoe UI"/>
              </a:rPr>
              <a:t>“Tag-based” user experience that makes it easy </a:t>
            </a:r>
            <a:br>
              <a:rPr lang="en-US" sz="1400">
                <a:gradFill>
                  <a:gsLst>
                    <a:gs pos="1250">
                      <a:srgbClr val="000000"/>
                    </a:gs>
                    <a:gs pos="100000">
                      <a:srgbClr val="000000"/>
                    </a:gs>
                  </a:gsLst>
                  <a:lin ang="5400000" scaled="0"/>
                </a:gradFill>
                <a:latin typeface="Segoe UI"/>
              </a:rPr>
            </a:br>
            <a:r>
              <a:rPr lang="en-US" sz="1400">
                <a:gradFill>
                  <a:gsLst>
                    <a:gs pos="1250">
                      <a:srgbClr val="000000"/>
                    </a:gs>
                    <a:gs pos="100000">
                      <a:srgbClr val="000000"/>
                    </a:gs>
                  </a:gsLst>
                  <a:lin ang="5400000" scaled="0"/>
                </a:gradFill>
                <a:latin typeface="Segoe UI"/>
              </a:rPr>
              <a:t>to group time series data into logical “things” </a:t>
            </a:r>
            <a:br>
              <a:rPr lang="en-US" sz="1400">
                <a:gradFill>
                  <a:gsLst>
                    <a:gs pos="1250">
                      <a:srgbClr val="000000"/>
                    </a:gs>
                    <a:gs pos="100000">
                      <a:srgbClr val="000000"/>
                    </a:gs>
                  </a:gsLst>
                  <a:lin ang="5400000" scaled="0"/>
                </a:gradFill>
                <a:latin typeface="Segoe UI"/>
              </a:rPr>
            </a:br>
            <a:r>
              <a:rPr lang="en-US" sz="1400">
                <a:gradFill>
                  <a:gsLst>
                    <a:gs pos="1250">
                      <a:srgbClr val="000000"/>
                    </a:gs>
                    <a:gs pos="100000">
                      <a:srgbClr val="000000"/>
                    </a:gs>
                  </a:gsLst>
                  <a:lin ang="5400000" scaled="0"/>
                </a:gradFill>
                <a:latin typeface="Segoe UI"/>
              </a:rPr>
              <a:t>and hierarchies of “things” </a:t>
            </a:r>
          </a:p>
          <a:p>
            <a:pPr lvl="0">
              <a:spcBef>
                <a:spcPts val="1800"/>
              </a:spcBef>
              <a:defRPr/>
            </a:pPr>
            <a:r>
              <a:rPr lang="en-US" sz="1400">
                <a:gradFill>
                  <a:gsLst>
                    <a:gs pos="1250">
                      <a:srgbClr val="000000"/>
                    </a:gs>
                    <a:gs pos="100000">
                      <a:srgbClr val="000000"/>
                    </a:gs>
                  </a:gsLst>
                  <a:lin ang="5400000" scaled="0"/>
                </a:gradFill>
                <a:latin typeface="Segoe UI"/>
              </a:rPr>
              <a:t>Business reports with Power BI integration </a:t>
            </a:r>
          </a:p>
          <a:p>
            <a:pPr lvl="0">
              <a:spcBef>
                <a:spcPts val="1800"/>
              </a:spcBef>
              <a:defRPr/>
            </a:pPr>
            <a:r>
              <a:rPr lang="en-US" sz="1400">
                <a:gradFill>
                  <a:gsLst>
                    <a:gs pos="1250">
                      <a:srgbClr val="000000"/>
                    </a:gs>
                    <a:gs pos="100000">
                      <a:srgbClr val="000000"/>
                    </a:gs>
                  </a:gsLst>
                  <a:lin ang="5400000" scaled="0"/>
                </a:gradFill>
                <a:latin typeface="Segoe UI"/>
              </a:rPr>
              <a:t>Predictive analytics with Azure Machine </a:t>
            </a:r>
            <a:br>
              <a:rPr lang="en-US" sz="1400">
                <a:gradFill>
                  <a:gsLst>
                    <a:gs pos="1250">
                      <a:srgbClr val="000000"/>
                    </a:gs>
                    <a:gs pos="100000">
                      <a:srgbClr val="000000"/>
                    </a:gs>
                  </a:gsLst>
                  <a:lin ang="5400000" scaled="0"/>
                </a:gradFill>
                <a:latin typeface="Segoe UI"/>
              </a:rPr>
            </a:br>
            <a:r>
              <a:rPr lang="en-US" sz="1400">
                <a:gradFill>
                  <a:gsLst>
                    <a:gs pos="1250">
                      <a:srgbClr val="000000"/>
                    </a:gs>
                    <a:gs pos="100000">
                      <a:srgbClr val="000000"/>
                    </a:gs>
                  </a:gsLst>
                  <a:lin ang="5400000" scaled="0"/>
                </a:gradFill>
                <a:latin typeface="Segoe UI"/>
              </a:rPr>
              <a:t>Learning integration</a:t>
            </a:r>
          </a:p>
          <a:p>
            <a:pPr lvl="0">
              <a:spcBef>
                <a:spcPts val="1800"/>
              </a:spcBef>
              <a:defRPr/>
            </a:pPr>
            <a:r>
              <a:rPr lang="en-US" sz="1400">
                <a:gradFill>
                  <a:gsLst>
                    <a:gs pos="1250">
                      <a:srgbClr val="000000"/>
                    </a:gs>
                    <a:gs pos="100000">
                      <a:srgbClr val="000000"/>
                    </a:gs>
                  </a:gsLst>
                  <a:lin ang="5400000" scaled="0"/>
                </a:gradFill>
                <a:latin typeface="Segoe UI"/>
              </a:rPr>
              <a:t>Data analysis with Jupyter and Apache </a:t>
            </a:r>
            <a:br>
              <a:rPr lang="en-US" sz="1400">
                <a:gradFill>
                  <a:gsLst>
                    <a:gs pos="1250">
                      <a:srgbClr val="000000"/>
                    </a:gs>
                    <a:gs pos="100000">
                      <a:srgbClr val="000000"/>
                    </a:gs>
                  </a:gsLst>
                  <a:lin ang="5400000" scaled="0"/>
                </a:gradFill>
                <a:latin typeface="Segoe UI"/>
              </a:rPr>
            </a:br>
            <a:r>
              <a:rPr lang="en-US" sz="1400">
                <a:gradFill>
                  <a:gsLst>
                    <a:gs pos="1250">
                      <a:srgbClr val="000000"/>
                    </a:gs>
                    <a:gs pos="100000">
                      <a:srgbClr val="000000"/>
                    </a:gs>
                  </a:gsLst>
                  <a:lin ang="5400000" scaled="0"/>
                </a:gradFill>
                <a:latin typeface="Segoe UI"/>
              </a:rPr>
              <a:t>Zeppelin notebook integration</a:t>
            </a:r>
          </a:p>
          <a:p>
            <a:pPr lvl="0">
              <a:spcBef>
                <a:spcPts val="1800"/>
              </a:spcBef>
              <a:defRPr/>
            </a:pPr>
            <a:r>
              <a:rPr lang="en-US" sz="1400">
                <a:gradFill>
                  <a:gsLst>
                    <a:gs pos="1250">
                      <a:srgbClr val="000000"/>
                    </a:gs>
                    <a:gs pos="100000">
                      <a:srgbClr val="000000"/>
                    </a:gs>
                  </a:gsLst>
                  <a:lin ang="5400000" scaled="0"/>
                </a:gradFill>
                <a:latin typeface="Segoe UI"/>
              </a:rPr>
              <a:t>Advanced analytics with Azure Databricks, </a:t>
            </a:r>
            <a:br>
              <a:rPr lang="en-US" sz="1400">
                <a:gradFill>
                  <a:gsLst>
                    <a:gs pos="1250">
                      <a:srgbClr val="000000"/>
                    </a:gs>
                    <a:gs pos="100000">
                      <a:srgbClr val="000000"/>
                    </a:gs>
                  </a:gsLst>
                  <a:lin ang="5400000" scaled="0"/>
                </a:gradFill>
                <a:latin typeface="Segoe UI"/>
              </a:rPr>
            </a:br>
            <a:r>
              <a:rPr lang="en-US" sz="1400">
                <a:gradFill>
                  <a:gsLst>
                    <a:gs pos="1250">
                      <a:srgbClr val="000000"/>
                    </a:gs>
                    <a:gs pos="100000">
                      <a:srgbClr val="000000"/>
                    </a:gs>
                  </a:gsLst>
                  <a:lin ang="5400000" scaled="0"/>
                </a:gradFill>
                <a:latin typeface="Segoe UI"/>
              </a:rPr>
              <a:t>Apache Hadoop and Apache Spark integration</a:t>
            </a:r>
          </a:p>
        </p:txBody>
      </p:sp>
      <p:sp>
        <p:nvSpPr>
          <p:cNvPr id="3" name="Title 2">
            <a:extLst>
              <a:ext uri="{FF2B5EF4-FFF2-40B4-BE49-F238E27FC236}">
                <a16:creationId xmlns:a16="http://schemas.microsoft.com/office/drawing/2014/main" id="{D18BC4EE-2401-46E4-8401-B65A7B7E127E}"/>
              </a:ext>
            </a:extLst>
          </p:cNvPr>
          <p:cNvSpPr>
            <a:spLocks noGrp="1"/>
          </p:cNvSpPr>
          <p:nvPr>
            <p:ph type="title"/>
          </p:nvPr>
        </p:nvSpPr>
        <p:spPr/>
        <p:txBody>
          <a:bodyPr/>
          <a:lstStyle/>
          <a:p>
            <a:r>
              <a:rPr lang="en-US"/>
              <a:t>Azure Time Series Insights</a:t>
            </a:r>
          </a:p>
        </p:txBody>
      </p:sp>
      <p:grpSp>
        <p:nvGrpSpPr>
          <p:cNvPr id="4" name="Group 3">
            <a:extLst>
              <a:ext uri="{FF2B5EF4-FFF2-40B4-BE49-F238E27FC236}">
                <a16:creationId xmlns:a16="http://schemas.microsoft.com/office/drawing/2014/main" id="{A7DE13BF-21AF-4B0B-9CA4-F3FB01D2A3BE}"/>
              </a:ext>
            </a:extLst>
          </p:cNvPr>
          <p:cNvGrpSpPr/>
          <p:nvPr/>
        </p:nvGrpSpPr>
        <p:grpSpPr>
          <a:xfrm>
            <a:off x="5948896" y="1553508"/>
            <a:ext cx="5656714" cy="3378098"/>
            <a:chOff x="6218237" y="1725467"/>
            <a:chExt cx="5772150" cy="3447034"/>
          </a:xfrm>
        </p:grpSpPr>
        <p:sp>
          <p:nvSpPr>
            <p:cNvPr id="5" name="Rectangle 4">
              <a:extLst>
                <a:ext uri="{FF2B5EF4-FFF2-40B4-BE49-F238E27FC236}">
                  <a16:creationId xmlns:a16="http://schemas.microsoft.com/office/drawing/2014/main" id="{996B7954-067A-4650-9E63-AF43C63D8DA5}"/>
                </a:ext>
              </a:extLst>
            </p:cNvPr>
            <p:cNvSpPr/>
            <p:nvPr/>
          </p:nvSpPr>
          <p:spPr bwMode="auto">
            <a:xfrm>
              <a:off x="6218237" y="1725467"/>
              <a:ext cx="5772150" cy="3447034"/>
            </a:xfrm>
            <a:prstGeom prst="rect">
              <a:avLst/>
            </a:prstGeom>
            <a:solidFill>
              <a:schemeClr val="bg1"/>
            </a:solidFill>
            <a:ln>
              <a:noFill/>
            </a:ln>
            <a:effectLst>
              <a:outerShdw blurRad="292100" dist="38100" dir="3600000" sx="101000" sy="101000" algn="tl"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pic>
          <p:nvPicPr>
            <p:cNvPr id="6" name="Picture 5">
              <a:extLst>
                <a:ext uri="{FF2B5EF4-FFF2-40B4-BE49-F238E27FC236}">
                  <a16:creationId xmlns:a16="http://schemas.microsoft.com/office/drawing/2014/main" id="{838380E7-010A-480A-A10F-BCDEDAB78EE0}"/>
                </a:ext>
              </a:extLst>
            </p:cNvPr>
            <p:cNvPicPr>
              <a:picLocks noChangeAspect="1"/>
            </p:cNvPicPr>
            <p:nvPr/>
          </p:nvPicPr>
          <p:blipFill>
            <a:blip r:embed="rId3"/>
            <a:stretch>
              <a:fillRect/>
            </a:stretch>
          </p:blipFill>
          <p:spPr>
            <a:xfrm>
              <a:off x="6367425" y="1863695"/>
              <a:ext cx="5473775" cy="3170579"/>
            </a:xfrm>
            <a:prstGeom prst="rect">
              <a:avLst/>
            </a:prstGeom>
          </p:spPr>
        </p:pic>
      </p:grpSp>
    </p:spTree>
    <p:extLst>
      <p:ext uri="{BB962C8B-B14F-4D97-AF65-F5344CB8AC3E}">
        <p14:creationId xmlns:p14="http://schemas.microsoft.com/office/powerpoint/2010/main" val="353719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200"/>
                                  </p:stCondLst>
                                  <p:childTnLst>
                                    <p:animMotion origin="layout" path="M -1.875E-6 3.33333E-6 L 0.04766 3.33333E-6 " pathEditMode="relative" rAng="0" ptsTypes="AA">
                                      <p:cBhvr>
                                        <p:cTn id="9" dur="500" spd="-100000" fill="hold"/>
                                        <p:tgtEl>
                                          <p:spTgt spid="4"/>
                                        </p:tgtEl>
                                        <p:attrNameLst>
                                          <p:attrName>ppt_x</p:attrName>
                                          <p:attrName>ppt_y</p:attrName>
                                        </p:attrNameLst>
                                      </p:cBhvr>
                                      <p:rCtr x="23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013A5C-8171-4E65-926F-F09C537119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341" r="3200"/>
          <a:stretch/>
        </p:blipFill>
        <p:spPr>
          <a:xfrm>
            <a:off x="-118099" y="-73198"/>
            <a:ext cx="6214099" cy="6994525"/>
          </a:xfrm>
          <a:prstGeom prst="rect">
            <a:avLst/>
          </a:prstGeom>
        </p:spPr>
      </p:pic>
      <p:sp>
        <p:nvSpPr>
          <p:cNvPr id="3" name="Rectangle 2">
            <a:extLst>
              <a:ext uri="{FF2B5EF4-FFF2-40B4-BE49-F238E27FC236}">
                <a16:creationId xmlns:a16="http://schemas.microsoft.com/office/drawing/2014/main" id="{093447B6-D3E7-4AE1-95CD-9950C4CBF0A7}"/>
              </a:ext>
            </a:extLst>
          </p:cNvPr>
          <p:cNvSpPr/>
          <p:nvPr/>
        </p:nvSpPr>
        <p:spPr bwMode="auto">
          <a:xfrm>
            <a:off x="-122237" y="-68262"/>
            <a:ext cx="6218237" cy="7017620"/>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869EB5F5-2847-4B8C-9FDE-89A81A1BA68E}"/>
              </a:ext>
            </a:extLst>
          </p:cNvPr>
          <p:cNvSpPr/>
          <p:nvPr/>
        </p:nvSpPr>
        <p:spPr>
          <a:xfrm>
            <a:off x="312738" y="2932798"/>
            <a:ext cx="5654157" cy="992404"/>
          </a:xfrm>
          <a:prstGeom prst="rect">
            <a:avLst/>
          </a:prstGeom>
        </p:spPr>
        <p:txBody>
          <a:bodyPr wrap="square" lIns="0" tIns="0" rIns="274320" bIns="0" anchor="ctr">
            <a:noAutofit/>
          </a:bodyPr>
          <a:lstStyle/>
          <a:p>
            <a:pPr algn="r" defTabSz="932688">
              <a:defRPr/>
            </a:pPr>
            <a:r>
              <a:rPr lang="en-US" sz="3600">
                <a:solidFill>
                  <a:srgbClr val="FFFFFF"/>
                </a:solidFill>
                <a:latin typeface="Segoe UI Semilight (Headings)"/>
              </a:rPr>
              <a:t>Azure</a:t>
            </a:r>
            <a:r>
              <a:rPr lang="en-US" sz="3600">
                <a:solidFill>
                  <a:srgbClr val="FFFFFF"/>
                </a:solidFill>
                <a:latin typeface="Segoe UI Semibold"/>
              </a:rPr>
              <a:t> </a:t>
            </a:r>
            <a:r>
              <a:rPr lang="en-US" sz="3600">
                <a:solidFill>
                  <a:srgbClr val="FFFFFF"/>
                </a:solidFill>
                <a:latin typeface="Segoe UI Semibold" panose="020B0702040204020203" pitchFamily="34" charset="0"/>
                <a:cs typeface="Segoe UI Semibold" panose="020B0702040204020203" pitchFamily="34" charset="0"/>
              </a:rPr>
              <a:t>Maps</a:t>
            </a:r>
          </a:p>
        </p:txBody>
      </p:sp>
      <p:sp>
        <p:nvSpPr>
          <p:cNvPr id="5" name="Rectangle 4">
            <a:extLst>
              <a:ext uri="{FF2B5EF4-FFF2-40B4-BE49-F238E27FC236}">
                <a16:creationId xmlns:a16="http://schemas.microsoft.com/office/drawing/2014/main" id="{75B1EF99-F7EB-4416-BD52-05B0C5873905}"/>
              </a:ext>
            </a:extLst>
          </p:cNvPr>
          <p:cNvSpPr/>
          <p:nvPr/>
        </p:nvSpPr>
        <p:spPr>
          <a:xfrm>
            <a:off x="6555306" y="249906"/>
            <a:ext cx="5295489" cy="830997"/>
          </a:xfrm>
          <a:prstGeom prst="rect">
            <a:avLst/>
          </a:prstGeom>
        </p:spPr>
        <p:txBody>
          <a:bodyPr wrap="none">
            <a:spAutoFit/>
          </a:bodyPr>
          <a:lstStyle/>
          <a:p>
            <a:pPr defTabSz="932688">
              <a:defRPr/>
            </a:pPr>
            <a:r>
              <a:rPr lang="en-US" sz="2400" spc="-150">
                <a:ln w="3175">
                  <a:noFill/>
                </a:ln>
                <a:gradFill>
                  <a:gsLst>
                    <a:gs pos="5660">
                      <a:srgbClr val="0078D7"/>
                    </a:gs>
                    <a:gs pos="19000">
                      <a:srgbClr val="0078D7"/>
                    </a:gs>
                  </a:gsLst>
                  <a:lin ang="5400000" scaled="0"/>
                </a:gradFill>
                <a:latin typeface="Segoe UI Semibold"/>
                <a:cs typeface="Segoe UI" pitchFamily="34" charset="0"/>
              </a:rPr>
              <a:t>Azure IoT solution accelerators integration</a:t>
            </a:r>
          </a:p>
          <a:p>
            <a:pPr defTabSz="932688">
              <a:defRPr/>
            </a:pPr>
            <a:r>
              <a:rPr lang="en-US" sz="2400" spc="-150">
                <a:ln w="3175">
                  <a:noFill/>
                </a:ln>
                <a:gradFill>
                  <a:gsLst>
                    <a:gs pos="5660">
                      <a:srgbClr val="0078D7"/>
                    </a:gs>
                    <a:gs pos="19000">
                      <a:srgbClr val="0078D7"/>
                    </a:gs>
                  </a:gsLst>
                  <a:lin ang="5400000" scaled="0"/>
                </a:gradFill>
                <a:latin typeface="Segoe UI Semibold"/>
                <a:cs typeface="Segoe UI" pitchFamily="34" charset="0"/>
              </a:rPr>
              <a:t>Azure IoT Central integration in progress</a:t>
            </a:r>
          </a:p>
        </p:txBody>
      </p:sp>
      <p:grpSp>
        <p:nvGrpSpPr>
          <p:cNvPr id="6" name="Group 5">
            <a:extLst>
              <a:ext uri="{FF2B5EF4-FFF2-40B4-BE49-F238E27FC236}">
                <a16:creationId xmlns:a16="http://schemas.microsoft.com/office/drawing/2014/main" id="{C3E63931-1544-41B3-AE46-797E26144575}"/>
              </a:ext>
            </a:extLst>
          </p:cNvPr>
          <p:cNvGrpSpPr/>
          <p:nvPr/>
        </p:nvGrpSpPr>
        <p:grpSpPr>
          <a:xfrm>
            <a:off x="6511276" y="1145866"/>
            <a:ext cx="5450755" cy="832900"/>
            <a:chOff x="6633512" y="1349023"/>
            <a:chExt cx="5450755" cy="832900"/>
          </a:xfrm>
        </p:grpSpPr>
        <p:grpSp>
          <p:nvGrpSpPr>
            <p:cNvPr id="7" name="Group 6">
              <a:extLst>
                <a:ext uri="{FF2B5EF4-FFF2-40B4-BE49-F238E27FC236}">
                  <a16:creationId xmlns:a16="http://schemas.microsoft.com/office/drawing/2014/main" id="{B8D9C8A0-FF1D-4678-8A6A-345CE40044DC}"/>
                </a:ext>
              </a:extLst>
            </p:cNvPr>
            <p:cNvGrpSpPr/>
            <p:nvPr/>
          </p:nvGrpSpPr>
          <p:grpSpPr>
            <a:xfrm>
              <a:off x="6633512" y="1349023"/>
              <a:ext cx="745939" cy="745939"/>
              <a:chOff x="6791087" y="1349023"/>
              <a:chExt cx="745939" cy="745939"/>
            </a:xfrm>
          </p:grpSpPr>
          <p:sp>
            <p:nvSpPr>
              <p:cNvPr id="10" name="Oval 9">
                <a:extLst>
                  <a:ext uri="{FF2B5EF4-FFF2-40B4-BE49-F238E27FC236}">
                    <a16:creationId xmlns:a16="http://schemas.microsoft.com/office/drawing/2014/main" id="{4B48E0DD-1A42-4AAE-9024-2CD25219E9B8}"/>
                  </a:ext>
                </a:extLst>
              </p:cNvPr>
              <p:cNvSpPr/>
              <p:nvPr/>
            </p:nvSpPr>
            <p:spPr bwMode="auto">
              <a:xfrm>
                <a:off x="6791087" y="1349023"/>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sp>
            <p:nvSpPr>
              <p:cNvPr id="11" name="DownloadMap_E826" title="Icon of a folded map with a download symbol in the lower right corner">
                <a:extLst>
                  <a:ext uri="{FF2B5EF4-FFF2-40B4-BE49-F238E27FC236}">
                    <a16:creationId xmlns:a16="http://schemas.microsoft.com/office/drawing/2014/main" id="{2D1CDEFA-B899-49C5-AD86-92BBB27571E8}"/>
                  </a:ext>
                </a:extLst>
              </p:cNvPr>
              <p:cNvSpPr>
                <a:spLocks noChangeAspect="1" noEditPoints="1"/>
              </p:cNvSpPr>
              <p:nvPr/>
            </p:nvSpPr>
            <p:spPr bwMode="auto">
              <a:xfrm>
                <a:off x="6942221" y="1540543"/>
                <a:ext cx="443671" cy="362898"/>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defRPr/>
                </a:pPr>
                <a:endParaRPr lang="en-US" sz="900">
                  <a:gradFill>
                    <a:gsLst>
                      <a:gs pos="0">
                        <a:srgbClr val="505050"/>
                      </a:gs>
                      <a:gs pos="100000">
                        <a:srgbClr val="505050"/>
                      </a:gs>
                    </a:gsLst>
                  </a:gradFill>
                  <a:latin typeface="Segoe UI"/>
                </a:endParaRPr>
              </a:p>
            </p:txBody>
          </p:sp>
        </p:grpSp>
        <p:cxnSp>
          <p:nvCxnSpPr>
            <p:cNvPr id="8" name="Straight Connector 7">
              <a:extLst>
                <a:ext uri="{FF2B5EF4-FFF2-40B4-BE49-F238E27FC236}">
                  <a16:creationId xmlns:a16="http://schemas.microsoft.com/office/drawing/2014/main" id="{CC562778-FE4F-4077-B733-B5DD22438592}"/>
                </a:ext>
              </a:extLst>
            </p:cNvPr>
            <p:cNvCxnSpPr>
              <a:cxnSpLocks/>
            </p:cNvCxnSpPr>
            <p:nvPr/>
          </p:nvCxnSpPr>
          <p:spPr>
            <a:xfrm>
              <a:off x="6633512" y="2170106"/>
              <a:ext cx="5394960" cy="0"/>
            </a:xfrm>
            <a:prstGeom prst="line">
              <a:avLst/>
            </a:prstGeom>
            <a:noFill/>
            <a:ln w="9525" cap="flat" cmpd="sng" algn="ctr">
              <a:solidFill>
                <a:srgbClr val="0078D7"/>
              </a:solidFill>
              <a:prstDash val="solid"/>
              <a:headEnd type="none"/>
              <a:tailEnd type="none"/>
            </a:ln>
            <a:effectLst/>
          </p:spPr>
        </p:cxnSp>
        <p:sp>
          <p:nvSpPr>
            <p:cNvPr id="9" name="Rectangle 8">
              <a:extLst>
                <a:ext uri="{FF2B5EF4-FFF2-40B4-BE49-F238E27FC236}">
                  <a16:creationId xmlns:a16="http://schemas.microsoft.com/office/drawing/2014/main" id="{AF5944BE-8A87-4CA2-B7E2-5A4E84B145EE}"/>
                </a:ext>
              </a:extLst>
            </p:cNvPr>
            <p:cNvSpPr/>
            <p:nvPr/>
          </p:nvSpPr>
          <p:spPr>
            <a:xfrm>
              <a:off x="7530585" y="1447876"/>
              <a:ext cx="4553682" cy="734047"/>
            </a:xfrm>
            <a:prstGeom prst="rect">
              <a:avLst/>
            </a:prstGeom>
          </p:spPr>
          <p:txBody>
            <a:bodyPr wrap="square">
              <a:spAutoFit/>
            </a:bodyPr>
            <a:lstStyle/>
            <a:p>
              <a:pPr marL="0" lvl="1" defTabSz="932688">
                <a:spcBef>
                  <a:spcPts val="600"/>
                </a:spcBef>
                <a:defRPr/>
              </a:pPr>
              <a:r>
                <a:rPr lang="en-US" sz="1400" b="1">
                  <a:gradFill>
                    <a:gsLst>
                      <a:gs pos="0">
                        <a:srgbClr val="000000"/>
                      </a:gs>
                      <a:gs pos="100000">
                        <a:srgbClr val="000000"/>
                      </a:gs>
                    </a:gsLst>
                    <a:lin ang="5400000" scaled="0"/>
                  </a:gradFill>
                  <a:latin typeface="Segoe UI" panose="020B0502040204020203" pitchFamily="34" charset="0"/>
                  <a:cs typeface="Segoe UI" panose="020B0502040204020203" pitchFamily="34" charset="0"/>
                </a:rPr>
                <a:t>Maps</a:t>
              </a:r>
            </a:p>
            <a:p>
              <a:pPr defTabSz="932114" fontAlgn="base">
                <a:lnSpc>
                  <a:spcPct val="90000"/>
                </a:lnSpc>
                <a:spcBef>
                  <a:spcPts val="300"/>
                </a:spcBef>
                <a:spcAft>
                  <a:spcPct val="0"/>
                </a:spcAft>
                <a:defRPr/>
              </a:pPr>
              <a:r>
                <a:rPr lang="en-US" sz="1400" kern="0">
                  <a:solidFill>
                    <a:srgbClr val="1A1A1A"/>
                  </a:solidFill>
                  <a:latin typeface="Segoe UI Semibold"/>
                  <a:cs typeface="Segoe UI Semilight" panose="020B0402040204020203" pitchFamily="34" charset="0"/>
                </a:rPr>
                <a:t>Render maps and satellite imagery across many geographies</a:t>
              </a:r>
            </a:p>
          </p:txBody>
        </p:sp>
      </p:grpSp>
      <p:grpSp>
        <p:nvGrpSpPr>
          <p:cNvPr id="12" name="Group 11">
            <a:extLst>
              <a:ext uri="{FF2B5EF4-FFF2-40B4-BE49-F238E27FC236}">
                <a16:creationId xmlns:a16="http://schemas.microsoft.com/office/drawing/2014/main" id="{C9E9F64A-E267-486C-9160-2E61D3E94411}"/>
              </a:ext>
            </a:extLst>
          </p:cNvPr>
          <p:cNvGrpSpPr/>
          <p:nvPr/>
        </p:nvGrpSpPr>
        <p:grpSpPr>
          <a:xfrm>
            <a:off x="6507854" y="2069165"/>
            <a:ext cx="5684145" cy="821083"/>
            <a:chOff x="6630090" y="2245250"/>
            <a:chExt cx="5684145" cy="821083"/>
          </a:xfrm>
        </p:grpSpPr>
        <p:grpSp>
          <p:nvGrpSpPr>
            <p:cNvPr id="13" name="Group 12">
              <a:extLst>
                <a:ext uri="{FF2B5EF4-FFF2-40B4-BE49-F238E27FC236}">
                  <a16:creationId xmlns:a16="http://schemas.microsoft.com/office/drawing/2014/main" id="{F520640D-9BBE-43AE-9A1D-813449CB9A41}"/>
                </a:ext>
              </a:extLst>
            </p:cNvPr>
            <p:cNvGrpSpPr/>
            <p:nvPr/>
          </p:nvGrpSpPr>
          <p:grpSpPr>
            <a:xfrm>
              <a:off x="6630090" y="2245250"/>
              <a:ext cx="745939" cy="745939"/>
              <a:chOff x="6787665" y="2135627"/>
              <a:chExt cx="745939" cy="745939"/>
            </a:xfrm>
          </p:grpSpPr>
          <p:sp>
            <p:nvSpPr>
              <p:cNvPr id="16" name="Oval 15">
                <a:extLst>
                  <a:ext uri="{FF2B5EF4-FFF2-40B4-BE49-F238E27FC236}">
                    <a16:creationId xmlns:a16="http://schemas.microsoft.com/office/drawing/2014/main" id="{680DC8B6-5929-4348-839D-A5F19A5AE8F4}"/>
                  </a:ext>
                </a:extLst>
              </p:cNvPr>
              <p:cNvSpPr/>
              <p:nvPr/>
            </p:nvSpPr>
            <p:spPr bwMode="auto">
              <a:xfrm>
                <a:off x="6787665" y="2135627"/>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sp>
            <p:nvSpPr>
              <p:cNvPr id="17" name="location_3" title="Icon of a map with a pin in it">
                <a:extLst>
                  <a:ext uri="{FF2B5EF4-FFF2-40B4-BE49-F238E27FC236}">
                    <a16:creationId xmlns:a16="http://schemas.microsoft.com/office/drawing/2014/main" id="{A2EE8891-42FD-4617-BDBC-9710CBA0E53E}"/>
                  </a:ext>
                </a:extLst>
              </p:cNvPr>
              <p:cNvSpPr>
                <a:spLocks noChangeAspect="1" noEditPoints="1"/>
              </p:cNvSpPr>
              <p:nvPr/>
            </p:nvSpPr>
            <p:spPr bwMode="auto">
              <a:xfrm>
                <a:off x="6942952" y="2296027"/>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cxnSp>
          <p:nvCxnSpPr>
            <p:cNvPr id="14" name="Straight Connector 13">
              <a:extLst>
                <a:ext uri="{FF2B5EF4-FFF2-40B4-BE49-F238E27FC236}">
                  <a16:creationId xmlns:a16="http://schemas.microsoft.com/office/drawing/2014/main" id="{7033EC5F-25C9-4087-A826-84A7D60B0AD3}"/>
                </a:ext>
              </a:extLst>
            </p:cNvPr>
            <p:cNvCxnSpPr>
              <a:cxnSpLocks/>
            </p:cNvCxnSpPr>
            <p:nvPr/>
          </p:nvCxnSpPr>
          <p:spPr>
            <a:xfrm>
              <a:off x="6633512" y="3066333"/>
              <a:ext cx="5394960" cy="0"/>
            </a:xfrm>
            <a:prstGeom prst="line">
              <a:avLst/>
            </a:prstGeom>
            <a:noFill/>
            <a:ln w="9525" cap="flat" cmpd="sng" algn="ctr">
              <a:solidFill>
                <a:srgbClr val="0078D7"/>
              </a:solidFill>
              <a:prstDash val="solid"/>
              <a:headEnd type="none"/>
              <a:tailEnd type="none"/>
            </a:ln>
            <a:effectLst/>
          </p:spPr>
        </p:cxnSp>
        <p:sp>
          <p:nvSpPr>
            <p:cNvPr id="15" name="Rectangle 14">
              <a:extLst>
                <a:ext uri="{FF2B5EF4-FFF2-40B4-BE49-F238E27FC236}">
                  <a16:creationId xmlns:a16="http://schemas.microsoft.com/office/drawing/2014/main" id="{7CA7D384-2D95-44DC-BBF3-913F6737661A}"/>
                </a:ext>
              </a:extLst>
            </p:cNvPr>
            <p:cNvSpPr/>
            <p:nvPr/>
          </p:nvSpPr>
          <p:spPr>
            <a:xfrm>
              <a:off x="7530584" y="2257142"/>
              <a:ext cx="4783651" cy="540148"/>
            </a:xfrm>
            <a:prstGeom prst="rect">
              <a:avLst/>
            </a:prstGeom>
          </p:spPr>
          <p:txBody>
            <a:bodyPr wrap="square">
              <a:spAutoFit/>
            </a:bodyPr>
            <a:lstStyle/>
            <a:p>
              <a:pPr marL="0" lvl="1" defTabSz="932688">
                <a:spcBef>
                  <a:spcPts val="600"/>
                </a:spcBef>
                <a:defRPr/>
              </a:pPr>
              <a:r>
                <a:rPr lang="en-US" sz="1400" b="1">
                  <a:gradFill>
                    <a:gsLst>
                      <a:gs pos="0">
                        <a:srgbClr val="000000"/>
                      </a:gs>
                      <a:gs pos="100000">
                        <a:srgbClr val="000000"/>
                      </a:gs>
                    </a:gsLst>
                    <a:lin ang="5400000" scaled="0"/>
                  </a:gradFill>
                  <a:latin typeface="Segoe UI" panose="020B0502040204020203" pitchFamily="34" charset="0"/>
                  <a:cs typeface="Segoe UI" panose="020B0502040204020203" pitchFamily="34" charset="0"/>
                </a:rPr>
                <a:t>Map Control</a:t>
              </a:r>
            </a:p>
            <a:p>
              <a:pPr defTabSz="932114" fontAlgn="base">
                <a:lnSpc>
                  <a:spcPct val="90000"/>
                </a:lnSpc>
                <a:spcBef>
                  <a:spcPts val="300"/>
                </a:spcBef>
                <a:spcAft>
                  <a:spcPct val="0"/>
                </a:spcAft>
                <a:defRPr/>
              </a:pPr>
              <a:r>
                <a:rPr lang="en-US" sz="1400" kern="0">
                  <a:solidFill>
                    <a:srgbClr val="1A1A1A"/>
                  </a:solidFill>
                  <a:latin typeface="Segoe UI Semibold"/>
                  <a:cs typeface="Segoe UI Semilight" panose="020B0402040204020203" pitchFamily="34" charset="0"/>
                </a:rPr>
                <a:t>Integrate rich mapping visualizations into applications</a:t>
              </a:r>
            </a:p>
          </p:txBody>
        </p:sp>
      </p:grpSp>
      <p:grpSp>
        <p:nvGrpSpPr>
          <p:cNvPr id="18" name="Group 17">
            <a:extLst>
              <a:ext uri="{FF2B5EF4-FFF2-40B4-BE49-F238E27FC236}">
                <a16:creationId xmlns:a16="http://schemas.microsoft.com/office/drawing/2014/main" id="{36964B00-3117-4369-B7A7-E01356B2E0C3}"/>
              </a:ext>
            </a:extLst>
          </p:cNvPr>
          <p:cNvGrpSpPr/>
          <p:nvPr/>
        </p:nvGrpSpPr>
        <p:grpSpPr>
          <a:xfrm>
            <a:off x="6494166" y="3013944"/>
            <a:ext cx="5467865" cy="821083"/>
            <a:chOff x="6616402" y="3141477"/>
            <a:chExt cx="5467865" cy="821083"/>
          </a:xfrm>
        </p:grpSpPr>
        <p:grpSp>
          <p:nvGrpSpPr>
            <p:cNvPr id="19" name="Group 18">
              <a:extLst>
                <a:ext uri="{FF2B5EF4-FFF2-40B4-BE49-F238E27FC236}">
                  <a16:creationId xmlns:a16="http://schemas.microsoft.com/office/drawing/2014/main" id="{9D8C7F7D-673B-4512-8B35-F0622914AF67}"/>
                </a:ext>
              </a:extLst>
            </p:cNvPr>
            <p:cNvGrpSpPr/>
            <p:nvPr/>
          </p:nvGrpSpPr>
          <p:grpSpPr>
            <a:xfrm>
              <a:off x="6616402" y="3141477"/>
              <a:ext cx="745939" cy="745939"/>
              <a:chOff x="6773977" y="3082631"/>
              <a:chExt cx="745939" cy="745939"/>
            </a:xfrm>
          </p:grpSpPr>
          <p:sp>
            <p:nvSpPr>
              <p:cNvPr id="22" name="Oval 21">
                <a:extLst>
                  <a:ext uri="{FF2B5EF4-FFF2-40B4-BE49-F238E27FC236}">
                    <a16:creationId xmlns:a16="http://schemas.microsoft.com/office/drawing/2014/main" id="{F931C1E8-8A92-4DC7-B7A4-425C8C18066A}"/>
                  </a:ext>
                </a:extLst>
              </p:cNvPr>
              <p:cNvSpPr/>
              <p:nvPr/>
            </p:nvSpPr>
            <p:spPr bwMode="auto">
              <a:xfrm>
                <a:off x="6773977" y="3082631"/>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grpSp>
            <p:nvGrpSpPr>
              <p:cNvPr id="23" name="Routing">
                <a:extLst>
                  <a:ext uri="{FF2B5EF4-FFF2-40B4-BE49-F238E27FC236}">
                    <a16:creationId xmlns:a16="http://schemas.microsoft.com/office/drawing/2014/main" id="{0BF1E7E6-F494-4670-8C3F-56B317849E43}"/>
                  </a:ext>
                </a:extLst>
              </p:cNvPr>
              <p:cNvGrpSpPr>
                <a:grpSpLocks noChangeAspect="1"/>
              </p:cNvGrpSpPr>
              <p:nvPr/>
            </p:nvGrpSpPr>
            <p:grpSpPr>
              <a:xfrm>
                <a:off x="6903635" y="3241990"/>
                <a:ext cx="486623" cy="427221"/>
                <a:chOff x="304708" y="3781185"/>
                <a:chExt cx="511162" cy="494899"/>
              </a:xfrm>
            </p:grpSpPr>
            <p:sp>
              <p:nvSpPr>
                <p:cNvPr id="24" name="Rectangle 23">
                  <a:extLst>
                    <a:ext uri="{FF2B5EF4-FFF2-40B4-BE49-F238E27FC236}">
                      <a16:creationId xmlns:a16="http://schemas.microsoft.com/office/drawing/2014/main" id="{7CF4AB6D-A8D5-4E82-8651-152AB26EACDA}"/>
                    </a:ext>
                  </a:extLst>
                </p:cNvPr>
                <p:cNvSpPr/>
                <p:nvPr/>
              </p:nvSpPr>
              <p:spPr>
                <a:xfrm>
                  <a:off x="304708" y="3781185"/>
                  <a:ext cx="197298" cy="219354"/>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nvGrpSpPr>
                <p:cNvPr id="25" name="Group 24">
                  <a:extLst>
                    <a:ext uri="{FF2B5EF4-FFF2-40B4-BE49-F238E27FC236}">
                      <a16:creationId xmlns:a16="http://schemas.microsoft.com/office/drawing/2014/main" id="{80619FC7-3541-41B2-82D2-928F2B9D97D8}"/>
                    </a:ext>
                  </a:extLst>
                </p:cNvPr>
                <p:cNvGrpSpPr/>
                <p:nvPr/>
              </p:nvGrpSpPr>
              <p:grpSpPr>
                <a:xfrm rot="2240659">
                  <a:off x="336099" y="4061104"/>
                  <a:ext cx="457212" cy="214980"/>
                  <a:chOff x="2084017" y="8025663"/>
                  <a:chExt cx="358620" cy="168621"/>
                </a:xfrm>
              </p:grpSpPr>
              <p:sp>
                <p:nvSpPr>
                  <p:cNvPr id="29" name="Freeform: Shape 28">
                    <a:extLst>
                      <a:ext uri="{FF2B5EF4-FFF2-40B4-BE49-F238E27FC236}">
                        <a16:creationId xmlns:a16="http://schemas.microsoft.com/office/drawing/2014/main" id="{F7CC7F0E-203B-4D12-96CA-F9C6E79BF4F8}"/>
                      </a:ext>
                    </a:extLst>
                  </p:cNvPr>
                  <p:cNvSpPr/>
                  <p:nvPr/>
                </p:nvSpPr>
                <p:spPr>
                  <a:xfrm rot="3139152">
                    <a:off x="2178207" y="8013666"/>
                    <a:ext cx="168621" cy="192616"/>
                  </a:xfrm>
                  <a:custGeom>
                    <a:avLst/>
                    <a:gdLst>
                      <a:gd name="connsiteX0" fmla="*/ 0 w 1171575"/>
                      <a:gd name="connsiteY0" fmla="*/ 1543050 h 1543050"/>
                      <a:gd name="connsiteX1" fmla="*/ 0 w 1171575"/>
                      <a:gd name="connsiteY1" fmla="*/ 571500 h 1543050"/>
                      <a:gd name="connsiteX2" fmla="*/ 1171575 w 1171575"/>
                      <a:gd name="connsiteY2" fmla="*/ 557213 h 1543050"/>
                      <a:gd name="connsiteX3" fmla="*/ 1171575 w 1171575"/>
                      <a:gd name="connsiteY3" fmla="*/ 0 h 1543050"/>
                      <a:gd name="connsiteX0" fmla="*/ 0 w 1171575"/>
                      <a:gd name="connsiteY0" fmla="*/ 1543050 h 1543050"/>
                      <a:gd name="connsiteX1" fmla="*/ 9525 w 1171575"/>
                      <a:gd name="connsiteY1" fmla="*/ 552450 h 1543050"/>
                      <a:gd name="connsiteX2" fmla="*/ 1171575 w 1171575"/>
                      <a:gd name="connsiteY2" fmla="*/ 557213 h 1543050"/>
                      <a:gd name="connsiteX3" fmla="*/ 1171575 w 1171575"/>
                      <a:gd name="connsiteY3" fmla="*/ 0 h 1543050"/>
                      <a:gd name="connsiteX0" fmla="*/ 0 w 1171575"/>
                      <a:gd name="connsiteY0" fmla="*/ 1123950 h 1123950"/>
                      <a:gd name="connsiteX1" fmla="*/ 9525 w 1171575"/>
                      <a:gd name="connsiteY1" fmla="*/ 552450 h 1123950"/>
                      <a:gd name="connsiteX2" fmla="*/ 1171575 w 1171575"/>
                      <a:gd name="connsiteY2" fmla="*/ 557213 h 1123950"/>
                      <a:gd name="connsiteX3" fmla="*/ 1171575 w 1171575"/>
                      <a:gd name="connsiteY3" fmla="*/ 0 h 1123950"/>
                      <a:gd name="connsiteX0" fmla="*/ 0 w 1171575"/>
                      <a:gd name="connsiteY0" fmla="*/ 1123950 h 1123950"/>
                      <a:gd name="connsiteX1" fmla="*/ 9525 w 1171575"/>
                      <a:gd name="connsiteY1" fmla="*/ 552450 h 1123950"/>
                      <a:gd name="connsiteX2" fmla="*/ 1171575 w 1171575"/>
                      <a:gd name="connsiteY2" fmla="*/ 557213 h 1123950"/>
                      <a:gd name="connsiteX3" fmla="*/ 1171575 w 1171575"/>
                      <a:gd name="connsiteY3" fmla="*/ 0 h 1123950"/>
                      <a:gd name="connsiteX0" fmla="*/ 0 w 1171575"/>
                      <a:gd name="connsiteY0" fmla="*/ 1143000 h 1143000"/>
                      <a:gd name="connsiteX1" fmla="*/ 9525 w 1171575"/>
                      <a:gd name="connsiteY1" fmla="*/ 552450 h 1143000"/>
                      <a:gd name="connsiteX2" fmla="*/ 1171575 w 1171575"/>
                      <a:gd name="connsiteY2" fmla="*/ 557213 h 1143000"/>
                      <a:gd name="connsiteX3" fmla="*/ 1171575 w 1171575"/>
                      <a:gd name="connsiteY3" fmla="*/ 0 h 1143000"/>
                      <a:gd name="connsiteX0" fmla="*/ 0 w 1162050"/>
                      <a:gd name="connsiteY0" fmla="*/ 1143000 h 1143000"/>
                      <a:gd name="connsiteX1" fmla="*/ 0 w 1162050"/>
                      <a:gd name="connsiteY1" fmla="*/ 552450 h 1143000"/>
                      <a:gd name="connsiteX2" fmla="*/ 1162050 w 1162050"/>
                      <a:gd name="connsiteY2" fmla="*/ 557213 h 1143000"/>
                      <a:gd name="connsiteX3" fmla="*/ 1162050 w 1162050"/>
                      <a:gd name="connsiteY3" fmla="*/ 0 h 1143000"/>
                      <a:gd name="connsiteX0" fmla="*/ 3783 w 1162050"/>
                      <a:gd name="connsiteY0" fmla="*/ 1130675 h 1130675"/>
                      <a:gd name="connsiteX1" fmla="*/ 0 w 1162050"/>
                      <a:gd name="connsiteY1" fmla="*/ 552450 h 1130675"/>
                      <a:gd name="connsiteX2" fmla="*/ 1162050 w 1162050"/>
                      <a:gd name="connsiteY2" fmla="*/ 557213 h 1130675"/>
                      <a:gd name="connsiteX3" fmla="*/ 1162050 w 1162050"/>
                      <a:gd name="connsiteY3" fmla="*/ 0 h 1130675"/>
                      <a:gd name="connsiteX0" fmla="*/ 0 w 1165638"/>
                      <a:gd name="connsiteY0" fmla="*/ 1127552 h 1127552"/>
                      <a:gd name="connsiteX1" fmla="*/ 3588 w 1165638"/>
                      <a:gd name="connsiteY1" fmla="*/ 552450 h 1127552"/>
                      <a:gd name="connsiteX2" fmla="*/ 1165638 w 1165638"/>
                      <a:gd name="connsiteY2" fmla="*/ 557213 h 1127552"/>
                      <a:gd name="connsiteX3" fmla="*/ 1165638 w 1165638"/>
                      <a:gd name="connsiteY3" fmla="*/ 0 h 1127552"/>
                      <a:gd name="connsiteX0" fmla="*/ 0 w 1165638"/>
                      <a:gd name="connsiteY0" fmla="*/ 1115228 h 1115228"/>
                      <a:gd name="connsiteX1" fmla="*/ 3588 w 1165638"/>
                      <a:gd name="connsiteY1" fmla="*/ 540126 h 1115228"/>
                      <a:gd name="connsiteX2" fmla="*/ 1165638 w 1165638"/>
                      <a:gd name="connsiteY2" fmla="*/ 544889 h 1115228"/>
                      <a:gd name="connsiteX3" fmla="*/ 1161856 w 1165638"/>
                      <a:gd name="connsiteY3" fmla="*/ 0 h 1115228"/>
                      <a:gd name="connsiteX0" fmla="*/ 0 w 1165638"/>
                      <a:gd name="connsiteY0" fmla="*/ 1115246 h 1115246"/>
                      <a:gd name="connsiteX1" fmla="*/ 3588 w 1165638"/>
                      <a:gd name="connsiteY1" fmla="*/ 540144 h 1115246"/>
                      <a:gd name="connsiteX2" fmla="*/ 1165638 w 1165638"/>
                      <a:gd name="connsiteY2" fmla="*/ 544907 h 1115246"/>
                      <a:gd name="connsiteX3" fmla="*/ 1158160 w 1165638"/>
                      <a:gd name="connsiteY3" fmla="*/ 0 h 1115246"/>
                      <a:gd name="connsiteX0" fmla="*/ 0 w 1173056"/>
                      <a:gd name="connsiteY0" fmla="*/ 1115174 h 1115174"/>
                      <a:gd name="connsiteX1" fmla="*/ 3588 w 1173056"/>
                      <a:gd name="connsiteY1" fmla="*/ 540072 h 1115174"/>
                      <a:gd name="connsiteX2" fmla="*/ 1165638 w 1173056"/>
                      <a:gd name="connsiteY2" fmla="*/ 544835 h 1115174"/>
                      <a:gd name="connsiteX3" fmla="*/ 1172944 w 1173056"/>
                      <a:gd name="connsiteY3" fmla="*/ 0 h 1115174"/>
                      <a:gd name="connsiteX0" fmla="*/ 0 w 1176723"/>
                      <a:gd name="connsiteY0" fmla="*/ 1115156 h 1115156"/>
                      <a:gd name="connsiteX1" fmla="*/ 3588 w 1176723"/>
                      <a:gd name="connsiteY1" fmla="*/ 540054 h 1115156"/>
                      <a:gd name="connsiteX2" fmla="*/ 1165638 w 1176723"/>
                      <a:gd name="connsiteY2" fmla="*/ 544817 h 1115156"/>
                      <a:gd name="connsiteX3" fmla="*/ 1176640 w 1176723"/>
                      <a:gd name="connsiteY3" fmla="*/ 0 h 1115156"/>
                      <a:gd name="connsiteX0" fmla="*/ 0 w 1176723"/>
                      <a:gd name="connsiteY0" fmla="*/ 1115156 h 1115156"/>
                      <a:gd name="connsiteX1" fmla="*/ 3588 w 1176723"/>
                      <a:gd name="connsiteY1" fmla="*/ 540054 h 1115156"/>
                      <a:gd name="connsiteX2" fmla="*/ 1165638 w 1176723"/>
                      <a:gd name="connsiteY2" fmla="*/ 544817 h 1115156"/>
                      <a:gd name="connsiteX3" fmla="*/ 1176640 w 1176723"/>
                      <a:gd name="connsiteY3" fmla="*/ 0 h 1115156"/>
                      <a:gd name="connsiteX0" fmla="*/ 0 w 1169419"/>
                      <a:gd name="connsiteY0" fmla="*/ 1115193 h 1115193"/>
                      <a:gd name="connsiteX1" fmla="*/ 3588 w 1169419"/>
                      <a:gd name="connsiteY1" fmla="*/ 540091 h 1115193"/>
                      <a:gd name="connsiteX2" fmla="*/ 1165638 w 1169419"/>
                      <a:gd name="connsiteY2" fmla="*/ 544854 h 1115193"/>
                      <a:gd name="connsiteX3" fmla="*/ 1169248 w 1169419"/>
                      <a:gd name="connsiteY3" fmla="*/ 0 h 1115193"/>
                    </a:gdLst>
                    <a:ahLst/>
                    <a:cxnLst>
                      <a:cxn ang="0">
                        <a:pos x="connsiteX0" y="connsiteY0"/>
                      </a:cxn>
                      <a:cxn ang="0">
                        <a:pos x="connsiteX1" y="connsiteY1"/>
                      </a:cxn>
                      <a:cxn ang="0">
                        <a:pos x="connsiteX2" y="connsiteY2"/>
                      </a:cxn>
                      <a:cxn ang="0">
                        <a:pos x="connsiteX3" y="connsiteY3"/>
                      </a:cxn>
                    </a:cxnLst>
                    <a:rect l="l" t="t" r="r" b="b"/>
                    <a:pathLst>
                      <a:path w="1169419" h="1115193">
                        <a:moveTo>
                          <a:pt x="0" y="1115193"/>
                        </a:moveTo>
                        <a:lnTo>
                          <a:pt x="3588" y="540091"/>
                        </a:lnTo>
                        <a:lnTo>
                          <a:pt x="1165638" y="544854"/>
                        </a:lnTo>
                        <a:cubicBezTo>
                          <a:pt x="1164377" y="363224"/>
                          <a:pt x="1170509" y="181630"/>
                          <a:pt x="1169248" y="0"/>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sp>
                <p:nvSpPr>
                  <p:cNvPr id="30" name="Oval 29">
                    <a:extLst>
                      <a:ext uri="{FF2B5EF4-FFF2-40B4-BE49-F238E27FC236}">
                        <a16:creationId xmlns:a16="http://schemas.microsoft.com/office/drawing/2014/main" id="{4234FF45-4C52-406E-928A-3752A711CE12}"/>
                      </a:ext>
                    </a:extLst>
                  </p:cNvPr>
                  <p:cNvSpPr/>
                  <p:nvPr/>
                </p:nvSpPr>
                <p:spPr>
                  <a:xfrm>
                    <a:off x="2084017" y="8092518"/>
                    <a:ext cx="57376" cy="57376"/>
                  </a:xfrm>
                  <a:prstGeom prst="ellips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sp>
                <p:nvSpPr>
                  <p:cNvPr id="31" name="Oval 30">
                    <a:extLst>
                      <a:ext uri="{FF2B5EF4-FFF2-40B4-BE49-F238E27FC236}">
                        <a16:creationId xmlns:a16="http://schemas.microsoft.com/office/drawing/2014/main" id="{2A919BC8-D88E-4BB8-8DAA-D583DFE35AD2}"/>
                      </a:ext>
                    </a:extLst>
                  </p:cNvPr>
                  <p:cNvSpPr/>
                  <p:nvPr/>
                </p:nvSpPr>
                <p:spPr>
                  <a:xfrm>
                    <a:off x="2385261" y="8071895"/>
                    <a:ext cx="57376" cy="57376"/>
                  </a:xfrm>
                  <a:prstGeom prst="ellips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sp>
              <p:nvSpPr>
                <p:cNvPr id="26" name="Rectangle 25">
                  <a:extLst>
                    <a:ext uri="{FF2B5EF4-FFF2-40B4-BE49-F238E27FC236}">
                      <a16:creationId xmlns:a16="http://schemas.microsoft.com/office/drawing/2014/main" id="{C998FCF4-0996-44D1-A229-DF3361E2F691}"/>
                    </a:ext>
                  </a:extLst>
                </p:cNvPr>
                <p:cNvSpPr/>
                <p:nvPr/>
              </p:nvSpPr>
              <p:spPr>
                <a:xfrm>
                  <a:off x="618572" y="4000544"/>
                  <a:ext cx="197298" cy="219354"/>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sp>
              <p:nvSpPr>
                <p:cNvPr id="27" name="Freeform: Shape 26">
                  <a:extLst>
                    <a:ext uri="{FF2B5EF4-FFF2-40B4-BE49-F238E27FC236}">
                      <a16:creationId xmlns:a16="http://schemas.microsoft.com/office/drawing/2014/main" id="{A2A47FAE-64BD-4F3F-8B9C-F077BFFE99DF}"/>
                    </a:ext>
                  </a:extLst>
                </p:cNvPr>
                <p:cNvSpPr/>
                <p:nvPr/>
              </p:nvSpPr>
              <p:spPr>
                <a:xfrm>
                  <a:off x="357793" y="3839657"/>
                  <a:ext cx="91128" cy="102414"/>
                </a:xfrm>
                <a:custGeom>
                  <a:avLst/>
                  <a:gdLst/>
                  <a:ahLst/>
                  <a:cxnLst/>
                  <a:rect l="l" t="t" r="r" b="b"/>
                  <a:pathLst>
                    <a:path w="142428" h="160065">
                      <a:moveTo>
                        <a:pt x="70544" y="19422"/>
                      </a:moveTo>
                      <a:cubicBezTo>
                        <a:pt x="69800" y="23962"/>
                        <a:pt x="68945" y="27534"/>
                        <a:pt x="67977" y="30138"/>
                      </a:cubicBezTo>
                      <a:lnTo>
                        <a:pt x="43086" y="98339"/>
                      </a:lnTo>
                      <a:lnTo>
                        <a:pt x="98561" y="98339"/>
                      </a:lnTo>
                      <a:lnTo>
                        <a:pt x="73447" y="30138"/>
                      </a:lnTo>
                      <a:cubicBezTo>
                        <a:pt x="72628" y="27906"/>
                        <a:pt x="71809" y="24334"/>
                        <a:pt x="70991" y="19422"/>
                      </a:cubicBezTo>
                      <a:close/>
                      <a:moveTo>
                        <a:pt x="61392" y="0"/>
                      </a:moveTo>
                      <a:lnTo>
                        <a:pt x="80814" y="0"/>
                      </a:lnTo>
                      <a:lnTo>
                        <a:pt x="142428" y="160065"/>
                      </a:lnTo>
                      <a:lnTo>
                        <a:pt x="121667" y="160065"/>
                      </a:lnTo>
                      <a:lnTo>
                        <a:pt x="104700" y="115193"/>
                      </a:lnTo>
                      <a:lnTo>
                        <a:pt x="36835" y="115193"/>
                      </a:lnTo>
                      <a:lnTo>
                        <a:pt x="20873" y="160065"/>
                      </a:lnTo>
                      <a:lnTo>
                        <a:pt x="0" y="160065"/>
                      </a:lnTo>
                      <a:close/>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sp>
              <p:nvSpPr>
                <p:cNvPr id="28" name="Freeform: Shape 27">
                  <a:extLst>
                    <a:ext uri="{FF2B5EF4-FFF2-40B4-BE49-F238E27FC236}">
                      <a16:creationId xmlns:a16="http://schemas.microsoft.com/office/drawing/2014/main" id="{808015B9-AE56-4D5E-B7F1-89A6C2DE7340}"/>
                    </a:ext>
                  </a:extLst>
                </p:cNvPr>
                <p:cNvSpPr/>
                <p:nvPr/>
              </p:nvSpPr>
              <p:spPr bwMode="auto">
                <a:xfrm>
                  <a:off x="685691" y="4058996"/>
                  <a:ext cx="63062" cy="102414"/>
                </a:xfrm>
                <a:custGeom>
                  <a:avLst/>
                  <a:gdLst/>
                  <a:ahLst/>
                  <a:cxnLst/>
                  <a:rect l="l" t="t" r="r" b="b"/>
                  <a:pathLst>
                    <a:path w="98561" h="160065">
                      <a:moveTo>
                        <a:pt x="18752" y="85502"/>
                      </a:moveTo>
                      <a:lnTo>
                        <a:pt x="18752" y="143099"/>
                      </a:lnTo>
                      <a:lnTo>
                        <a:pt x="44201" y="143099"/>
                      </a:lnTo>
                      <a:cubicBezTo>
                        <a:pt x="55215" y="143099"/>
                        <a:pt x="63754" y="140494"/>
                        <a:pt x="69819" y="135285"/>
                      </a:cubicBezTo>
                      <a:cubicBezTo>
                        <a:pt x="75883" y="130076"/>
                        <a:pt x="78916" y="122932"/>
                        <a:pt x="78916" y="113854"/>
                      </a:cubicBezTo>
                      <a:cubicBezTo>
                        <a:pt x="78916" y="94953"/>
                        <a:pt x="66042" y="85502"/>
                        <a:pt x="40295" y="85502"/>
                      </a:cubicBezTo>
                      <a:close/>
                      <a:moveTo>
                        <a:pt x="18752" y="16967"/>
                      </a:moveTo>
                      <a:lnTo>
                        <a:pt x="18752" y="68647"/>
                      </a:lnTo>
                      <a:lnTo>
                        <a:pt x="37951" y="68647"/>
                      </a:lnTo>
                      <a:cubicBezTo>
                        <a:pt x="48220" y="68647"/>
                        <a:pt x="56294" y="66173"/>
                        <a:pt x="62172" y="61225"/>
                      </a:cubicBezTo>
                      <a:cubicBezTo>
                        <a:pt x="68051" y="56276"/>
                        <a:pt x="70991" y="49300"/>
                        <a:pt x="70991" y="40296"/>
                      </a:cubicBezTo>
                      <a:cubicBezTo>
                        <a:pt x="70991" y="24743"/>
                        <a:pt x="60759" y="16967"/>
                        <a:pt x="40295" y="16967"/>
                      </a:cubicBezTo>
                      <a:close/>
                      <a:moveTo>
                        <a:pt x="0" y="0"/>
                      </a:moveTo>
                      <a:lnTo>
                        <a:pt x="45541" y="0"/>
                      </a:lnTo>
                      <a:cubicBezTo>
                        <a:pt x="59382" y="0"/>
                        <a:pt x="70358" y="3386"/>
                        <a:pt x="78469" y="10158"/>
                      </a:cubicBezTo>
                      <a:cubicBezTo>
                        <a:pt x="86580" y="16930"/>
                        <a:pt x="90636" y="25748"/>
                        <a:pt x="90636" y="36612"/>
                      </a:cubicBezTo>
                      <a:cubicBezTo>
                        <a:pt x="90636" y="45691"/>
                        <a:pt x="88180" y="53579"/>
                        <a:pt x="83269" y="60276"/>
                      </a:cubicBezTo>
                      <a:cubicBezTo>
                        <a:pt x="78358" y="66973"/>
                        <a:pt x="71586" y="71736"/>
                        <a:pt x="62954" y="74563"/>
                      </a:cubicBezTo>
                      <a:lnTo>
                        <a:pt x="62954" y="75010"/>
                      </a:lnTo>
                      <a:cubicBezTo>
                        <a:pt x="73744" y="76275"/>
                        <a:pt x="82376" y="80349"/>
                        <a:pt x="88850" y="87232"/>
                      </a:cubicBezTo>
                      <a:cubicBezTo>
                        <a:pt x="95324" y="94116"/>
                        <a:pt x="98561" y="103064"/>
                        <a:pt x="98561" y="114077"/>
                      </a:cubicBezTo>
                      <a:cubicBezTo>
                        <a:pt x="98561" y="127769"/>
                        <a:pt x="93650" y="138857"/>
                        <a:pt x="83827" y="147340"/>
                      </a:cubicBezTo>
                      <a:cubicBezTo>
                        <a:pt x="74004" y="155823"/>
                        <a:pt x="61614" y="160065"/>
                        <a:pt x="46657" y="160065"/>
                      </a:cubicBezTo>
                      <a:lnTo>
                        <a:pt x="0" y="160065"/>
                      </a:lnTo>
                      <a:close/>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err="1">
                    <a:gradFill>
                      <a:gsLst>
                        <a:gs pos="0">
                          <a:srgbClr val="505050"/>
                        </a:gs>
                        <a:gs pos="100000">
                          <a:srgbClr val="505050"/>
                        </a:gs>
                      </a:gsLst>
                    </a:gradFill>
                    <a:latin typeface="Segoe UI"/>
                  </a:endParaRPr>
                </a:p>
              </p:txBody>
            </p:sp>
          </p:grpSp>
        </p:grpSp>
        <p:cxnSp>
          <p:nvCxnSpPr>
            <p:cNvPr id="20" name="Straight Connector 19">
              <a:extLst>
                <a:ext uri="{FF2B5EF4-FFF2-40B4-BE49-F238E27FC236}">
                  <a16:creationId xmlns:a16="http://schemas.microsoft.com/office/drawing/2014/main" id="{BD0BF44E-5573-4C19-9F98-1CFBEE31A1F8}"/>
                </a:ext>
              </a:extLst>
            </p:cNvPr>
            <p:cNvCxnSpPr>
              <a:cxnSpLocks/>
            </p:cNvCxnSpPr>
            <p:nvPr/>
          </p:nvCxnSpPr>
          <p:spPr>
            <a:xfrm>
              <a:off x="6633512" y="3962560"/>
              <a:ext cx="5394960" cy="0"/>
            </a:xfrm>
            <a:prstGeom prst="line">
              <a:avLst/>
            </a:prstGeom>
            <a:noFill/>
            <a:ln w="9525" cap="flat" cmpd="sng" algn="ctr">
              <a:solidFill>
                <a:srgbClr val="0078D7"/>
              </a:solidFill>
              <a:prstDash val="solid"/>
              <a:headEnd type="none"/>
              <a:tailEnd type="none"/>
            </a:ln>
            <a:effectLst/>
          </p:spPr>
        </p:cxnSp>
        <p:sp>
          <p:nvSpPr>
            <p:cNvPr id="21" name="Rectangle 20">
              <a:extLst>
                <a:ext uri="{FF2B5EF4-FFF2-40B4-BE49-F238E27FC236}">
                  <a16:creationId xmlns:a16="http://schemas.microsoft.com/office/drawing/2014/main" id="{12F08D56-074A-4AF9-8733-8D3DC220EB84}"/>
                </a:ext>
              </a:extLst>
            </p:cNvPr>
            <p:cNvSpPr/>
            <p:nvPr/>
          </p:nvSpPr>
          <p:spPr>
            <a:xfrm>
              <a:off x="7530585" y="3173632"/>
              <a:ext cx="4553682" cy="734047"/>
            </a:xfrm>
            <a:prstGeom prst="rect">
              <a:avLst/>
            </a:prstGeom>
          </p:spPr>
          <p:txBody>
            <a:bodyPr wrap="square">
              <a:spAutoFit/>
            </a:bodyPr>
            <a:lstStyle/>
            <a:p>
              <a:pPr marL="0" lvl="1" defTabSz="932688">
                <a:spcBef>
                  <a:spcPts val="600"/>
                </a:spcBef>
                <a:defRPr/>
              </a:pPr>
              <a:r>
                <a:rPr lang="en-US" sz="1400" b="1">
                  <a:gradFill>
                    <a:gsLst>
                      <a:gs pos="0">
                        <a:srgbClr val="000000"/>
                      </a:gs>
                      <a:gs pos="100000">
                        <a:srgbClr val="000000"/>
                      </a:gs>
                    </a:gsLst>
                    <a:lin ang="5400000" scaled="0"/>
                  </a:gradFill>
                  <a:latin typeface="Segoe UI" panose="020B0502040204020203" pitchFamily="34" charset="0"/>
                  <a:cs typeface="Segoe UI" panose="020B0502040204020203" pitchFamily="34" charset="0"/>
                </a:rPr>
                <a:t>Routing</a:t>
              </a:r>
            </a:p>
            <a:p>
              <a:pPr defTabSz="932114" fontAlgn="base">
                <a:lnSpc>
                  <a:spcPct val="90000"/>
                </a:lnSpc>
                <a:spcBef>
                  <a:spcPts val="300"/>
                </a:spcBef>
                <a:spcAft>
                  <a:spcPct val="0"/>
                </a:spcAft>
                <a:defRPr/>
              </a:pPr>
              <a:r>
                <a:rPr lang="en-US" sz="1400" kern="0">
                  <a:solidFill>
                    <a:srgbClr val="1A1A1A"/>
                  </a:solidFill>
                  <a:latin typeface="Segoe UI Semibold"/>
                  <a:cs typeface="Segoe UI Semilight" panose="020B0402040204020203" pitchFamily="34" charset="0"/>
                </a:rPr>
                <a:t>Calculate routes from N to N points for optimal calculations</a:t>
              </a:r>
            </a:p>
          </p:txBody>
        </p:sp>
      </p:grpSp>
      <p:grpSp>
        <p:nvGrpSpPr>
          <p:cNvPr id="32" name="Group 31">
            <a:extLst>
              <a:ext uri="{FF2B5EF4-FFF2-40B4-BE49-F238E27FC236}">
                <a16:creationId xmlns:a16="http://schemas.microsoft.com/office/drawing/2014/main" id="{60328E37-CE8A-4E58-9239-8C02290ABCBC}"/>
              </a:ext>
            </a:extLst>
          </p:cNvPr>
          <p:cNvGrpSpPr/>
          <p:nvPr/>
        </p:nvGrpSpPr>
        <p:grpSpPr>
          <a:xfrm>
            <a:off x="6497588" y="3941540"/>
            <a:ext cx="5464443" cy="821083"/>
            <a:chOff x="6619824" y="4037704"/>
            <a:chExt cx="5464443" cy="821083"/>
          </a:xfrm>
        </p:grpSpPr>
        <p:grpSp>
          <p:nvGrpSpPr>
            <p:cNvPr id="33" name="Group 32">
              <a:extLst>
                <a:ext uri="{FF2B5EF4-FFF2-40B4-BE49-F238E27FC236}">
                  <a16:creationId xmlns:a16="http://schemas.microsoft.com/office/drawing/2014/main" id="{FD9ABAAF-89D6-43BC-8497-AC60727FE00B}"/>
                </a:ext>
              </a:extLst>
            </p:cNvPr>
            <p:cNvGrpSpPr/>
            <p:nvPr/>
          </p:nvGrpSpPr>
          <p:grpSpPr>
            <a:xfrm>
              <a:off x="6619824" y="4037704"/>
              <a:ext cx="745939" cy="745939"/>
              <a:chOff x="6777399" y="4121585"/>
              <a:chExt cx="745939" cy="745939"/>
            </a:xfrm>
          </p:grpSpPr>
          <p:sp>
            <p:nvSpPr>
              <p:cNvPr id="36" name="Oval 35">
                <a:extLst>
                  <a:ext uri="{FF2B5EF4-FFF2-40B4-BE49-F238E27FC236}">
                    <a16:creationId xmlns:a16="http://schemas.microsoft.com/office/drawing/2014/main" id="{63652831-DEF0-476E-9BB6-ABCCFF4A4645}"/>
                  </a:ext>
                </a:extLst>
              </p:cNvPr>
              <p:cNvSpPr/>
              <p:nvPr/>
            </p:nvSpPr>
            <p:spPr bwMode="auto">
              <a:xfrm>
                <a:off x="6777399" y="4121585"/>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sp>
            <p:nvSpPr>
              <p:cNvPr id="37" name="magnify" title="Icon of a magnifying glass">
                <a:extLst>
                  <a:ext uri="{FF2B5EF4-FFF2-40B4-BE49-F238E27FC236}">
                    <a16:creationId xmlns:a16="http://schemas.microsoft.com/office/drawing/2014/main" id="{D0CAB49E-C746-46CE-BDC4-0547FB00F627}"/>
                  </a:ext>
                </a:extLst>
              </p:cNvPr>
              <p:cNvSpPr>
                <a:spLocks noChangeAspect="1" noEditPoints="1"/>
              </p:cNvSpPr>
              <p:nvPr/>
            </p:nvSpPr>
            <p:spPr bwMode="auto">
              <a:xfrm flipH="1">
                <a:off x="6963925" y="43116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cxnSp>
          <p:nvCxnSpPr>
            <p:cNvPr id="34" name="Straight Connector 33">
              <a:extLst>
                <a:ext uri="{FF2B5EF4-FFF2-40B4-BE49-F238E27FC236}">
                  <a16:creationId xmlns:a16="http://schemas.microsoft.com/office/drawing/2014/main" id="{D66A2332-EEBA-438F-97D4-B79D0B021D7F}"/>
                </a:ext>
              </a:extLst>
            </p:cNvPr>
            <p:cNvCxnSpPr>
              <a:cxnSpLocks/>
            </p:cNvCxnSpPr>
            <p:nvPr/>
          </p:nvCxnSpPr>
          <p:spPr>
            <a:xfrm>
              <a:off x="6633512" y="4858787"/>
              <a:ext cx="5394960" cy="0"/>
            </a:xfrm>
            <a:prstGeom prst="line">
              <a:avLst/>
            </a:prstGeom>
            <a:noFill/>
            <a:ln w="9525" cap="flat" cmpd="sng" algn="ctr">
              <a:solidFill>
                <a:srgbClr val="0078D7"/>
              </a:solidFill>
              <a:prstDash val="solid"/>
              <a:headEnd type="none"/>
              <a:tailEnd type="none"/>
            </a:ln>
            <a:effectLst/>
          </p:spPr>
        </p:cxnSp>
        <p:sp>
          <p:nvSpPr>
            <p:cNvPr id="35" name="Rectangle 34">
              <a:extLst>
                <a:ext uri="{FF2B5EF4-FFF2-40B4-BE49-F238E27FC236}">
                  <a16:creationId xmlns:a16="http://schemas.microsoft.com/office/drawing/2014/main" id="{E1AC754E-982F-4A34-A5E3-055DBDD0DCD4}"/>
                </a:ext>
              </a:extLst>
            </p:cNvPr>
            <p:cNvSpPr/>
            <p:nvPr/>
          </p:nvSpPr>
          <p:spPr>
            <a:xfrm>
              <a:off x="7530585" y="4055275"/>
              <a:ext cx="4553682" cy="734047"/>
            </a:xfrm>
            <a:prstGeom prst="rect">
              <a:avLst/>
            </a:prstGeom>
          </p:spPr>
          <p:txBody>
            <a:bodyPr wrap="square">
              <a:spAutoFit/>
            </a:bodyPr>
            <a:lstStyle/>
            <a:p>
              <a:pPr marL="0" lvl="1" defTabSz="932688">
                <a:spcBef>
                  <a:spcPts val="600"/>
                </a:spcBef>
                <a:defRPr/>
              </a:pPr>
              <a:r>
                <a:rPr lang="en-US" sz="1400" b="1">
                  <a:gradFill>
                    <a:gsLst>
                      <a:gs pos="0">
                        <a:srgbClr val="000000"/>
                      </a:gs>
                      <a:gs pos="100000">
                        <a:srgbClr val="000000"/>
                      </a:gs>
                    </a:gsLst>
                    <a:lin ang="5400000" scaled="0"/>
                  </a:gradFill>
                  <a:latin typeface="Segoe UI" panose="020B0502040204020203" pitchFamily="34" charset="0"/>
                  <a:cs typeface="Segoe UI" panose="020B0502040204020203" pitchFamily="34" charset="0"/>
                </a:rPr>
                <a:t>Search and Geocoding</a:t>
              </a:r>
            </a:p>
            <a:p>
              <a:pPr defTabSz="932114" fontAlgn="base">
                <a:lnSpc>
                  <a:spcPct val="90000"/>
                </a:lnSpc>
                <a:spcBef>
                  <a:spcPts val="300"/>
                </a:spcBef>
                <a:spcAft>
                  <a:spcPct val="0"/>
                </a:spcAft>
                <a:defRPr/>
              </a:pPr>
              <a:r>
                <a:rPr lang="en-US" sz="1400" kern="0">
                  <a:solidFill>
                    <a:srgbClr val="1A1A1A"/>
                  </a:solidFill>
                  <a:latin typeface="Segoe UI Semibold"/>
                  <a:cs typeface="Segoe UI Semilight" panose="020B0402040204020203" pitchFamily="34" charset="0"/>
                </a:rPr>
                <a:t>Convert places and addresses to coordinates; or, convert coordinates to addresses or cross streets</a:t>
              </a:r>
            </a:p>
          </p:txBody>
        </p:sp>
      </p:grpSp>
      <p:grpSp>
        <p:nvGrpSpPr>
          <p:cNvPr id="38" name="Group 37">
            <a:extLst>
              <a:ext uri="{FF2B5EF4-FFF2-40B4-BE49-F238E27FC236}">
                <a16:creationId xmlns:a16="http://schemas.microsoft.com/office/drawing/2014/main" id="{A9FDF1B7-D7CE-4B91-AC3A-17076E2CBF3D}"/>
              </a:ext>
            </a:extLst>
          </p:cNvPr>
          <p:cNvGrpSpPr/>
          <p:nvPr/>
        </p:nvGrpSpPr>
        <p:grpSpPr>
          <a:xfrm>
            <a:off x="6501010" y="4869135"/>
            <a:ext cx="5461021" cy="821083"/>
            <a:chOff x="6623246" y="4933931"/>
            <a:chExt cx="5461021" cy="821083"/>
          </a:xfrm>
        </p:grpSpPr>
        <p:grpSp>
          <p:nvGrpSpPr>
            <p:cNvPr id="39" name="Group 38">
              <a:extLst>
                <a:ext uri="{FF2B5EF4-FFF2-40B4-BE49-F238E27FC236}">
                  <a16:creationId xmlns:a16="http://schemas.microsoft.com/office/drawing/2014/main" id="{BF881776-9F71-4749-9093-AB44B1E261C0}"/>
                </a:ext>
              </a:extLst>
            </p:cNvPr>
            <p:cNvGrpSpPr/>
            <p:nvPr/>
          </p:nvGrpSpPr>
          <p:grpSpPr>
            <a:xfrm>
              <a:off x="6623246" y="4933931"/>
              <a:ext cx="745939" cy="745939"/>
              <a:chOff x="6780821" y="5160539"/>
              <a:chExt cx="745939" cy="745939"/>
            </a:xfrm>
          </p:grpSpPr>
          <p:sp>
            <p:nvSpPr>
              <p:cNvPr id="42" name="Oval 41">
                <a:extLst>
                  <a:ext uri="{FF2B5EF4-FFF2-40B4-BE49-F238E27FC236}">
                    <a16:creationId xmlns:a16="http://schemas.microsoft.com/office/drawing/2014/main" id="{233A0E7F-B6A6-4D0F-A0CC-5CFB07CD378A}"/>
                  </a:ext>
                </a:extLst>
              </p:cNvPr>
              <p:cNvSpPr/>
              <p:nvPr/>
            </p:nvSpPr>
            <p:spPr bwMode="auto">
              <a:xfrm>
                <a:off x="6780821" y="5160539"/>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sp>
            <p:nvSpPr>
              <p:cNvPr id="43" name="cone" title="Icon of a traffic cone">
                <a:extLst>
                  <a:ext uri="{FF2B5EF4-FFF2-40B4-BE49-F238E27FC236}">
                    <a16:creationId xmlns:a16="http://schemas.microsoft.com/office/drawing/2014/main" id="{1A01B418-C3D8-469F-A237-7CBBA1A77B28}"/>
                  </a:ext>
                </a:extLst>
              </p:cNvPr>
              <p:cNvSpPr>
                <a:spLocks noChangeAspect="1" noEditPoints="1"/>
              </p:cNvSpPr>
              <p:nvPr/>
            </p:nvSpPr>
            <p:spPr bwMode="auto">
              <a:xfrm>
                <a:off x="6969263" y="5350628"/>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cxnSp>
          <p:nvCxnSpPr>
            <p:cNvPr id="40" name="Straight Connector 39">
              <a:extLst>
                <a:ext uri="{FF2B5EF4-FFF2-40B4-BE49-F238E27FC236}">
                  <a16:creationId xmlns:a16="http://schemas.microsoft.com/office/drawing/2014/main" id="{F43B72B3-5173-4F7C-8563-7DEAA050C57B}"/>
                </a:ext>
              </a:extLst>
            </p:cNvPr>
            <p:cNvCxnSpPr>
              <a:cxnSpLocks/>
            </p:cNvCxnSpPr>
            <p:nvPr/>
          </p:nvCxnSpPr>
          <p:spPr>
            <a:xfrm>
              <a:off x="6633512" y="5755014"/>
              <a:ext cx="5394960" cy="0"/>
            </a:xfrm>
            <a:prstGeom prst="line">
              <a:avLst/>
            </a:prstGeom>
            <a:noFill/>
            <a:ln w="9525" cap="flat" cmpd="sng" algn="ctr">
              <a:solidFill>
                <a:srgbClr val="0078D7"/>
              </a:solidFill>
              <a:prstDash val="solid"/>
              <a:headEnd type="none"/>
              <a:tailEnd type="none"/>
            </a:ln>
            <a:effectLst/>
          </p:spPr>
        </p:cxnSp>
        <p:sp>
          <p:nvSpPr>
            <p:cNvPr id="41" name="Rectangle 40">
              <a:extLst>
                <a:ext uri="{FF2B5EF4-FFF2-40B4-BE49-F238E27FC236}">
                  <a16:creationId xmlns:a16="http://schemas.microsoft.com/office/drawing/2014/main" id="{90088EDB-7072-47B2-816F-72952B8F6F92}"/>
                </a:ext>
              </a:extLst>
            </p:cNvPr>
            <p:cNvSpPr/>
            <p:nvPr/>
          </p:nvSpPr>
          <p:spPr>
            <a:xfrm>
              <a:off x="7530585" y="4951501"/>
              <a:ext cx="4553682" cy="540148"/>
            </a:xfrm>
            <a:prstGeom prst="rect">
              <a:avLst/>
            </a:prstGeom>
          </p:spPr>
          <p:txBody>
            <a:bodyPr wrap="square">
              <a:spAutoFit/>
            </a:bodyPr>
            <a:lstStyle/>
            <a:p>
              <a:pPr marL="0" lvl="1" defTabSz="932688">
                <a:spcBef>
                  <a:spcPts val="600"/>
                </a:spcBef>
                <a:defRPr/>
              </a:pPr>
              <a:r>
                <a:rPr lang="en-US" sz="1400" b="1">
                  <a:gradFill>
                    <a:gsLst>
                      <a:gs pos="0">
                        <a:srgbClr val="000000"/>
                      </a:gs>
                      <a:gs pos="100000">
                        <a:srgbClr val="000000"/>
                      </a:gs>
                    </a:gsLst>
                    <a:lin ang="5400000" scaled="0"/>
                  </a:gradFill>
                  <a:latin typeface="Segoe UI" panose="020B0502040204020203" pitchFamily="34" charset="0"/>
                  <a:cs typeface="Segoe UI" panose="020B0502040204020203" pitchFamily="34" charset="0"/>
                </a:rPr>
                <a:t>Traffic </a:t>
              </a:r>
            </a:p>
            <a:p>
              <a:pPr defTabSz="932114" fontAlgn="base">
                <a:lnSpc>
                  <a:spcPct val="90000"/>
                </a:lnSpc>
                <a:spcBef>
                  <a:spcPts val="300"/>
                </a:spcBef>
                <a:spcAft>
                  <a:spcPct val="0"/>
                </a:spcAft>
                <a:defRPr/>
              </a:pPr>
              <a:r>
                <a:rPr lang="en-US" sz="1400" kern="0">
                  <a:solidFill>
                    <a:srgbClr val="1A1A1A"/>
                  </a:solidFill>
                  <a:latin typeface="Segoe UI Semibold"/>
                  <a:cs typeface="Segoe UI Semilight" panose="020B0402040204020203" pitchFamily="34" charset="0"/>
                </a:rPr>
                <a:t>Show real time traffic information</a:t>
              </a:r>
            </a:p>
          </p:txBody>
        </p:sp>
      </p:grpSp>
      <p:grpSp>
        <p:nvGrpSpPr>
          <p:cNvPr id="44" name="Group 43">
            <a:extLst>
              <a:ext uri="{FF2B5EF4-FFF2-40B4-BE49-F238E27FC236}">
                <a16:creationId xmlns:a16="http://schemas.microsoft.com/office/drawing/2014/main" id="{9F384B96-C4EA-4A4D-9413-3F8F9596ADB3}"/>
              </a:ext>
            </a:extLst>
          </p:cNvPr>
          <p:cNvGrpSpPr/>
          <p:nvPr/>
        </p:nvGrpSpPr>
        <p:grpSpPr>
          <a:xfrm>
            <a:off x="6504432" y="5761898"/>
            <a:ext cx="5475994" cy="745939"/>
            <a:chOff x="6626668" y="5830159"/>
            <a:chExt cx="5475994" cy="745939"/>
          </a:xfrm>
        </p:grpSpPr>
        <p:grpSp>
          <p:nvGrpSpPr>
            <p:cNvPr id="45" name="Group 44">
              <a:extLst>
                <a:ext uri="{FF2B5EF4-FFF2-40B4-BE49-F238E27FC236}">
                  <a16:creationId xmlns:a16="http://schemas.microsoft.com/office/drawing/2014/main" id="{27A125A6-2238-42C8-89DC-2575460F1664}"/>
                </a:ext>
              </a:extLst>
            </p:cNvPr>
            <p:cNvGrpSpPr/>
            <p:nvPr/>
          </p:nvGrpSpPr>
          <p:grpSpPr>
            <a:xfrm>
              <a:off x="6626668" y="5830159"/>
              <a:ext cx="745939" cy="745939"/>
              <a:chOff x="6784243" y="6199493"/>
              <a:chExt cx="745939" cy="745939"/>
            </a:xfrm>
          </p:grpSpPr>
          <p:sp>
            <p:nvSpPr>
              <p:cNvPr id="47" name="Oval 46">
                <a:extLst>
                  <a:ext uri="{FF2B5EF4-FFF2-40B4-BE49-F238E27FC236}">
                    <a16:creationId xmlns:a16="http://schemas.microsoft.com/office/drawing/2014/main" id="{23DA5A8C-7A5C-4527-8043-2CBEB0194464}"/>
                  </a:ext>
                </a:extLst>
              </p:cNvPr>
              <p:cNvSpPr/>
              <p:nvPr/>
            </p:nvSpPr>
            <p:spPr bwMode="auto">
              <a:xfrm>
                <a:off x="6784243" y="6199493"/>
                <a:ext cx="745939" cy="745939"/>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gradFill>
                    <a:gsLst>
                      <a:gs pos="0">
                        <a:srgbClr val="FFFFFF"/>
                      </a:gs>
                      <a:gs pos="100000">
                        <a:srgbClr val="FFFFFF"/>
                      </a:gs>
                    </a:gsLst>
                    <a:lin ang="5400000" scaled="0"/>
                  </a:gradFill>
                  <a:latin typeface="Segoe UI Semilight"/>
                </a:endParaRPr>
              </a:p>
            </p:txBody>
          </p:sp>
          <p:sp>
            <p:nvSpPr>
              <p:cNvPr id="48" name="DevUpdate_ECC5" title="Icon of a clock with an arrow around it pointing clockwise">
                <a:extLst>
                  <a:ext uri="{FF2B5EF4-FFF2-40B4-BE49-F238E27FC236}">
                    <a16:creationId xmlns:a16="http://schemas.microsoft.com/office/drawing/2014/main" id="{433876E2-A716-4330-A647-549E82764F76}"/>
                  </a:ext>
                </a:extLst>
              </p:cNvPr>
              <p:cNvSpPr>
                <a:spLocks noChangeAspect="1" noEditPoints="1"/>
              </p:cNvSpPr>
              <p:nvPr/>
            </p:nvSpPr>
            <p:spPr bwMode="auto">
              <a:xfrm>
                <a:off x="6960616" y="6375819"/>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900">
                  <a:gradFill>
                    <a:gsLst>
                      <a:gs pos="0">
                        <a:srgbClr val="505050"/>
                      </a:gs>
                      <a:gs pos="100000">
                        <a:srgbClr val="505050"/>
                      </a:gs>
                    </a:gsLst>
                  </a:gradFill>
                  <a:latin typeface="Segoe UI"/>
                </a:endParaRPr>
              </a:p>
            </p:txBody>
          </p:sp>
        </p:grpSp>
        <p:sp>
          <p:nvSpPr>
            <p:cNvPr id="46" name="Rectangle 45">
              <a:extLst>
                <a:ext uri="{FF2B5EF4-FFF2-40B4-BE49-F238E27FC236}">
                  <a16:creationId xmlns:a16="http://schemas.microsoft.com/office/drawing/2014/main" id="{8B7C8350-2A60-4988-8C1D-09D6EB1A1AB2}"/>
                </a:ext>
              </a:extLst>
            </p:cNvPr>
            <p:cNvSpPr/>
            <p:nvPr/>
          </p:nvSpPr>
          <p:spPr>
            <a:xfrm>
              <a:off x="7548980" y="5922282"/>
              <a:ext cx="4553682" cy="561692"/>
            </a:xfrm>
            <a:prstGeom prst="rect">
              <a:avLst/>
            </a:prstGeom>
          </p:spPr>
          <p:txBody>
            <a:bodyPr wrap="square">
              <a:spAutoFit/>
            </a:bodyPr>
            <a:lstStyle/>
            <a:p>
              <a:pPr marL="0" lvl="1" defTabSz="932688">
                <a:defRPr/>
              </a:pPr>
              <a:r>
                <a:rPr lang="en-US" sz="1400" b="1">
                  <a:gradFill>
                    <a:gsLst>
                      <a:gs pos="0">
                        <a:srgbClr val="000000"/>
                      </a:gs>
                      <a:gs pos="100000">
                        <a:srgbClr val="000000"/>
                      </a:gs>
                    </a:gsLst>
                    <a:lin ang="5400000" scaled="0"/>
                  </a:gradFill>
                  <a:latin typeface="Segoe UI" panose="020B0502040204020203" pitchFamily="34" charset="0"/>
                  <a:cs typeface="Segoe UI" panose="020B0502040204020203" pitchFamily="34" charset="0"/>
                </a:rPr>
                <a:t>Time Zones</a:t>
              </a:r>
            </a:p>
            <a:p>
              <a:pPr marL="0" lvl="1" defTabSz="932688">
                <a:spcBef>
                  <a:spcPts val="300"/>
                </a:spcBef>
                <a:defRPr/>
              </a:pPr>
              <a:r>
                <a:rPr lang="en-US" sz="1400" kern="0">
                  <a:solidFill>
                    <a:srgbClr val="1A1A1A"/>
                  </a:solidFill>
                  <a:latin typeface="Segoe UI Semibold"/>
                  <a:cs typeface="Segoe UI Semilight" panose="020B0402040204020203" pitchFamily="34" charset="0"/>
                </a:rPr>
                <a:t>Obtain time zone and current time information</a:t>
              </a:r>
            </a:p>
          </p:txBody>
        </p:sp>
      </p:grpSp>
    </p:spTree>
    <p:extLst>
      <p:ext uri="{BB962C8B-B14F-4D97-AF65-F5344CB8AC3E}">
        <p14:creationId xmlns:p14="http://schemas.microsoft.com/office/powerpoint/2010/main" val="1131216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8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350"/>
                                        <p:tgtEl>
                                          <p:spTgt spid="6"/>
                                        </p:tgtEl>
                                      </p:cBhvr>
                                    </p:animEffect>
                                  </p:childTnLst>
                                </p:cTn>
                              </p:par>
                              <p:par>
                                <p:cTn id="21" presetID="63" presetClass="path" presetSubtype="0" decel="100000" fill="hold" nodeType="withEffect">
                                  <p:stCondLst>
                                    <p:cond delay="850"/>
                                  </p:stCondLst>
                                  <p:childTnLst>
                                    <p:animMotion origin="layout" path="M -2.08333E-6 2.22222E-6 L 0.04766 2.22222E-6 " pathEditMode="relative" rAng="0" ptsTypes="AA">
                                      <p:cBhvr>
                                        <p:cTn id="22" dur="500" spd="-100000" fill="hold"/>
                                        <p:tgtEl>
                                          <p:spTgt spid="6"/>
                                        </p:tgtEl>
                                        <p:attrNameLst>
                                          <p:attrName>ppt_x</p:attrName>
                                          <p:attrName>ppt_y</p:attrName>
                                        </p:attrNameLst>
                                      </p:cBhvr>
                                      <p:rCtr x="2383" y="0"/>
                                    </p:animMotion>
                                  </p:childTnLst>
                                </p:cTn>
                              </p:par>
                              <p:par>
                                <p:cTn id="23" presetID="10" presetClass="entr" presetSubtype="0" fill="hold" nodeType="withEffect">
                                  <p:stCondLst>
                                    <p:cond delay="9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350"/>
                                        <p:tgtEl>
                                          <p:spTgt spid="12"/>
                                        </p:tgtEl>
                                      </p:cBhvr>
                                    </p:animEffect>
                                  </p:childTnLst>
                                </p:cTn>
                              </p:par>
                              <p:par>
                                <p:cTn id="26" presetID="63" presetClass="path" presetSubtype="0" decel="100000" fill="hold" nodeType="withEffect">
                                  <p:stCondLst>
                                    <p:cond delay="950"/>
                                  </p:stCondLst>
                                  <p:childTnLst>
                                    <p:animMotion origin="layout" path="M 3.125E-6 -4.07407E-6 L 0.04765 -4.07407E-6 " pathEditMode="relative" rAng="0" ptsTypes="AA">
                                      <p:cBhvr>
                                        <p:cTn id="27" dur="500" spd="-100000" fill="hold"/>
                                        <p:tgtEl>
                                          <p:spTgt spid="12"/>
                                        </p:tgtEl>
                                        <p:attrNameLst>
                                          <p:attrName>ppt_x</p:attrName>
                                          <p:attrName>ppt_y</p:attrName>
                                        </p:attrNameLst>
                                      </p:cBhvr>
                                      <p:rCtr x="2383" y="0"/>
                                    </p:animMotion>
                                  </p:childTnLst>
                                </p:cTn>
                              </p:par>
                              <p:par>
                                <p:cTn id="28" presetID="10" presetClass="entr" presetSubtype="0" fill="hold" nodeType="withEffect">
                                  <p:stCondLst>
                                    <p:cond delay="105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350"/>
                                        <p:tgtEl>
                                          <p:spTgt spid="18"/>
                                        </p:tgtEl>
                                      </p:cBhvr>
                                    </p:animEffect>
                                  </p:childTnLst>
                                </p:cTn>
                              </p:par>
                              <p:par>
                                <p:cTn id="31" presetID="63" presetClass="path" presetSubtype="0" decel="100000" fill="hold" nodeType="withEffect">
                                  <p:stCondLst>
                                    <p:cond delay="1050"/>
                                  </p:stCondLst>
                                  <p:childTnLst>
                                    <p:animMotion origin="layout" path="M -1.04167E-6 4.44444E-6 L 0.04766 4.44444E-6 " pathEditMode="relative" rAng="0" ptsTypes="AA">
                                      <p:cBhvr>
                                        <p:cTn id="32" dur="500" spd="-100000" fill="hold"/>
                                        <p:tgtEl>
                                          <p:spTgt spid="18"/>
                                        </p:tgtEl>
                                        <p:attrNameLst>
                                          <p:attrName>ppt_x</p:attrName>
                                          <p:attrName>ppt_y</p:attrName>
                                        </p:attrNameLst>
                                      </p:cBhvr>
                                      <p:rCtr x="2383" y="0"/>
                                    </p:animMotion>
                                  </p:childTnLst>
                                </p:cTn>
                              </p:par>
                              <p:par>
                                <p:cTn id="33" presetID="10" presetClass="entr" presetSubtype="0" fill="hold" nodeType="withEffect">
                                  <p:stCondLst>
                                    <p:cond delay="115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350"/>
                                        <p:tgtEl>
                                          <p:spTgt spid="32"/>
                                        </p:tgtEl>
                                      </p:cBhvr>
                                    </p:animEffect>
                                  </p:childTnLst>
                                </p:cTn>
                              </p:par>
                              <p:par>
                                <p:cTn id="36" presetID="63" presetClass="path" presetSubtype="0" decel="100000" fill="hold" nodeType="withEffect">
                                  <p:stCondLst>
                                    <p:cond delay="1150"/>
                                  </p:stCondLst>
                                  <p:childTnLst>
                                    <p:animMotion origin="layout" path="M -1.25E-6 -7.40741E-7 L 0.04766 -7.40741E-7 " pathEditMode="relative" rAng="0" ptsTypes="AA">
                                      <p:cBhvr>
                                        <p:cTn id="37" dur="500" spd="-100000" fill="hold"/>
                                        <p:tgtEl>
                                          <p:spTgt spid="32"/>
                                        </p:tgtEl>
                                        <p:attrNameLst>
                                          <p:attrName>ppt_x</p:attrName>
                                          <p:attrName>ppt_y</p:attrName>
                                        </p:attrNameLst>
                                      </p:cBhvr>
                                      <p:rCtr x="2383" y="0"/>
                                    </p:animMotion>
                                  </p:childTnLst>
                                </p:cTn>
                              </p:par>
                              <p:par>
                                <p:cTn id="38" presetID="10" presetClass="entr" presetSubtype="0" fill="hold" nodeType="withEffect">
                                  <p:stCondLst>
                                    <p:cond delay="125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350"/>
                                        <p:tgtEl>
                                          <p:spTgt spid="38"/>
                                        </p:tgtEl>
                                      </p:cBhvr>
                                    </p:animEffect>
                                  </p:childTnLst>
                                </p:cTn>
                              </p:par>
                              <p:par>
                                <p:cTn id="41" presetID="63" presetClass="path" presetSubtype="0" decel="100000" fill="hold" nodeType="withEffect">
                                  <p:stCondLst>
                                    <p:cond delay="1250"/>
                                  </p:stCondLst>
                                  <p:childTnLst>
                                    <p:animMotion origin="layout" path="M -1.45833E-6 4.07407E-6 L 0.04766 4.07407E-6 " pathEditMode="relative" rAng="0" ptsTypes="AA">
                                      <p:cBhvr>
                                        <p:cTn id="42" dur="500" spd="-100000" fill="hold"/>
                                        <p:tgtEl>
                                          <p:spTgt spid="38"/>
                                        </p:tgtEl>
                                        <p:attrNameLst>
                                          <p:attrName>ppt_x</p:attrName>
                                          <p:attrName>ppt_y</p:attrName>
                                        </p:attrNameLst>
                                      </p:cBhvr>
                                      <p:rCtr x="2383" y="0"/>
                                    </p:animMotion>
                                  </p:childTnLst>
                                </p:cTn>
                              </p:par>
                              <p:par>
                                <p:cTn id="43" presetID="10" presetClass="entr" presetSubtype="0" fill="hold" nodeType="withEffect">
                                  <p:stCondLst>
                                    <p:cond delay="135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350"/>
                                        <p:tgtEl>
                                          <p:spTgt spid="44"/>
                                        </p:tgtEl>
                                      </p:cBhvr>
                                    </p:animEffect>
                                  </p:childTnLst>
                                </p:cTn>
                              </p:par>
                              <p:par>
                                <p:cTn id="46" presetID="63" presetClass="path" presetSubtype="0" decel="100000" fill="hold" nodeType="withEffect">
                                  <p:stCondLst>
                                    <p:cond delay="1350"/>
                                  </p:stCondLst>
                                  <p:childTnLst>
                                    <p:animMotion origin="layout" path="M -2.91667E-6 -4.44444E-6 L 0.04766 -4.44444E-6 " pathEditMode="relative" rAng="0" ptsTypes="AA">
                                      <p:cBhvr>
                                        <p:cTn id="47" dur="500" spd="-100000" fill="hold"/>
                                        <p:tgtEl>
                                          <p:spTgt spid="44"/>
                                        </p:tgtEl>
                                        <p:attrNameLst>
                                          <p:attrName>ppt_x</p:attrName>
                                          <p:attrName>ppt_y</p:attrName>
                                        </p:attrNameLst>
                                      </p:cBhvr>
                                      <p:rCtr x="23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8BC4EE-2401-46E4-8401-B65A7B7E127E}"/>
              </a:ext>
            </a:extLst>
          </p:cNvPr>
          <p:cNvSpPr>
            <a:spLocks noGrp="1"/>
          </p:cNvSpPr>
          <p:nvPr>
            <p:ph type="title"/>
          </p:nvPr>
        </p:nvSpPr>
        <p:spPr/>
        <p:txBody>
          <a:bodyPr/>
          <a:lstStyle/>
          <a:p>
            <a:r>
              <a:rPr lang="en-US"/>
              <a:t>Azure Maps</a:t>
            </a:r>
          </a:p>
        </p:txBody>
      </p:sp>
      <p:sp>
        <p:nvSpPr>
          <p:cNvPr id="9" name="Rectangle 8">
            <a:extLst>
              <a:ext uri="{FF2B5EF4-FFF2-40B4-BE49-F238E27FC236}">
                <a16:creationId xmlns:a16="http://schemas.microsoft.com/office/drawing/2014/main" id="{EDEFB7F4-A688-4127-AE32-9FCBCE5CDD44}"/>
              </a:ext>
            </a:extLst>
          </p:cNvPr>
          <p:cNvSpPr/>
          <p:nvPr/>
        </p:nvSpPr>
        <p:spPr>
          <a:xfrm>
            <a:off x="586740" y="1143419"/>
            <a:ext cx="10339761" cy="1050224"/>
          </a:xfrm>
          <a:prstGeom prst="rect">
            <a:avLst/>
          </a:prstGeom>
        </p:spPr>
        <p:txBody>
          <a:bodyPr wrap="square" lIns="0" tIns="0" rIns="0">
            <a:spAutoFit/>
          </a:bodyPr>
          <a:lstStyle/>
          <a:p>
            <a:r>
              <a:rPr lang="en-US" sz="2353" b="1">
                <a:solidFill>
                  <a:schemeClr val="accent2">
                    <a:lumMod val="75000"/>
                    <a:lumOff val="25000"/>
                  </a:schemeClr>
                </a:solidFill>
                <a:latin typeface="Segoe UI Semibold" panose="020B0702040204020203" pitchFamily="34" charset="0"/>
                <a:cs typeface="Segoe UI Semibold" panose="020B0702040204020203" pitchFamily="34" charset="0"/>
              </a:rPr>
              <a:t>Location is at the heart of everything</a:t>
            </a:r>
            <a:endParaRPr lang="en-US" sz="2353">
              <a:solidFill>
                <a:schemeClr val="accent2">
                  <a:lumMod val="75000"/>
                  <a:lumOff val="25000"/>
                </a:schemeClr>
              </a:solidFill>
              <a:latin typeface="Segoe UI Semibold" panose="020B0702040204020203" pitchFamily="34" charset="0"/>
              <a:cs typeface="Segoe UI Semibold" panose="020B0702040204020203" pitchFamily="34" charset="0"/>
            </a:endParaRPr>
          </a:p>
          <a:p>
            <a:pPr marL="0" lvl="1">
              <a:spcBef>
                <a:spcPts val="294"/>
              </a:spcBef>
            </a:pPr>
            <a:r>
              <a:rPr lang="en-US" sz="1961">
                <a:solidFill>
                  <a:schemeClr val="tx1">
                    <a:lumMod val="50000"/>
                    <a:lumOff val="50000"/>
                  </a:schemeClr>
                </a:solidFill>
              </a:rPr>
              <a:t>Accurate, real time geospatial data is fundamental to the digital transformation of a wide range of industries and use cases, among them…</a:t>
            </a:r>
          </a:p>
        </p:txBody>
      </p:sp>
      <p:grpSp>
        <p:nvGrpSpPr>
          <p:cNvPr id="10" name="Group 9">
            <a:extLst>
              <a:ext uri="{FF2B5EF4-FFF2-40B4-BE49-F238E27FC236}">
                <a16:creationId xmlns:a16="http://schemas.microsoft.com/office/drawing/2014/main" id="{713CACA6-70DB-4528-B416-CE8679DF6BAB}"/>
              </a:ext>
            </a:extLst>
          </p:cNvPr>
          <p:cNvGrpSpPr/>
          <p:nvPr/>
        </p:nvGrpSpPr>
        <p:grpSpPr>
          <a:xfrm>
            <a:off x="1793595" y="2352425"/>
            <a:ext cx="2610830" cy="1530418"/>
            <a:chOff x="481931" y="3489324"/>
            <a:chExt cx="2663183" cy="1561106"/>
          </a:xfrm>
        </p:grpSpPr>
        <p:sp>
          <p:nvSpPr>
            <p:cNvPr id="11" name="object 14">
              <a:extLst>
                <a:ext uri="{FF2B5EF4-FFF2-40B4-BE49-F238E27FC236}">
                  <a16:creationId xmlns:a16="http://schemas.microsoft.com/office/drawing/2014/main" id="{84C24164-1336-4B1E-A0C2-24AA27E233B1}"/>
                </a:ext>
              </a:extLst>
            </p:cNvPr>
            <p:cNvSpPr txBox="1"/>
            <p:nvPr/>
          </p:nvSpPr>
          <p:spPr>
            <a:xfrm>
              <a:off x="1303584" y="3595322"/>
              <a:ext cx="1841530" cy="262123"/>
            </a:xfrm>
            <a:prstGeom prst="rect">
              <a:avLst/>
            </a:prstGeom>
          </p:spPr>
          <p:txBody>
            <a:bodyPr vert="horz" wrap="none" lIns="0" tIns="12450" rIns="0" bIns="0" rtlCol="0">
              <a:spAutoFit/>
            </a:bodyPr>
            <a:lstStyle/>
            <a:p>
              <a:pPr marL="12450">
                <a:lnSpc>
                  <a:spcPct val="90000"/>
                </a:lnSpc>
                <a:spcBef>
                  <a:spcPts val="98"/>
                </a:spcBef>
              </a:pPr>
              <a:r>
                <a:rPr lang="en-US" sz="1765" spc="-5">
                  <a:solidFill>
                    <a:schemeClr val="tx1">
                      <a:lumMod val="50000"/>
                      <a:lumOff val="50000"/>
                    </a:schemeClr>
                  </a:solidFill>
                  <a:cs typeface="Segoe UI"/>
                </a:rPr>
                <a:t>Mobility Solutions</a:t>
              </a:r>
              <a:endParaRPr lang="en-US" sz="1765">
                <a:solidFill>
                  <a:schemeClr val="tx1">
                    <a:lumMod val="50000"/>
                    <a:lumOff val="50000"/>
                  </a:schemeClr>
                </a:solidFill>
                <a:cs typeface="Segoe UI"/>
              </a:endParaRPr>
            </a:p>
          </p:txBody>
        </p:sp>
        <p:sp>
          <p:nvSpPr>
            <p:cNvPr id="12" name="object 14">
              <a:extLst>
                <a:ext uri="{FF2B5EF4-FFF2-40B4-BE49-F238E27FC236}">
                  <a16:creationId xmlns:a16="http://schemas.microsoft.com/office/drawing/2014/main" id="{AFA52910-F937-4F6A-893B-B77FCBC7F297}"/>
                </a:ext>
              </a:extLst>
            </p:cNvPr>
            <p:cNvSpPr txBox="1"/>
            <p:nvPr/>
          </p:nvSpPr>
          <p:spPr>
            <a:xfrm>
              <a:off x="1303584" y="4516351"/>
              <a:ext cx="1191352" cy="511422"/>
            </a:xfrm>
            <a:prstGeom prst="rect">
              <a:avLst/>
            </a:prstGeom>
          </p:spPr>
          <p:txBody>
            <a:bodyPr vert="horz" wrap="none" lIns="0" tIns="12450" rIns="0" bIns="0" rtlCol="0">
              <a:spAutoFit/>
            </a:bodyPr>
            <a:lstStyle/>
            <a:p>
              <a:pPr marL="12450">
                <a:lnSpc>
                  <a:spcPct val="90000"/>
                </a:lnSpc>
                <a:spcBef>
                  <a:spcPts val="98"/>
                </a:spcBef>
              </a:pPr>
              <a:r>
                <a:rPr lang="en-US" sz="1765" spc="-5">
                  <a:solidFill>
                    <a:schemeClr val="tx1">
                      <a:lumMod val="50000"/>
                      <a:lumOff val="50000"/>
                    </a:schemeClr>
                  </a:solidFill>
                  <a:cs typeface="Segoe UI"/>
                </a:rPr>
                <a:t>Internet of </a:t>
              </a:r>
              <a:br>
                <a:rPr lang="en-US" sz="1765" spc="-5">
                  <a:solidFill>
                    <a:schemeClr val="tx1">
                      <a:lumMod val="50000"/>
                      <a:lumOff val="50000"/>
                    </a:schemeClr>
                  </a:solidFill>
                  <a:cs typeface="Segoe UI"/>
                </a:rPr>
              </a:br>
              <a:r>
                <a:rPr lang="en-US" sz="1765" spc="-5">
                  <a:solidFill>
                    <a:schemeClr val="tx1">
                      <a:lumMod val="50000"/>
                      <a:lumOff val="50000"/>
                    </a:schemeClr>
                  </a:solidFill>
                  <a:cs typeface="Segoe UI"/>
                </a:rPr>
                <a:t>Things (IoT)</a:t>
              </a:r>
              <a:endParaRPr lang="en-US" sz="1765">
                <a:solidFill>
                  <a:schemeClr val="tx1">
                    <a:lumMod val="50000"/>
                    <a:lumOff val="50000"/>
                  </a:schemeClr>
                </a:solidFill>
                <a:cs typeface="Segoe UI"/>
              </a:endParaRPr>
            </a:p>
          </p:txBody>
        </p:sp>
        <p:sp>
          <p:nvSpPr>
            <p:cNvPr id="14" name="building_8">
              <a:extLst>
                <a:ext uri="{FF2B5EF4-FFF2-40B4-BE49-F238E27FC236}">
                  <a16:creationId xmlns:a16="http://schemas.microsoft.com/office/drawing/2014/main" id="{0E4A10FF-A136-46A5-ADED-D4CC01CA9F6B}"/>
                </a:ext>
              </a:extLst>
            </p:cNvPr>
            <p:cNvSpPr>
              <a:spLocks noChangeAspect="1" noEditPoints="1"/>
            </p:cNvSpPr>
            <p:nvPr/>
          </p:nvSpPr>
          <p:spPr bwMode="auto">
            <a:xfrm>
              <a:off x="549330" y="3489324"/>
              <a:ext cx="462049" cy="50181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5" name="Group 14">
              <a:extLst>
                <a:ext uri="{FF2B5EF4-FFF2-40B4-BE49-F238E27FC236}">
                  <a16:creationId xmlns:a16="http://schemas.microsoft.com/office/drawing/2014/main" id="{0AA17876-AE1A-4271-9023-696B9E249478}"/>
                </a:ext>
              </a:extLst>
            </p:cNvPr>
            <p:cNvGrpSpPr>
              <a:grpSpLocks noChangeAspect="1"/>
            </p:cNvGrpSpPr>
            <p:nvPr/>
          </p:nvGrpSpPr>
          <p:grpSpPr>
            <a:xfrm>
              <a:off x="481931" y="4549094"/>
              <a:ext cx="596847" cy="501336"/>
              <a:chOff x="2569376" y="1647414"/>
              <a:chExt cx="613977" cy="492018"/>
            </a:xfrm>
          </p:grpSpPr>
          <p:grpSp>
            <p:nvGrpSpPr>
              <p:cNvPr id="22" name="Group 21">
                <a:extLst>
                  <a:ext uri="{FF2B5EF4-FFF2-40B4-BE49-F238E27FC236}">
                    <a16:creationId xmlns:a16="http://schemas.microsoft.com/office/drawing/2014/main" id="{C0912D19-19D0-4D48-8FEF-1B2696760A03}"/>
                  </a:ext>
                </a:extLst>
              </p:cNvPr>
              <p:cNvGrpSpPr/>
              <p:nvPr/>
            </p:nvGrpSpPr>
            <p:grpSpPr>
              <a:xfrm>
                <a:off x="3017242" y="1662133"/>
                <a:ext cx="166111" cy="172417"/>
                <a:chOff x="3017242" y="1662133"/>
                <a:chExt cx="166111" cy="172417"/>
              </a:xfrm>
            </p:grpSpPr>
            <p:sp>
              <p:nvSpPr>
                <p:cNvPr id="31" name="Freeform 5">
                  <a:extLst>
                    <a:ext uri="{FF2B5EF4-FFF2-40B4-BE49-F238E27FC236}">
                      <a16:creationId xmlns:a16="http://schemas.microsoft.com/office/drawing/2014/main" id="{06E4B206-C990-4B7A-B383-FFA0D235752E}"/>
                    </a:ext>
                  </a:extLst>
                </p:cNvPr>
                <p:cNvSpPr>
                  <a:spLocks/>
                </p:cNvSpPr>
                <p:nvPr/>
              </p:nvSpPr>
              <p:spPr bwMode="auto">
                <a:xfrm>
                  <a:off x="3017242" y="1662133"/>
                  <a:ext cx="166111" cy="172417"/>
                </a:xfrm>
                <a:custGeom>
                  <a:avLst/>
                  <a:gdLst>
                    <a:gd name="T0" fmla="*/ 0 w 160"/>
                    <a:gd name="T1" fmla="*/ 0 h 161"/>
                    <a:gd name="T2" fmla="*/ 160 w 160"/>
                    <a:gd name="T3" fmla="*/ 161 h 161"/>
                  </a:gdLst>
                  <a:ahLst/>
                  <a:cxnLst>
                    <a:cxn ang="0">
                      <a:pos x="T0" y="T1"/>
                    </a:cxn>
                    <a:cxn ang="0">
                      <a:pos x="T2" y="T3"/>
                    </a:cxn>
                  </a:cxnLst>
                  <a:rect l="0" t="0" r="r" b="b"/>
                  <a:pathLst>
                    <a:path w="160" h="161">
                      <a:moveTo>
                        <a:pt x="0" y="0"/>
                      </a:moveTo>
                      <a:cubicBezTo>
                        <a:pt x="88" y="0"/>
                        <a:pt x="160" y="72"/>
                        <a:pt x="160" y="16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Segoe UI" panose="020B0502040204020203" pitchFamily="34" charset="0"/>
                  </a:endParaRPr>
                </a:p>
              </p:txBody>
            </p:sp>
            <p:sp>
              <p:nvSpPr>
                <p:cNvPr id="32" name="Freeform 6">
                  <a:extLst>
                    <a:ext uri="{FF2B5EF4-FFF2-40B4-BE49-F238E27FC236}">
                      <a16:creationId xmlns:a16="http://schemas.microsoft.com/office/drawing/2014/main" id="{C81FBA17-9375-4D2C-900E-8391C63E2496}"/>
                    </a:ext>
                  </a:extLst>
                </p:cNvPr>
                <p:cNvSpPr>
                  <a:spLocks/>
                </p:cNvSpPr>
                <p:nvPr/>
              </p:nvSpPr>
              <p:spPr bwMode="auto">
                <a:xfrm>
                  <a:off x="3017242" y="1710493"/>
                  <a:ext cx="121954" cy="124056"/>
                </a:xfrm>
                <a:custGeom>
                  <a:avLst/>
                  <a:gdLst>
                    <a:gd name="T0" fmla="*/ 0 w 116"/>
                    <a:gd name="T1" fmla="*/ 0 h 116"/>
                    <a:gd name="T2" fmla="*/ 116 w 116"/>
                    <a:gd name="T3" fmla="*/ 116 h 116"/>
                  </a:gdLst>
                  <a:ahLst/>
                  <a:cxnLst>
                    <a:cxn ang="0">
                      <a:pos x="T0" y="T1"/>
                    </a:cxn>
                    <a:cxn ang="0">
                      <a:pos x="T2" y="T3"/>
                    </a:cxn>
                  </a:cxnLst>
                  <a:rect l="0" t="0" r="r" b="b"/>
                  <a:pathLst>
                    <a:path w="116" h="116">
                      <a:moveTo>
                        <a:pt x="0" y="0"/>
                      </a:moveTo>
                      <a:cubicBezTo>
                        <a:pt x="64" y="0"/>
                        <a:pt x="116" y="52"/>
                        <a:pt x="116" y="11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Segoe UI" panose="020B0502040204020203" pitchFamily="34" charset="0"/>
                  </a:endParaRPr>
                </a:p>
              </p:txBody>
            </p:sp>
            <p:sp>
              <p:nvSpPr>
                <p:cNvPr id="33" name="Freeform 7">
                  <a:extLst>
                    <a:ext uri="{FF2B5EF4-FFF2-40B4-BE49-F238E27FC236}">
                      <a16:creationId xmlns:a16="http://schemas.microsoft.com/office/drawing/2014/main" id="{E8F16A0E-D44F-4938-94F7-ACBC260AB136}"/>
                    </a:ext>
                  </a:extLst>
                </p:cNvPr>
                <p:cNvSpPr>
                  <a:spLocks/>
                </p:cNvSpPr>
                <p:nvPr/>
              </p:nvSpPr>
              <p:spPr bwMode="auto">
                <a:xfrm>
                  <a:off x="3017242" y="1760957"/>
                  <a:ext cx="71490" cy="73593"/>
                </a:xfrm>
                <a:custGeom>
                  <a:avLst/>
                  <a:gdLst>
                    <a:gd name="T0" fmla="*/ 0 w 68"/>
                    <a:gd name="T1" fmla="*/ 0 h 68"/>
                    <a:gd name="T2" fmla="*/ 68 w 68"/>
                    <a:gd name="T3" fmla="*/ 68 h 68"/>
                  </a:gdLst>
                  <a:ahLst/>
                  <a:cxnLst>
                    <a:cxn ang="0">
                      <a:pos x="T0" y="T1"/>
                    </a:cxn>
                    <a:cxn ang="0">
                      <a:pos x="T2" y="T3"/>
                    </a:cxn>
                  </a:cxnLst>
                  <a:rect l="0" t="0" r="r" b="b"/>
                  <a:pathLst>
                    <a:path w="68" h="68">
                      <a:moveTo>
                        <a:pt x="0" y="0"/>
                      </a:moveTo>
                      <a:cubicBezTo>
                        <a:pt x="37" y="0"/>
                        <a:pt x="68" y="30"/>
                        <a:pt x="68" y="6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Segoe UI" panose="020B0502040204020203" pitchFamily="34" charset="0"/>
                  </a:endParaRPr>
                </a:p>
              </p:txBody>
            </p:sp>
          </p:grpSp>
          <p:grpSp>
            <p:nvGrpSpPr>
              <p:cNvPr id="23" name="Group 22">
                <a:extLst>
                  <a:ext uri="{FF2B5EF4-FFF2-40B4-BE49-F238E27FC236}">
                    <a16:creationId xmlns:a16="http://schemas.microsoft.com/office/drawing/2014/main" id="{03B7A525-D442-41AC-8CC3-ED50F43256FC}"/>
                  </a:ext>
                </a:extLst>
              </p:cNvPr>
              <p:cNvGrpSpPr/>
              <p:nvPr/>
            </p:nvGrpSpPr>
            <p:grpSpPr>
              <a:xfrm>
                <a:off x="2569376" y="1647414"/>
                <a:ext cx="447867" cy="492018"/>
                <a:chOff x="2569376" y="1647414"/>
                <a:chExt cx="447867" cy="492018"/>
              </a:xfrm>
            </p:grpSpPr>
            <p:sp>
              <p:nvSpPr>
                <p:cNvPr id="24" name="Line 8">
                  <a:extLst>
                    <a:ext uri="{FF2B5EF4-FFF2-40B4-BE49-F238E27FC236}">
                      <a16:creationId xmlns:a16="http://schemas.microsoft.com/office/drawing/2014/main" id="{378AC9D8-B8BB-4048-A424-9FCFA6D7163F}"/>
                    </a:ext>
                  </a:extLst>
                </p:cNvPr>
                <p:cNvSpPr>
                  <a:spLocks noChangeShapeType="1"/>
                </p:cNvSpPr>
                <p:nvPr/>
              </p:nvSpPr>
              <p:spPr bwMode="auto">
                <a:xfrm flipH="1">
                  <a:off x="2796463" y="1943887"/>
                  <a:ext cx="86210" cy="946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Segoe UI" panose="020B0502040204020203" pitchFamily="34" charset="0"/>
                  </a:endParaRPr>
                </a:p>
              </p:txBody>
            </p:sp>
            <p:sp>
              <p:nvSpPr>
                <p:cNvPr id="25" name="Line 9">
                  <a:extLst>
                    <a:ext uri="{FF2B5EF4-FFF2-40B4-BE49-F238E27FC236}">
                      <a16:creationId xmlns:a16="http://schemas.microsoft.com/office/drawing/2014/main" id="{E7867CA8-D15B-46C4-88C5-417495D9B9AE}"/>
                    </a:ext>
                  </a:extLst>
                </p:cNvPr>
                <p:cNvSpPr>
                  <a:spLocks noChangeShapeType="1"/>
                </p:cNvSpPr>
                <p:nvPr/>
              </p:nvSpPr>
              <p:spPr bwMode="auto">
                <a:xfrm flipH="1">
                  <a:off x="2682920" y="1908141"/>
                  <a:ext cx="176624" cy="4625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Segoe UI" panose="020B0502040204020203" pitchFamily="34" charset="0"/>
                  </a:endParaRPr>
                </a:p>
              </p:txBody>
            </p:sp>
            <p:sp>
              <p:nvSpPr>
                <p:cNvPr id="26" name="Line 10">
                  <a:extLst>
                    <a:ext uri="{FF2B5EF4-FFF2-40B4-BE49-F238E27FC236}">
                      <a16:creationId xmlns:a16="http://schemas.microsoft.com/office/drawing/2014/main" id="{7F66D344-1458-4D44-A137-657B32BB415E}"/>
                    </a:ext>
                  </a:extLst>
                </p:cNvPr>
                <p:cNvSpPr>
                  <a:spLocks noChangeShapeType="1"/>
                </p:cNvSpPr>
                <p:nvPr/>
              </p:nvSpPr>
              <p:spPr bwMode="auto">
                <a:xfrm flipH="1" flipV="1">
                  <a:off x="2748102" y="1735725"/>
                  <a:ext cx="126160" cy="10303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Segoe UI" panose="020B0502040204020203" pitchFamily="34" charset="0"/>
                  </a:endParaRPr>
                </a:p>
              </p:txBody>
            </p:sp>
            <p:sp>
              <p:nvSpPr>
                <p:cNvPr id="27" name="Oval 11">
                  <a:extLst>
                    <a:ext uri="{FF2B5EF4-FFF2-40B4-BE49-F238E27FC236}">
                      <a16:creationId xmlns:a16="http://schemas.microsoft.com/office/drawing/2014/main" id="{47AC3208-501A-4D83-A6FA-1B74E242F3F8}"/>
                    </a:ext>
                  </a:extLst>
                </p:cNvPr>
                <p:cNvSpPr>
                  <a:spLocks noChangeArrowheads="1"/>
                </p:cNvSpPr>
                <p:nvPr/>
              </p:nvSpPr>
              <p:spPr bwMode="auto">
                <a:xfrm>
                  <a:off x="2697638" y="2021684"/>
                  <a:ext cx="115647" cy="11774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Segoe UI" panose="020B0502040204020203" pitchFamily="34" charset="0"/>
                  </a:endParaRPr>
                </a:p>
              </p:txBody>
            </p:sp>
            <p:sp>
              <p:nvSpPr>
                <p:cNvPr id="28" name="Oval 12">
                  <a:extLst>
                    <a:ext uri="{FF2B5EF4-FFF2-40B4-BE49-F238E27FC236}">
                      <a16:creationId xmlns:a16="http://schemas.microsoft.com/office/drawing/2014/main" id="{B859A437-7E41-49CD-87C0-99B1B59BC940}"/>
                    </a:ext>
                  </a:extLst>
                </p:cNvPr>
                <p:cNvSpPr>
                  <a:spLocks noChangeArrowheads="1"/>
                </p:cNvSpPr>
                <p:nvPr/>
              </p:nvSpPr>
              <p:spPr bwMode="auto">
                <a:xfrm>
                  <a:off x="2642968" y="1647414"/>
                  <a:ext cx="115647" cy="11774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Segoe UI" panose="020B0502040204020203" pitchFamily="34" charset="0"/>
                  </a:endParaRPr>
                </a:p>
              </p:txBody>
            </p:sp>
            <p:sp>
              <p:nvSpPr>
                <p:cNvPr id="29" name="Oval 13">
                  <a:extLst>
                    <a:ext uri="{FF2B5EF4-FFF2-40B4-BE49-F238E27FC236}">
                      <a16:creationId xmlns:a16="http://schemas.microsoft.com/office/drawing/2014/main" id="{7C6533E9-A672-46AA-BC9A-25FA91C2D793}"/>
                    </a:ext>
                  </a:extLst>
                </p:cNvPr>
                <p:cNvSpPr>
                  <a:spLocks noChangeArrowheads="1"/>
                </p:cNvSpPr>
                <p:nvPr/>
              </p:nvSpPr>
              <p:spPr bwMode="auto">
                <a:xfrm>
                  <a:off x="2859543" y="1807215"/>
                  <a:ext cx="157700" cy="159801"/>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Segoe UI" panose="020B0502040204020203" pitchFamily="34" charset="0"/>
                  </a:endParaRPr>
                </a:p>
              </p:txBody>
            </p:sp>
            <p:sp>
              <p:nvSpPr>
                <p:cNvPr id="30" name="Oval 14">
                  <a:extLst>
                    <a:ext uri="{FF2B5EF4-FFF2-40B4-BE49-F238E27FC236}">
                      <a16:creationId xmlns:a16="http://schemas.microsoft.com/office/drawing/2014/main" id="{9B784F16-3FA3-401C-B958-AC62EAC2A51B}"/>
                    </a:ext>
                  </a:extLst>
                </p:cNvPr>
                <p:cNvSpPr>
                  <a:spLocks noChangeArrowheads="1"/>
                </p:cNvSpPr>
                <p:nvPr/>
              </p:nvSpPr>
              <p:spPr bwMode="auto">
                <a:xfrm>
                  <a:off x="2569376" y="1912347"/>
                  <a:ext cx="115647" cy="11774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prstClr val="black"/>
                    </a:solidFill>
                    <a:latin typeface="Segoe UI" panose="020B0502040204020203" pitchFamily="34" charset="0"/>
                  </a:endParaRPr>
                </a:p>
              </p:txBody>
            </p:sp>
          </p:grpSp>
        </p:grpSp>
      </p:grpSp>
      <p:grpSp>
        <p:nvGrpSpPr>
          <p:cNvPr id="34" name="Group 33">
            <a:extLst>
              <a:ext uri="{FF2B5EF4-FFF2-40B4-BE49-F238E27FC236}">
                <a16:creationId xmlns:a16="http://schemas.microsoft.com/office/drawing/2014/main" id="{2164F3F1-6ED6-4E6D-8B6B-9EE9BF437E83}"/>
              </a:ext>
            </a:extLst>
          </p:cNvPr>
          <p:cNvGrpSpPr/>
          <p:nvPr/>
        </p:nvGrpSpPr>
        <p:grpSpPr>
          <a:xfrm>
            <a:off x="7532891" y="2333532"/>
            <a:ext cx="2637940" cy="1458045"/>
            <a:chOff x="3795927" y="4567333"/>
            <a:chExt cx="2690836" cy="1487282"/>
          </a:xfrm>
        </p:grpSpPr>
        <p:sp>
          <p:nvSpPr>
            <p:cNvPr id="36" name="object 14">
              <a:extLst>
                <a:ext uri="{FF2B5EF4-FFF2-40B4-BE49-F238E27FC236}">
                  <a16:creationId xmlns:a16="http://schemas.microsoft.com/office/drawing/2014/main" id="{CD52F9B3-9F6C-4EF5-AE81-CC0EEB1DDEB8}"/>
                </a:ext>
              </a:extLst>
            </p:cNvPr>
            <p:cNvSpPr txBox="1"/>
            <p:nvPr/>
          </p:nvSpPr>
          <p:spPr>
            <a:xfrm>
              <a:off x="4469529" y="4654851"/>
              <a:ext cx="1901108" cy="262123"/>
            </a:xfrm>
            <a:prstGeom prst="rect">
              <a:avLst/>
            </a:prstGeom>
          </p:spPr>
          <p:txBody>
            <a:bodyPr vert="horz" wrap="square" lIns="0" tIns="12450" rIns="0" bIns="0" rtlCol="0">
              <a:spAutoFit/>
            </a:bodyPr>
            <a:lstStyle/>
            <a:p>
              <a:pPr marL="12450">
                <a:lnSpc>
                  <a:spcPct val="90000"/>
                </a:lnSpc>
                <a:spcBef>
                  <a:spcPts val="98"/>
                </a:spcBef>
              </a:pPr>
              <a:r>
                <a:rPr lang="en-US" sz="1765" spc="-5">
                  <a:solidFill>
                    <a:schemeClr val="tx1">
                      <a:lumMod val="50000"/>
                      <a:lumOff val="50000"/>
                    </a:schemeClr>
                  </a:solidFill>
                  <a:cs typeface="Segoe UI"/>
                </a:rPr>
                <a:t>Automotive </a:t>
              </a:r>
              <a:endParaRPr lang="en-US" sz="1765">
                <a:solidFill>
                  <a:schemeClr val="tx1">
                    <a:lumMod val="50000"/>
                    <a:lumOff val="50000"/>
                  </a:schemeClr>
                </a:solidFill>
                <a:cs typeface="Segoe UI"/>
              </a:endParaRPr>
            </a:p>
          </p:txBody>
        </p:sp>
        <p:sp>
          <p:nvSpPr>
            <p:cNvPr id="37" name="object 14">
              <a:extLst>
                <a:ext uri="{FF2B5EF4-FFF2-40B4-BE49-F238E27FC236}">
                  <a16:creationId xmlns:a16="http://schemas.microsoft.com/office/drawing/2014/main" id="{5F06A28F-6AA9-43F0-8A84-E8E24335EBAD}"/>
                </a:ext>
              </a:extLst>
            </p:cNvPr>
            <p:cNvSpPr txBox="1"/>
            <p:nvPr/>
          </p:nvSpPr>
          <p:spPr>
            <a:xfrm>
              <a:off x="4416068" y="5664611"/>
              <a:ext cx="2070695" cy="262123"/>
            </a:xfrm>
            <a:prstGeom prst="rect">
              <a:avLst/>
            </a:prstGeom>
          </p:spPr>
          <p:txBody>
            <a:bodyPr vert="horz" wrap="none" lIns="0" tIns="12450" rIns="0" bIns="0" rtlCol="0">
              <a:spAutoFit/>
            </a:bodyPr>
            <a:lstStyle/>
            <a:p>
              <a:pPr marL="12450">
                <a:lnSpc>
                  <a:spcPct val="90000"/>
                </a:lnSpc>
                <a:spcBef>
                  <a:spcPts val="98"/>
                </a:spcBef>
              </a:pPr>
              <a:r>
                <a:rPr lang="en-US" sz="1765" spc="-5">
                  <a:solidFill>
                    <a:schemeClr val="tx1">
                      <a:lumMod val="50000"/>
                      <a:lumOff val="50000"/>
                    </a:schemeClr>
                  </a:solidFill>
                  <a:cs typeface="Segoe UI"/>
                </a:rPr>
                <a:t>Web &amp; Mobile Apps</a:t>
              </a:r>
              <a:endParaRPr lang="en-US" sz="1765">
                <a:solidFill>
                  <a:schemeClr val="tx1">
                    <a:lumMod val="50000"/>
                    <a:lumOff val="50000"/>
                  </a:schemeClr>
                </a:solidFill>
                <a:cs typeface="Segoe UI"/>
              </a:endParaRPr>
            </a:p>
          </p:txBody>
        </p:sp>
        <p:sp>
          <p:nvSpPr>
            <p:cNvPr id="41" name="car_3" title="Icon of a car with signal lines on top">
              <a:extLst>
                <a:ext uri="{FF2B5EF4-FFF2-40B4-BE49-F238E27FC236}">
                  <a16:creationId xmlns:a16="http://schemas.microsoft.com/office/drawing/2014/main" id="{949AB800-FF77-477E-B38B-F158F0A2173C}"/>
                </a:ext>
              </a:extLst>
            </p:cNvPr>
            <p:cNvSpPr>
              <a:spLocks noChangeAspect="1" noEditPoints="1"/>
            </p:cNvSpPr>
            <p:nvPr/>
          </p:nvSpPr>
          <p:spPr bwMode="auto">
            <a:xfrm>
              <a:off x="3795927" y="4567333"/>
              <a:ext cx="502920" cy="377729"/>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42" name="Group 41">
              <a:extLst>
                <a:ext uri="{FF2B5EF4-FFF2-40B4-BE49-F238E27FC236}">
                  <a16:creationId xmlns:a16="http://schemas.microsoft.com/office/drawing/2014/main" id="{23EC4C92-BEA2-4452-9E5E-3BA4EB957378}"/>
                </a:ext>
              </a:extLst>
            </p:cNvPr>
            <p:cNvGrpSpPr/>
            <p:nvPr/>
          </p:nvGrpSpPr>
          <p:grpSpPr>
            <a:xfrm>
              <a:off x="3827254" y="5620149"/>
              <a:ext cx="373615" cy="434466"/>
              <a:chOff x="3707430" y="5632011"/>
              <a:chExt cx="373615" cy="434466"/>
            </a:xfrm>
          </p:grpSpPr>
          <p:sp>
            <p:nvSpPr>
              <p:cNvPr id="43" name="globe_2" title="Icon of a sphere made of lines">
                <a:extLst>
                  <a:ext uri="{FF2B5EF4-FFF2-40B4-BE49-F238E27FC236}">
                    <a16:creationId xmlns:a16="http://schemas.microsoft.com/office/drawing/2014/main" id="{51ACF41C-DB01-4A41-AD1D-90ED4726EF2A}"/>
                  </a:ext>
                </a:extLst>
              </p:cNvPr>
              <p:cNvSpPr>
                <a:spLocks noChangeAspect="1" noEditPoints="1"/>
              </p:cNvSpPr>
              <p:nvPr/>
            </p:nvSpPr>
            <p:spPr bwMode="auto">
              <a:xfrm>
                <a:off x="3707430" y="563201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44" name="CellPhone_E8EA" title="Icon of a cellphone">
                <a:extLst>
                  <a:ext uri="{FF2B5EF4-FFF2-40B4-BE49-F238E27FC236}">
                    <a16:creationId xmlns:a16="http://schemas.microsoft.com/office/drawing/2014/main" id="{5E30CB37-6211-4CAC-858F-7FE9A7E85C24}"/>
                  </a:ext>
                </a:extLst>
              </p:cNvPr>
              <p:cNvSpPr>
                <a:spLocks noChangeAspect="1" noEditPoints="1"/>
              </p:cNvSpPr>
              <p:nvPr/>
            </p:nvSpPr>
            <p:spPr bwMode="auto">
              <a:xfrm>
                <a:off x="3927563" y="5810715"/>
                <a:ext cx="153482" cy="25576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9050"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grpSp>
      <p:sp>
        <p:nvSpPr>
          <p:cNvPr id="45" name="object 14">
            <a:extLst>
              <a:ext uri="{FF2B5EF4-FFF2-40B4-BE49-F238E27FC236}">
                <a16:creationId xmlns:a16="http://schemas.microsoft.com/office/drawing/2014/main" id="{5BA83E0B-C224-479A-8BE7-2DF6E30C2A34}"/>
              </a:ext>
            </a:extLst>
          </p:cNvPr>
          <p:cNvSpPr txBox="1"/>
          <p:nvPr/>
        </p:nvSpPr>
        <p:spPr>
          <a:xfrm>
            <a:off x="5539603" y="2425868"/>
            <a:ext cx="1250217" cy="256970"/>
          </a:xfrm>
          <a:prstGeom prst="rect">
            <a:avLst/>
          </a:prstGeom>
        </p:spPr>
        <p:txBody>
          <a:bodyPr vert="horz" wrap="none" lIns="0" tIns="12450" rIns="0" bIns="0" rtlCol="0">
            <a:spAutoFit/>
          </a:bodyPr>
          <a:lstStyle/>
          <a:p>
            <a:pPr marL="12450">
              <a:lnSpc>
                <a:spcPct val="90000"/>
              </a:lnSpc>
              <a:spcBef>
                <a:spcPts val="98"/>
              </a:spcBef>
            </a:pPr>
            <a:r>
              <a:rPr lang="en-US" sz="1765" spc="-5">
                <a:solidFill>
                  <a:schemeClr val="tx1">
                    <a:lumMod val="50000"/>
                    <a:lumOff val="50000"/>
                  </a:schemeClr>
                </a:solidFill>
                <a:cs typeface="Segoe UI"/>
              </a:rPr>
              <a:t>Field Service</a:t>
            </a:r>
            <a:endParaRPr lang="en-US" sz="1765">
              <a:solidFill>
                <a:schemeClr val="tx1">
                  <a:lumMod val="50000"/>
                  <a:lumOff val="50000"/>
                </a:schemeClr>
              </a:solidFill>
              <a:cs typeface="Segoe UI"/>
            </a:endParaRPr>
          </a:p>
        </p:txBody>
      </p:sp>
      <p:sp>
        <p:nvSpPr>
          <p:cNvPr id="46" name="Freeform 62">
            <a:extLst>
              <a:ext uri="{FF2B5EF4-FFF2-40B4-BE49-F238E27FC236}">
                <a16:creationId xmlns:a16="http://schemas.microsoft.com/office/drawing/2014/main" id="{07113F6C-D6D3-454D-ACD8-C256084A6B17}"/>
              </a:ext>
            </a:extLst>
          </p:cNvPr>
          <p:cNvSpPr>
            <a:spLocks noChangeArrowheads="1"/>
          </p:cNvSpPr>
          <p:nvPr/>
        </p:nvSpPr>
        <p:spPr bwMode="auto">
          <a:xfrm>
            <a:off x="4773791" y="2320921"/>
            <a:ext cx="511808" cy="491001"/>
          </a:xfrm>
          <a:custGeom>
            <a:avLst/>
            <a:gdLst>
              <a:gd name="connsiteX0" fmla="*/ 362224 w 2585518"/>
              <a:gd name="connsiteY0" fmla="*/ 2117724 h 2582863"/>
              <a:gd name="connsiteX1" fmla="*/ 264593 w 2585518"/>
              <a:gd name="connsiteY1" fmla="*/ 2214562 h 2582863"/>
              <a:gd name="connsiteX2" fmla="*/ 362224 w 2585518"/>
              <a:gd name="connsiteY2" fmla="*/ 2311400 h 2582863"/>
              <a:gd name="connsiteX3" fmla="*/ 459855 w 2585518"/>
              <a:gd name="connsiteY3" fmla="*/ 2214562 h 2582863"/>
              <a:gd name="connsiteX4" fmla="*/ 362224 w 2585518"/>
              <a:gd name="connsiteY4" fmla="*/ 2117724 h 2582863"/>
              <a:gd name="connsiteX5" fmla="*/ 362224 w 2585518"/>
              <a:gd name="connsiteY5" fmla="*/ 2022474 h 2582863"/>
              <a:gd name="connsiteX6" fmla="*/ 555105 w 2585518"/>
              <a:gd name="connsiteY6" fmla="*/ 2214562 h 2582863"/>
              <a:gd name="connsiteX7" fmla="*/ 362224 w 2585518"/>
              <a:gd name="connsiteY7" fmla="*/ 2406650 h 2582863"/>
              <a:gd name="connsiteX8" fmla="*/ 169343 w 2585518"/>
              <a:gd name="connsiteY8" fmla="*/ 2214562 h 2582863"/>
              <a:gd name="connsiteX9" fmla="*/ 362224 w 2585518"/>
              <a:gd name="connsiteY9" fmla="*/ 2022474 h 2582863"/>
              <a:gd name="connsiteX10" fmla="*/ 846474 w 2585518"/>
              <a:gd name="connsiteY10" fmla="*/ 1344613 h 2582863"/>
              <a:gd name="connsiteX11" fmla="*/ 174929 w 2585518"/>
              <a:gd name="connsiteY11" fmla="*/ 2018082 h 2582863"/>
              <a:gd name="connsiteX12" fmla="*/ 174929 w 2585518"/>
              <a:gd name="connsiteY12" fmla="*/ 2406987 h 2582863"/>
              <a:gd name="connsiteX13" fmla="*/ 368826 w 2585518"/>
              <a:gd name="connsiteY13" fmla="*/ 2487613 h 2582863"/>
              <a:gd name="connsiteX14" fmla="*/ 562723 w 2585518"/>
              <a:gd name="connsiteY14" fmla="*/ 2406987 h 2582863"/>
              <a:gd name="connsiteX15" fmla="*/ 1080569 w 2585518"/>
              <a:gd name="connsiteY15" fmla="*/ 1887657 h 2582863"/>
              <a:gd name="connsiteX16" fmla="*/ 1075840 w 2585518"/>
              <a:gd name="connsiteY16" fmla="*/ 1574636 h 2582863"/>
              <a:gd name="connsiteX17" fmla="*/ 845904 w 2585518"/>
              <a:gd name="connsiteY17" fmla="*/ 1211263 h 2582863"/>
              <a:gd name="connsiteX18" fmla="*/ 1183793 w 2585518"/>
              <a:gd name="connsiteY18" fmla="*/ 1548231 h 2582863"/>
              <a:gd name="connsiteX19" fmla="*/ 1171979 w 2585518"/>
              <a:gd name="connsiteY19" fmla="*/ 1576707 h 2582863"/>
              <a:gd name="connsiteX20" fmla="*/ 1179068 w 2585518"/>
              <a:gd name="connsiteY20" fmla="*/ 1882825 h 2582863"/>
              <a:gd name="connsiteX21" fmla="*/ 1188519 w 2585518"/>
              <a:gd name="connsiteY21" fmla="*/ 1911301 h 2582863"/>
              <a:gd name="connsiteX22" fmla="*/ 628521 w 2585518"/>
              <a:gd name="connsiteY22" fmla="*/ 2476078 h 2582863"/>
              <a:gd name="connsiteX23" fmla="*/ 368606 w 2585518"/>
              <a:gd name="connsiteY23" fmla="*/ 2582863 h 2582863"/>
              <a:gd name="connsiteX24" fmla="*/ 106329 w 2585518"/>
              <a:gd name="connsiteY24" fmla="*/ 2476078 h 2582863"/>
              <a:gd name="connsiteX25" fmla="*/ 106329 w 2585518"/>
              <a:gd name="connsiteY25" fmla="*/ 1951642 h 2582863"/>
              <a:gd name="connsiteX26" fmla="*/ 845904 w 2585518"/>
              <a:gd name="connsiteY26" fmla="*/ 1211263 h 2582863"/>
              <a:gd name="connsiteX27" fmla="*/ 1939434 w 2585518"/>
              <a:gd name="connsiteY27" fmla="*/ 93663 h 2582863"/>
              <a:gd name="connsiteX28" fmla="*/ 1386235 w 2585518"/>
              <a:gd name="connsiteY28" fmla="*/ 642145 h 2582863"/>
              <a:gd name="connsiteX29" fmla="*/ 1402784 w 2585518"/>
              <a:gd name="connsiteY29" fmla="*/ 770361 h 2582863"/>
              <a:gd name="connsiteX30" fmla="*/ 1414604 w 2585518"/>
              <a:gd name="connsiteY30" fmla="*/ 810726 h 2582863"/>
              <a:gd name="connsiteX31" fmla="*/ 1379143 w 2585518"/>
              <a:gd name="connsiteY31" fmla="*/ 827346 h 2582863"/>
              <a:gd name="connsiteX32" fmla="*/ 1317677 w 2585518"/>
              <a:gd name="connsiteY32" fmla="*/ 872459 h 2582863"/>
              <a:gd name="connsiteX33" fmla="*/ 1286943 w 2585518"/>
              <a:gd name="connsiteY33" fmla="*/ 903326 h 2582863"/>
              <a:gd name="connsiteX34" fmla="*/ 1532809 w 2585518"/>
              <a:gd name="connsiteY34" fmla="*/ 1147887 h 2582863"/>
              <a:gd name="connsiteX35" fmla="*/ 1627373 w 2585518"/>
              <a:gd name="connsiteY35" fmla="*/ 1140764 h 2582863"/>
              <a:gd name="connsiteX36" fmla="*/ 1816501 w 2585518"/>
              <a:gd name="connsiteY36" fmla="*/ 1174006 h 2582863"/>
              <a:gd name="connsiteX37" fmla="*/ 1939434 w 2585518"/>
              <a:gd name="connsiteY37" fmla="*/ 1190626 h 2582863"/>
              <a:gd name="connsiteX38" fmla="*/ 2490268 w 2585518"/>
              <a:gd name="connsiteY38" fmla="*/ 642145 h 2582863"/>
              <a:gd name="connsiteX39" fmla="*/ 2471355 w 2585518"/>
              <a:gd name="connsiteY39" fmla="*/ 502056 h 2582863"/>
              <a:gd name="connsiteX40" fmla="*/ 2204213 w 2585518"/>
              <a:gd name="connsiteY40" fmla="*/ 779859 h 2582863"/>
              <a:gd name="connsiteX41" fmla="*/ 1996172 w 2585518"/>
              <a:gd name="connsiteY41" fmla="*/ 867711 h 2582863"/>
              <a:gd name="connsiteX42" fmla="*/ 1792860 w 2585518"/>
              <a:gd name="connsiteY42" fmla="*/ 786982 h 2582863"/>
              <a:gd name="connsiteX43" fmla="*/ 1785768 w 2585518"/>
              <a:gd name="connsiteY43" fmla="*/ 373840 h 2582863"/>
              <a:gd name="connsiteX44" fmla="*/ 2045818 w 2585518"/>
              <a:gd name="connsiteY44" fmla="*/ 103161 h 2582863"/>
              <a:gd name="connsiteX45" fmla="*/ 1939434 w 2585518"/>
              <a:gd name="connsiteY45" fmla="*/ 93663 h 2582863"/>
              <a:gd name="connsiteX46" fmla="*/ 1939728 w 2585518"/>
              <a:gd name="connsiteY46" fmla="*/ 0 h 2582863"/>
              <a:gd name="connsiteX47" fmla="*/ 2150260 w 2585518"/>
              <a:gd name="connsiteY47" fmla="*/ 37913 h 2582863"/>
              <a:gd name="connsiteX48" fmla="*/ 2216495 w 2585518"/>
              <a:gd name="connsiteY48" fmla="*/ 63978 h 2582863"/>
              <a:gd name="connsiteX49" fmla="*/ 1854569 w 2585518"/>
              <a:gd name="connsiteY49" fmla="*/ 440734 h 2582863"/>
              <a:gd name="connsiteX50" fmla="*/ 1859300 w 2585518"/>
              <a:gd name="connsiteY50" fmla="*/ 717969 h 2582863"/>
              <a:gd name="connsiteX51" fmla="*/ 1996501 w 2585518"/>
              <a:gd name="connsiteY51" fmla="*/ 772469 h 2582863"/>
              <a:gd name="connsiteX52" fmla="*/ 2138433 w 2585518"/>
              <a:gd name="connsiteY52" fmla="*/ 713230 h 2582863"/>
              <a:gd name="connsiteX53" fmla="*/ 2507456 w 2585518"/>
              <a:gd name="connsiteY53" fmla="*/ 329365 h 2582863"/>
              <a:gd name="connsiteX54" fmla="*/ 2535842 w 2585518"/>
              <a:gd name="connsiteY54" fmla="*/ 395712 h 2582863"/>
              <a:gd name="connsiteX55" fmla="*/ 2585518 w 2585518"/>
              <a:gd name="connsiteY55" fmla="*/ 642144 h 2582863"/>
              <a:gd name="connsiteX56" fmla="*/ 1939728 w 2585518"/>
              <a:gd name="connsiteY56" fmla="*/ 1284288 h 2582863"/>
              <a:gd name="connsiteX57" fmla="*/ 1788334 w 2585518"/>
              <a:gd name="connsiteY57" fmla="*/ 1262962 h 2582863"/>
              <a:gd name="connsiteX58" fmla="*/ 1785969 w 2585518"/>
              <a:gd name="connsiteY58" fmla="*/ 1262962 h 2582863"/>
              <a:gd name="connsiteX59" fmla="*/ 1627478 w 2585518"/>
              <a:gd name="connsiteY59" fmla="*/ 1234528 h 2582863"/>
              <a:gd name="connsiteX60" fmla="*/ 1528126 w 2585518"/>
              <a:gd name="connsiteY60" fmla="*/ 1246376 h 2582863"/>
              <a:gd name="connsiteX61" fmla="*/ 1502105 w 2585518"/>
              <a:gd name="connsiteY61" fmla="*/ 1251115 h 2582863"/>
              <a:gd name="connsiteX62" fmla="*/ 1152006 w 2585518"/>
              <a:gd name="connsiteY62" fmla="*/ 902793 h 2582863"/>
              <a:gd name="connsiteX63" fmla="*/ 1248993 w 2585518"/>
              <a:gd name="connsiteY63" fmla="*/ 805642 h 2582863"/>
              <a:gd name="connsiteX64" fmla="*/ 1303400 w 2585518"/>
              <a:gd name="connsiteY64" fmla="*/ 760621 h 2582863"/>
              <a:gd name="connsiteX65" fmla="*/ 1291573 w 2585518"/>
              <a:gd name="connsiteY65" fmla="*/ 642144 h 2582863"/>
              <a:gd name="connsiteX66" fmla="*/ 1939728 w 2585518"/>
              <a:gd name="connsiteY66" fmla="*/ 0 h 258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85518" h="2582863">
                <a:moveTo>
                  <a:pt x="362224" y="2117724"/>
                </a:moveTo>
                <a:cubicBezTo>
                  <a:pt x="308304" y="2117724"/>
                  <a:pt x="264593" y="2161080"/>
                  <a:pt x="264593" y="2214562"/>
                </a:cubicBezTo>
                <a:cubicBezTo>
                  <a:pt x="264593" y="2268044"/>
                  <a:pt x="308304" y="2311400"/>
                  <a:pt x="362224" y="2311400"/>
                </a:cubicBezTo>
                <a:cubicBezTo>
                  <a:pt x="416144" y="2311400"/>
                  <a:pt x="459855" y="2268044"/>
                  <a:pt x="459855" y="2214562"/>
                </a:cubicBezTo>
                <a:cubicBezTo>
                  <a:pt x="459855" y="2161080"/>
                  <a:pt x="416144" y="2117724"/>
                  <a:pt x="362224" y="2117724"/>
                </a:cubicBezTo>
                <a:close/>
                <a:moveTo>
                  <a:pt x="362224" y="2022474"/>
                </a:moveTo>
                <a:cubicBezTo>
                  <a:pt x="468749" y="2022474"/>
                  <a:pt x="555105" y="2108475"/>
                  <a:pt x="555105" y="2214562"/>
                </a:cubicBezTo>
                <a:cubicBezTo>
                  <a:pt x="555105" y="2320649"/>
                  <a:pt x="468749" y="2406650"/>
                  <a:pt x="362224" y="2406650"/>
                </a:cubicBezTo>
                <a:cubicBezTo>
                  <a:pt x="255699" y="2406650"/>
                  <a:pt x="169343" y="2320649"/>
                  <a:pt x="169343" y="2214562"/>
                </a:cubicBezTo>
                <a:cubicBezTo>
                  <a:pt x="169343" y="2108475"/>
                  <a:pt x="255699" y="2022474"/>
                  <a:pt x="362224" y="2022474"/>
                </a:cubicBezTo>
                <a:close/>
                <a:moveTo>
                  <a:pt x="846474" y="1344613"/>
                </a:moveTo>
                <a:cubicBezTo>
                  <a:pt x="174929" y="2018082"/>
                  <a:pt x="174929" y="2018082"/>
                  <a:pt x="174929" y="2018082"/>
                </a:cubicBezTo>
                <a:cubicBezTo>
                  <a:pt x="66157" y="2124794"/>
                  <a:pt x="66157" y="2300275"/>
                  <a:pt x="174929" y="2406987"/>
                </a:cubicBezTo>
                <a:cubicBezTo>
                  <a:pt x="226950" y="2459157"/>
                  <a:pt x="295523" y="2487613"/>
                  <a:pt x="368826" y="2487613"/>
                </a:cubicBezTo>
                <a:cubicBezTo>
                  <a:pt x="442128" y="2487613"/>
                  <a:pt x="510701" y="2459157"/>
                  <a:pt x="562723" y="2406987"/>
                </a:cubicBezTo>
                <a:cubicBezTo>
                  <a:pt x="1080569" y="1887657"/>
                  <a:pt x="1080569" y="1887657"/>
                  <a:pt x="1080569" y="1887657"/>
                </a:cubicBezTo>
                <a:cubicBezTo>
                  <a:pt x="1047465" y="1783316"/>
                  <a:pt x="1047465" y="1674233"/>
                  <a:pt x="1075840" y="1574636"/>
                </a:cubicBezTo>
                <a:close/>
                <a:moveTo>
                  <a:pt x="845904" y="1211263"/>
                </a:moveTo>
                <a:cubicBezTo>
                  <a:pt x="1183793" y="1548231"/>
                  <a:pt x="1183793" y="1548231"/>
                  <a:pt x="1183793" y="1548231"/>
                </a:cubicBezTo>
                <a:cubicBezTo>
                  <a:pt x="1171979" y="1576707"/>
                  <a:pt x="1171979" y="1576707"/>
                  <a:pt x="1171979" y="1576707"/>
                </a:cubicBezTo>
                <a:cubicBezTo>
                  <a:pt x="1138899" y="1674000"/>
                  <a:pt x="1141262" y="1783159"/>
                  <a:pt x="1179068" y="1882825"/>
                </a:cubicBezTo>
                <a:cubicBezTo>
                  <a:pt x="1188519" y="1911301"/>
                  <a:pt x="1188519" y="1911301"/>
                  <a:pt x="1188519" y="1911301"/>
                </a:cubicBezTo>
                <a:cubicBezTo>
                  <a:pt x="628521" y="2476078"/>
                  <a:pt x="628521" y="2476078"/>
                  <a:pt x="628521" y="2476078"/>
                </a:cubicBezTo>
                <a:cubicBezTo>
                  <a:pt x="557635" y="2544895"/>
                  <a:pt x="465484" y="2582863"/>
                  <a:pt x="368606" y="2582863"/>
                </a:cubicBezTo>
                <a:cubicBezTo>
                  <a:pt x="269366" y="2582863"/>
                  <a:pt x="177215" y="2544895"/>
                  <a:pt x="106329" y="2476078"/>
                </a:cubicBezTo>
                <a:cubicBezTo>
                  <a:pt x="-35443" y="2331324"/>
                  <a:pt x="-35443" y="2096396"/>
                  <a:pt x="106329" y="1951642"/>
                </a:cubicBezTo>
                <a:cubicBezTo>
                  <a:pt x="845904" y="1211263"/>
                  <a:pt x="845904" y="1211263"/>
                  <a:pt x="845904" y="1211263"/>
                </a:cubicBezTo>
                <a:close/>
                <a:moveTo>
                  <a:pt x="1939434" y="93663"/>
                </a:moveTo>
                <a:cubicBezTo>
                  <a:pt x="1634465" y="93663"/>
                  <a:pt x="1386235" y="340599"/>
                  <a:pt x="1386235" y="642145"/>
                </a:cubicBezTo>
                <a:cubicBezTo>
                  <a:pt x="1386235" y="687258"/>
                  <a:pt x="1393328" y="732371"/>
                  <a:pt x="1402784" y="770361"/>
                </a:cubicBezTo>
                <a:cubicBezTo>
                  <a:pt x="1414604" y="810726"/>
                  <a:pt x="1414604" y="810726"/>
                  <a:pt x="1414604" y="810726"/>
                </a:cubicBezTo>
                <a:cubicBezTo>
                  <a:pt x="1379143" y="827346"/>
                  <a:pt x="1379143" y="827346"/>
                  <a:pt x="1379143" y="827346"/>
                </a:cubicBezTo>
                <a:cubicBezTo>
                  <a:pt x="1357866" y="836844"/>
                  <a:pt x="1336589" y="853464"/>
                  <a:pt x="1317677" y="872459"/>
                </a:cubicBezTo>
                <a:cubicBezTo>
                  <a:pt x="1286943" y="903326"/>
                  <a:pt x="1286943" y="903326"/>
                  <a:pt x="1286943" y="903326"/>
                </a:cubicBezTo>
                <a:cubicBezTo>
                  <a:pt x="1532809" y="1147887"/>
                  <a:pt x="1532809" y="1147887"/>
                  <a:pt x="1532809" y="1147887"/>
                </a:cubicBezTo>
                <a:cubicBezTo>
                  <a:pt x="1563542" y="1143139"/>
                  <a:pt x="1594276" y="1140764"/>
                  <a:pt x="1627373" y="1140764"/>
                </a:cubicBezTo>
                <a:cubicBezTo>
                  <a:pt x="1691204" y="1140764"/>
                  <a:pt x="1755034" y="1152636"/>
                  <a:pt x="1816501" y="1174006"/>
                </a:cubicBezTo>
                <a:cubicBezTo>
                  <a:pt x="1851962" y="1183503"/>
                  <a:pt x="1894516" y="1190626"/>
                  <a:pt x="1939434" y="1190626"/>
                </a:cubicBezTo>
                <a:cubicBezTo>
                  <a:pt x="2242038" y="1190626"/>
                  <a:pt x="2490268" y="943691"/>
                  <a:pt x="2490268" y="642145"/>
                </a:cubicBezTo>
                <a:cubicBezTo>
                  <a:pt x="2490268" y="594657"/>
                  <a:pt x="2483176" y="547169"/>
                  <a:pt x="2471355" y="502056"/>
                </a:cubicBezTo>
                <a:cubicBezTo>
                  <a:pt x="2204213" y="779859"/>
                  <a:pt x="2204213" y="779859"/>
                  <a:pt x="2204213" y="779859"/>
                </a:cubicBezTo>
                <a:cubicBezTo>
                  <a:pt x="2149838" y="836844"/>
                  <a:pt x="2076551" y="867711"/>
                  <a:pt x="1996172" y="867711"/>
                </a:cubicBezTo>
                <a:cubicBezTo>
                  <a:pt x="1920521" y="867711"/>
                  <a:pt x="1847234" y="839218"/>
                  <a:pt x="1792860" y="786982"/>
                </a:cubicBezTo>
                <a:cubicBezTo>
                  <a:pt x="1679383" y="675386"/>
                  <a:pt x="1674655" y="490184"/>
                  <a:pt x="1785768" y="373840"/>
                </a:cubicBezTo>
                <a:cubicBezTo>
                  <a:pt x="2045818" y="103161"/>
                  <a:pt x="2045818" y="103161"/>
                  <a:pt x="2045818" y="103161"/>
                </a:cubicBezTo>
                <a:cubicBezTo>
                  <a:pt x="2010357" y="98412"/>
                  <a:pt x="1974895" y="93663"/>
                  <a:pt x="1939434" y="93663"/>
                </a:cubicBezTo>
                <a:close/>
                <a:moveTo>
                  <a:pt x="1939728" y="0"/>
                </a:moveTo>
                <a:cubicBezTo>
                  <a:pt x="2013060" y="0"/>
                  <a:pt x="2086391" y="11848"/>
                  <a:pt x="2150260" y="37913"/>
                </a:cubicBezTo>
                <a:cubicBezTo>
                  <a:pt x="2216495" y="63978"/>
                  <a:pt x="2216495" y="63978"/>
                  <a:pt x="2216495" y="63978"/>
                </a:cubicBezTo>
                <a:cubicBezTo>
                  <a:pt x="1854569" y="440734"/>
                  <a:pt x="1854569" y="440734"/>
                  <a:pt x="1854569" y="440734"/>
                </a:cubicBezTo>
                <a:cubicBezTo>
                  <a:pt x="1778872" y="518928"/>
                  <a:pt x="1781238" y="642144"/>
                  <a:pt x="1859300" y="717969"/>
                </a:cubicBezTo>
                <a:cubicBezTo>
                  <a:pt x="1897149" y="753512"/>
                  <a:pt x="1944459" y="772469"/>
                  <a:pt x="1996501" y="772469"/>
                </a:cubicBezTo>
                <a:cubicBezTo>
                  <a:pt x="2050908" y="772469"/>
                  <a:pt x="2100584" y="751143"/>
                  <a:pt x="2138433" y="713230"/>
                </a:cubicBezTo>
                <a:cubicBezTo>
                  <a:pt x="2507456" y="329365"/>
                  <a:pt x="2507456" y="329365"/>
                  <a:pt x="2507456" y="329365"/>
                </a:cubicBezTo>
                <a:cubicBezTo>
                  <a:pt x="2535842" y="395712"/>
                  <a:pt x="2535842" y="395712"/>
                  <a:pt x="2535842" y="395712"/>
                </a:cubicBezTo>
                <a:cubicBezTo>
                  <a:pt x="2568959" y="471538"/>
                  <a:pt x="2585518" y="556841"/>
                  <a:pt x="2585518" y="642144"/>
                </a:cubicBezTo>
                <a:cubicBezTo>
                  <a:pt x="2585518" y="995205"/>
                  <a:pt x="2294558" y="1284288"/>
                  <a:pt x="1939728" y="1284288"/>
                </a:cubicBezTo>
                <a:cubicBezTo>
                  <a:pt x="1885321" y="1284288"/>
                  <a:pt x="1833279" y="1277180"/>
                  <a:pt x="1788334" y="1262962"/>
                </a:cubicBezTo>
                <a:cubicBezTo>
                  <a:pt x="1785969" y="1262962"/>
                  <a:pt x="1785969" y="1262962"/>
                  <a:pt x="1785969" y="1262962"/>
                </a:cubicBezTo>
                <a:cubicBezTo>
                  <a:pt x="1733927" y="1244006"/>
                  <a:pt x="1679520" y="1234528"/>
                  <a:pt x="1627478" y="1234528"/>
                </a:cubicBezTo>
                <a:cubicBezTo>
                  <a:pt x="1594361" y="1234528"/>
                  <a:pt x="1561243" y="1239267"/>
                  <a:pt x="1528126" y="1246376"/>
                </a:cubicBezTo>
                <a:cubicBezTo>
                  <a:pt x="1502105" y="1251115"/>
                  <a:pt x="1502105" y="1251115"/>
                  <a:pt x="1502105" y="1251115"/>
                </a:cubicBezTo>
                <a:cubicBezTo>
                  <a:pt x="1152006" y="902793"/>
                  <a:pt x="1152006" y="902793"/>
                  <a:pt x="1152006" y="902793"/>
                </a:cubicBezTo>
                <a:cubicBezTo>
                  <a:pt x="1248993" y="805642"/>
                  <a:pt x="1248993" y="805642"/>
                  <a:pt x="1248993" y="805642"/>
                </a:cubicBezTo>
                <a:cubicBezTo>
                  <a:pt x="1265552" y="789055"/>
                  <a:pt x="1284476" y="772469"/>
                  <a:pt x="1303400" y="760621"/>
                </a:cubicBezTo>
                <a:cubicBezTo>
                  <a:pt x="1296304" y="722708"/>
                  <a:pt x="1291573" y="682426"/>
                  <a:pt x="1291573" y="642144"/>
                </a:cubicBezTo>
                <a:cubicBezTo>
                  <a:pt x="1291573" y="286714"/>
                  <a:pt x="1582533" y="0"/>
                  <a:pt x="1939728" y="0"/>
                </a:cubicBezTo>
                <a:close/>
              </a:path>
            </a:pathLst>
          </a:custGeom>
          <a:solidFill>
            <a:schemeClr val="accent1"/>
          </a:solidFill>
          <a:ln w="3175">
            <a:noFill/>
            <a:round/>
            <a:headEnd/>
            <a:tailEnd/>
          </a:ln>
          <a:extLst/>
        </p:spPr>
        <p:txBody>
          <a:bodyPr vert="horz" wrap="square" lIns="89642" tIns="44821" rIns="89642" bIns="44821" numCol="1" anchor="t" anchorCtr="0" compatLnSpc="1">
            <a:prstTxWarp prst="textNoShape">
              <a:avLst/>
            </a:prstTxWarp>
            <a:noAutofit/>
          </a:bodyPr>
          <a:lstStyle/>
          <a:p>
            <a:endParaRPr lang="en-US" sz="1765">
              <a:latin typeface="Segoe UI" panose="020B0502040204020203" pitchFamily="34" charset="0"/>
              <a:cs typeface="Segoe UI" panose="020B0502040204020203" pitchFamily="34" charset="0"/>
            </a:endParaRPr>
          </a:p>
        </p:txBody>
      </p:sp>
      <p:sp>
        <p:nvSpPr>
          <p:cNvPr id="47" name="Freeform 54">
            <a:extLst>
              <a:ext uri="{FF2B5EF4-FFF2-40B4-BE49-F238E27FC236}">
                <a16:creationId xmlns:a16="http://schemas.microsoft.com/office/drawing/2014/main" id="{BA438C32-FC68-4CF1-9ECA-3060BBAFF701}"/>
              </a:ext>
            </a:extLst>
          </p:cNvPr>
          <p:cNvSpPr>
            <a:spLocks/>
          </p:cNvSpPr>
          <p:nvPr/>
        </p:nvSpPr>
        <p:spPr bwMode="auto">
          <a:xfrm>
            <a:off x="4779410" y="2331222"/>
            <a:ext cx="500570" cy="483758"/>
          </a:xfrm>
          <a:custGeom>
            <a:avLst/>
            <a:gdLst>
              <a:gd name="connsiteX0" fmla="*/ 212146 w 2528751"/>
              <a:gd name="connsiteY0" fmla="*/ 119063 h 2544763"/>
              <a:gd name="connsiteX1" fmla="*/ 122238 w 2528751"/>
              <a:gd name="connsiteY1" fmla="*/ 209152 h 2544763"/>
              <a:gd name="connsiteX2" fmla="*/ 368302 w 2528751"/>
              <a:gd name="connsiteY2" fmla="*/ 583731 h 2544763"/>
              <a:gd name="connsiteX3" fmla="*/ 574144 w 2528751"/>
              <a:gd name="connsiteY3" fmla="*/ 647741 h 2544763"/>
              <a:gd name="connsiteX4" fmla="*/ 1428271 w 2528751"/>
              <a:gd name="connsiteY4" fmla="*/ 1494100 h 2544763"/>
              <a:gd name="connsiteX5" fmla="*/ 1409343 w 2528751"/>
              <a:gd name="connsiteY5" fmla="*/ 1527290 h 2544763"/>
              <a:gd name="connsiteX6" fmla="*/ 1454297 w 2528751"/>
              <a:gd name="connsiteY6" fmla="*/ 1859196 h 2544763"/>
              <a:gd name="connsiteX7" fmla="*/ 1960621 w 2528751"/>
              <a:gd name="connsiteY7" fmla="*/ 2366537 h 2544763"/>
              <a:gd name="connsiteX8" fmla="*/ 2156999 w 2528751"/>
              <a:gd name="connsiteY8" fmla="*/ 2449513 h 2544763"/>
              <a:gd name="connsiteX9" fmla="*/ 2353377 w 2528751"/>
              <a:gd name="connsiteY9" fmla="*/ 2366537 h 2544763"/>
              <a:gd name="connsiteX10" fmla="*/ 2353377 w 2528751"/>
              <a:gd name="connsiteY10" fmla="*/ 1972992 h 2544763"/>
              <a:gd name="connsiteX11" fmla="*/ 1847053 w 2528751"/>
              <a:gd name="connsiteY11" fmla="*/ 1465651 h 2544763"/>
              <a:gd name="connsiteX12" fmla="*/ 1650675 w 2528751"/>
              <a:gd name="connsiteY12" fmla="*/ 1382674 h 2544763"/>
              <a:gd name="connsiteX13" fmla="*/ 1539473 w 2528751"/>
              <a:gd name="connsiteY13" fmla="*/ 1406382 h 2544763"/>
              <a:gd name="connsiteX14" fmla="*/ 1508715 w 2528751"/>
              <a:gd name="connsiteY14" fmla="*/ 1420606 h 2544763"/>
              <a:gd name="connsiteX15" fmla="*/ 661686 w 2528751"/>
              <a:gd name="connsiteY15" fmla="*/ 581360 h 2544763"/>
              <a:gd name="connsiteX16" fmla="*/ 638026 w 2528751"/>
              <a:gd name="connsiteY16" fmla="*/ 529203 h 2544763"/>
              <a:gd name="connsiteX17" fmla="*/ 571778 w 2528751"/>
              <a:gd name="connsiteY17" fmla="*/ 339543 h 2544763"/>
              <a:gd name="connsiteX18" fmla="*/ 212146 w 2528751"/>
              <a:gd name="connsiteY18" fmla="*/ 119063 h 2544763"/>
              <a:gd name="connsiteX19" fmla="*/ 198612 w 2528751"/>
              <a:gd name="connsiteY19" fmla="*/ 0 h 2544763"/>
              <a:gd name="connsiteX20" fmla="*/ 650217 w 2528751"/>
              <a:gd name="connsiteY20" fmla="*/ 275110 h 2544763"/>
              <a:gd name="connsiteX21" fmla="*/ 732972 w 2528751"/>
              <a:gd name="connsiteY21" fmla="*/ 517016 h 2544763"/>
              <a:gd name="connsiteX22" fmla="*/ 1529782 w 2528751"/>
              <a:gd name="connsiteY22" fmla="*/ 1309142 h 2544763"/>
              <a:gd name="connsiteX23" fmla="*/ 1650368 w 2528751"/>
              <a:gd name="connsiteY23" fmla="*/ 1287797 h 2544763"/>
              <a:gd name="connsiteX24" fmla="*/ 1912819 w 2528751"/>
              <a:gd name="connsiteY24" fmla="*/ 1396892 h 2544763"/>
              <a:gd name="connsiteX25" fmla="*/ 2418806 w 2528751"/>
              <a:gd name="connsiteY25" fmla="*/ 1904422 h 2544763"/>
              <a:gd name="connsiteX26" fmla="*/ 2418806 w 2528751"/>
              <a:gd name="connsiteY26" fmla="*/ 2433296 h 2544763"/>
              <a:gd name="connsiteX27" fmla="*/ 2156355 w 2528751"/>
              <a:gd name="connsiteY27" fmla="*/ 2544763 h 2544763"/>
              <a:gd name="connsiteX28" fmla="*/ 1893904 w 2528751"/>
              <a:gd name="connsiteY28" fmla="*/ 2433296 h 2544763"/>
              <a:gd name="connsiteX29" fmla="*/ 1387917 w 2528751"/>
              <a:gd name="connsiteY29" fmla="*/ 1925767 h 2544763"/>
              <a:gd name="connsiteX30" fmla="*/ 1309891 w 2528751"/>
              <a:gd name="connsiteY30" fmla="*/ 1513103 h 2544763"/>
              <a:gd name="connsiteX31" fmla="*/ 522538 w 2528751"/>
              <a:gd name="connsiteY31" fmla="*/ 732835 h 2544763"/>
              <a:gd name="connsiteX32" fmla="*/ 307375 w 2528751"/>
              <a:gd name="connsiteY32" fmla="*/ 664058 h 2544763"/>
              <a:gd name="connsiteX33" fmla="*/ 0 w 2528751"/>
              <a:gd name="connsiteY33" fmla="*/ 194474 h 2544763"/>
              <a:gd name="connsiteX34" fmla="*/ 198612 w 2528751"/>
              <a:gd name="connsiteY34" fmla="*/ 0 h 254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8751" h="2544763">
                <a:moveTo>
                  <a:pt x="212146" y="119063"/>
                </a:moveTo>
                <a:cubicBezTo>
                  <a:pt x="122238" y="209152"/>
                  <a:pt x="122238" y="209152"/>
                  <a:pt x="122238" y="209152"/>
                </a:cubicBezTo>
                <a:lnTo>
                  <a:pt x="368302" y="583731"/>
                </a:lnTo>
                <a:cubicBezTo>
                  <a:pt x="574144" y="647741"/>
                  <a:pt x="574144" y="647741"/>
                  <a:pt x="574144" y="647741"/>
                </a:cubicBezTo>
                <a:cubicBezTo>
                  <a:pt x="1428271" y="1494100"/>
                  <a:pt x="1428271" y="1494100"/>
                  <a:pt x="1428271" y="1494100"/>
                </a:cubicBezTo>
                <a:cubicBezTo>
                  <a:pt x="1409343" y="1527290"/>
                  <a:pt x="1409343" y="1527290"/>
                  <a:pt x="1409343" y="1527290"/>
                </a:cubicBezTo>
                <a:cubicBezTo>
                  <a:pt x="1347827" y="1633974"/>
                  <a:pt x="1366755" y="1771478"/>
                  <a:pt x="1454297" y="1859196"/>
                </a:cubicBezTo>
                <a:cubicBezTo>
                  <a:pt x="1960621" y="2366537"/>
                  <a:pt x="1960621" y="2366537"/>
                  <a:pt x="1960621" y="2366537"/>
                </a:cubicBezTo>
                <a:cubicBezTo>
                  <a:pt x="2012673" y="2418693"/>
                  <a:pt x="2083653" y="2449513"/>
                  <a:pt x="2156999" y="2449513"/>
                </a:cubicBezTo>
                <a:cubicBezTo>
                  <a:pt x="2230345" y="2449513"/>
                  <a:pt x="2301325" y="2418693"/>
                  <a:pt x="2353377" y="2366537"/>
                </a:cubicBezTo>
                <a:cubicBezTo>
                  <a:pt x="2462213" y="2257482"/>
                  <a:pt x="2462213" y="2082047"/>
                  <a:pt x="2353377" y="1972992"/>
                </a:cubicBezTo>
                <a:cubicBezTo>
                  <a:pt x="1847053" y="1465651"/>
                  <a:pt x="1847053" y="1465651"/>
                  <a:pt x="1847053" y="1465651"/>
                </a:cubicBezTo>
                <a:cubicBezTo>
                  <a:pt x="1795001" y="1411123"/>
                  <a:pt x="1724021" y="1382674"/>
                  <a:pt x="1650675" y="1382674"/>
                </a:cubicBezTo>
                <a:cubicBezTo>
                  <a:pt x="1612819" y="1382674"/>
                  <a:pt x="1574963" y="1392157"/>
                  <a:pt x="1539473" y="1406382"/>
                </a:cubicBezTo>
                <a:cubicBezTo>
                  <a:pt x="1508715" y="1420606"/>
                  <a:pt x="1508715" y="1420606"/>
                  <a:pt x="1508715" y="1420606"/>
                </a:cubicBezTo>
                <a:cubicBezTo>
                  <a:pt x="661686" y="581360"/>
                  <a:pt x="661686" y="581360"/>
                  <a:pt x="661686" y="581360"/>
                </a:cubicBezTo>
                <a:cubicBezTo>
                  <a:pt x="638026" y="529203"/>
                  <a:pt x="638026" y="529203"/>
                  <a:pt x="638026" y="529203"/>
                </a:cubicBezTo>
                <a:cubicBezTo>
                  <a:pt x="571778" y="339543"/>
                  <a:pt x="571778" y="339543"/>
                  <a:pt x="571778" y="339543"/>
                </a:cubicBezTo>
                <a:cubicBezTo>
                  <a:pt x="212146" y="119063"/>
                  <a:pt x="212146" y="119063"/>
                  <a:pt x="212146" y="119063"/>
                </a:cubicBezTo>
                <a:close/>
                <a:moveTo>
                  <a:pt x="198612" y="0"/>
                </a:moveTo>
                <a:cubicBezTo>
                  <a:pt x="650217" y="275110"/>
                  <a:pt x="650217" y="275110"/>
                  <a:pt x="650217" y="275110"/>
                </a:cubicBezTo>
                <a:cubicBezTo>
                  <a:pt x="732972" y="517016"/>
                  <a:pt x="732972" y="517016"/>
                  <a:pt x="732972" y="517016"/>
                </a:cubicBezTo>
                <a:cubicBezTo>
                  <a:pt x="1529782" y="1309142"/>
                  <a:pt x="1529782" y="1309142"/>
                  <a:pt x="1529782" y="1309142"/>
                </a:cubicBezTo>
                <a:cubicBezTo>
                  <a:pt x="1569978" y="1294912"/>
                  <a:pt x="1610173" y="1287797"/>
                  <a:pt x="1650368" y="1287797"/>
                </a:cubicBezTo>
                <a:cubicBezTo>
                  <a:pt x="1749674" y="1287797"/>
                  <a:pt x="1844251" y="1328115"/>
                  <a:pt x="1912819" y="1396892"/>
                </a:cubicBezTo>
                <a:cubicBezTo>
                  <a:pt x="2418806" y="1904422"/>
                  <a:pt x="2418806" y="1904422"/>
                  <a:pt x="2418806" y="1904422"/>
                </a:cubicBezTo>
                <a:cubicBezTo>
                  <a:pt x="2565400" y="2051463"/>
                  <a:pt x="2565400" y="2288627"/>
                  <a:pt x="2418806" y="2433296"/>
                </a:cubicBezTo>
                <a:cubicBezTo>
                  <a:pt x="2350238" y="2504445"/>
                  <a:pt x="2255661" y="2544763"/>
                  <a:pt x="2156355" y="2544763"/>
                </a:cubicBezTo>
                <a:cubicBezTo>
                  <a:pt x="2057049" y="2544763"/>
                  <a:pt x="1962472" y="2504445"/>
                  <a:pt x="1893904" y="2433296"/>
                </a:cubicBezTo>
                <a:cubicBezTo>
                  <a:pt x="1387917" y="1925767"/>
                  <a:pt x="1387917" y="1925767"/>
                  <a:pt x="1387917" y="1925767"/>
                </a:cubicBezTo>
                <a:cubicBezTo>
                  <a:pt x="1276789" y="1816672"/>
                  <a:pt x="1248416" y="1650657"/>
                  <a:pt x="1309891" y="1513103"/>
                </a:cubicBezTo>
                <a:cubicBezTo>
                  <a:pt x="522538" y="732835"/>
                  <a:pt x="522538" y="732835"/>
                  <a:pt x="522538" y="732835"/>
                </a:cubicBezTo>
                <a:cubicBezTo>
                  <a:pt x="307375" y="664058"/>
                  <a:pt x="307375" y="664058"/>
                  <a:pt x="307375" y="664058"/>
                </a:cubicBezTo>
                <a:cubicBezTo>
                  <a:pt x="0" y="194474"/>
                  <a:pt x="0" y="194474"/>
                  <a:pt x="0" y="194474"/>
                </a:cubicBezTo>
                <a:cubicBezTo>
                  <a:pt x="198612" y="0"/>
                  <a:pt x="198612" y="0"/>
                  <a:pt x="198612" y="0"/>
                </a:cubicBezTo>
                <a:close/>
              </a:path>
            </a:pathLst>
          </a:custGeom>
          <a:solidFill>
            <a:schemeClr val="accent1"/>
          </a:solidFill>
          <a:ln w="3175">
            <a:noFill/>
            <a:round/>
            <a:headEnd/>
            <a:tailEnd/>
          </a:ln>
          <a:extLst/>
        </p:spPr>
        <p:txBody>
          <a:bodyPr vert="horz" wrap="square" lIns="89642" tIns="44821" rIns="89642" bIns="44821" numCol="1" anchor="t" anchorCtr="0" compatLnSpc="1">
            <a:prstTxWarp prst="textNoShape">
              <a:avLst/>
            </a:prstTxWarp>
            <a:noAutofit/>
          </a:bodyPr>
          <a:lstStyle/>
          <a:p>
            <a:endParaRPr lang="en-US" sz="1765">
              <a:latin typeface="Segoe UI" panose="020B0502040204020203" pitchFamily="34" charset="0"/>
              <a:cs typeface="Segoe UI" panose="020B0502040204020203" pitchFamily="34" charset="0"/>
            </a:endParaRPr>
          </a:p>
        </p:txBody>
      </p:sp>
      <p:sp>
        <p:nvSpPr>
          <p:cNvPr id="48" name="object 14">
            <a:extLst>
              <a:ext uri="{FF2B5EF4-FFF2-40B4-BE49-F238E27FC236}">
                <a16:creationId xmlns:a16="http://schemas.microsoft.com/office/drawing/2014/main" id="{28C9C5A7-551A-42D9-BD1C-EC1C7AFCBA02}"/>
              </a:ext>
            </a:extLst>
          </p:cNvPr>
          <p:cNvSpPr txBox="1"/>
          <p:nvPr/>
        </p:nvSpPr>
        <p:spPr>
          <a:xfrm>
            <a:off x="5539603" y="3429618"/>
            <a:ext cx="863377" cy="256970"/>
          </a:xfrm>
          <a:prstGeom prst="rect">
            <a:avLst/>
          </a:prstGeom>
        </p:spPr>
        <p:txBody>
          <a:bodyPr vert="horz" wrap="none" lIns="0" tIns="12450" rIns="0" bIns="0" rtlCol="0">
            <a:spAutoFit/>
          </a:bodyPr>
          <a:lstStyle/>
          <a:p>
            <a:pPr marL="12450">
              <a:lnSpc>
                <a:spcPct val="90000"/>
              </a:lnSpc>
              <a:spcBef>
                <a:spcPts val="98"/>
              </a:spcBef>
            </a:pPr>
            <a:r>
              <a:rPr lang="en-US" sz="1765" spc="-5">
                <a:solidFill>
                  <a:schemeClr val="tx1">
                    <a:lumMod val="50000"/>
                    <a:lumOff val="50000"/>
                  </a:schemeClr>
                </a:solidFill>
                <a:cs typeface="Segoe UI"/>
              </a:rPr>
              <a:t>Logistics</a:t>
            </a:r>
            <a:endParaRPr lang="en-US" sz="1765">
              <a:solidFill>
                <a:schemeClr val="tx1">
                  <a:lumMod val="50000"/>
                  <a:lumOff val="50000"/>
                </a:schemeClr>
              </a:solidFill>
              <a:cs typeface="Segoe UI"/>
            </a:endParaRPr>
          </a:p>
        </p:txBody>
      </p:sp>
      <p:sp>
        <p:nvSpPr>
          <p:cNvPr id="49" name="Truck" title="Icon of a truck with a storage trailer">
            <a:extLst>
              <a:ext uri="{FF2B5EF4-FFF2-40B4-BE49-F238E27FC236}">
                <a16:creationId xmlns:a16="http://schemas.microsoft.com/office/drawing/2014/main" id="{E4250AC0-4C71-4F35-952E-22DEEE934295}"/>
              </a:ext>
            </a:extLst>
          </p:cNvPr>
          <p:cNvSpPr>
            <a:spLocks noChangeAspect="1" noEditPoints="1"/>
          </p:cNvSpPr>
          <p:nvPr/>
        </p:nvSpPr>
        <p:spPr bwMode="auto">
          <a:xfrm>
            <a:off x="4812011" y="3393304"/>
            <a:ext cx="627497" cy="287192"/>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solidFill>
            <a:srgbClr val="FFFFFF"/>
          </a:solidFill>
          <a:ln w="19050"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38" name="Rectangle 37">
            <a:extLst>
              <a:ext uri="{FF2B5EF4-FFF2-40B4-BE49-F238E27FC236}">
                <a16:creationId xmlns:a16="http://schemas.microsoft.com/office/drawing/2014/main" id="{A0B47D20-8375-4141-B44F-9293135C9630}"/>
              </a:ext>
            </a:extLst>
          </p:cNvPr>
          <p:cNvSpPr/>
          <p:nvPr/>
        </p:nvSpPr>
        <p:spPr>
          <a:xfrm>
            <a:off x="678180" y="4055964"/>
            <a:ext cx="10339761" cy="770339"/>
          </a:xfrm>
          <a:prstGeom prst="rect">
            <a:avLst/>
          </a:prstGeom>
        </p:spPr>
        <p:txBody>
          <a:bodyPr wrap="square" lIns="0" tIns="0" rIns="0">
            <a:spAutoFit/>
          </a:bodyPr>
          <a:lstStyle/>
          <a:p>
            <a:r>
              <a:rPr lang="en-US" sz="2353" b="1">
                <a:solidFill>
                  <a:schemeClr val="accent2">
                    <a:lumMod val="75000"/>
                    <a:lumOff val="25000"/>
                  </a:schemeClr>
                </a:solidFill>
                <a:latin typeface="Segoe UI Semibold" panose="020B0702040204020203" pitchFamily="34" charset="0"/>
                <a:cs typeface="Segoe UI Semibold" panose="020B0702040204020203" pitchFamily="34" charset="0"/>
              </a:rPr>
              <a:t>Why use Azure Maps?</a:t>
            </a:r>
          </a:p>
          <a:p>
            <a:r>
              <a:rPr lang="en-US" sz="2353" b="1">
                <a:solidFill>
                  <a:srgbClr val="8D8D8D"/>
                </a:solidFill>
                <a:latin typeface="Segoe UI Semibold" panose="020B0702040204020203" pitchFamily="34" charset="0"/>
                <a:cs typeface="Segoe UI Semibold" panose="020B0702040204020203" pitchFamily="34" charset="0"/>
              </a:rPr>
              <a:t>Key reasons for customers to opt for Azure Maps for their geospatial needs</a:t>
            </a:r>
            <a:endParaRPr lang="en-US" sz="2353">
              <a:solidFill>
                <a:srgbClr val="8D8D8D"/>
              </a:solidFill>
              <a:latin typeface="Segoe UI Semibold" panose="020B0702040204020203"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C3495F20-8391-4DC6-A5F8-542039E28104}"/>
              </a:ext>
            </a:extLst>
          </p:cNvPr>
          <p:cNvGrpSpPr/>
          <p:nvPr/>
        </p:nvGrpSpPr>
        <p:grpSpPr>
          <a:xfrm>
            <a:off x="2282980" y="5714581"/>
            <a:ext cx="1787795" cy="490084"/>
            <a:chOff x="556581" y="4077567"/>
            <a:chExt cx="1787795" cy="490084"/>
          </a:xfrm>
        </p:grpSpPr>
        <p:sp>
          <p:nvSpPr>
            <p:cNvPr id="50" name="Freeform 17">
              <a:extLst>
                <a:ext uri="{FF2B5EF4-FFF2-40B4-BE49-F238E27FC236}">
                  <a16:creationId xmlns:a16="http://schemas.microsoft.com/office/drawing/2014/main" id="{1CE54247-1FCF-48D5-8880-1B20CD848C67}"/>
                </a:ext>
              </a:extLst>
            </p:cNvPr>
            <p:cNvSpPr>
              <a:spLocks noChangeAspect="1" noEditPoints="1"/>
            </p:cNvSpPr>
            <p:nvPr/>
          </p:nvSpPr>
          <p:spPr bwMode="auto">
            <a:xfrm>
              <a:off x="556581" y="4123488"/>
              <a:ext cx="317997" cy="380250"/>
            </a:xfrm>
            <a:custGeom>
              <a:avLst/>
              <a:gdLst>
                <a:gd name="T0" fmla="*/ 82 w 96"/>
                <a:gd name="T1" fmla="*/ 14 h 116"/>
                <a:gd name="T2" fmla="*/ 48 w 96"/>
                <a:gd name="T3" fmla="*/ 0 h 116"/>
                <a:gd name="T4" fmla="*/ 14 w 96"/>
                <a:gd name="T5" fmla="*/ 14 h 116"/>
                <a:gd name="T6" fmla="*/ 0 w 96"/>
                <a:gd name="T7" fmla="*/ 48 h 116"/>
                <a:gd name="T8" fmla="*/ 14 w 96"/>
                <a:gd name="T9" fmla="*/ 82 h 116"/>
                <a:gd name="T10" fmla="*/ 48 w 96"/>
                <a:gd name="T11" fmla="*/ 116 h 116"/>
                <a:gd name="T12" fmla="*/ 51 w 96"/>
                <a:gd name="T13" fmla="*/ 113 h 116"/>
                <a:gd name="T14" fmla="*/ 82 w 96"/>
                <a:gd name="T15" fmla="*/ 82 h 116"/>
                <a:gd name="T16" fmla="*/ 96 w 96"/>
                <a:gd name="T17" fmla="*/ 48 h 116"/>
                <a:gd name="T18" fmla="*/ 82 w 96"/>
                <a:gd name="T19" fmla="*/ 14 h 116"/>
                <a:gd name="T20" fmla="*/ 76 w 96"/>
                <a:gd name="T21" fmla="*/ 77 h 116"/>
                <a:gd name="T22" fmla="*/ 48 w 96"/>
                <a:gd name="T23" fmla="*/ 105 h 116"/>
                <a:gd name="T24" fmla="*/ 20 w 96"/>
                <a:gd name="T25" fmla="*/ 77 h 116"/>
                <a:gd name="T26" fmla="*/ 8 w 96"/>
                <a:gd name="T27" fmla="*/ 48 h 116"/>
                <a:gd name="T28" fmla="*/ 20 w 96"/>
                <a:gd name="T29" fmla="*/ 20 h 116"/>
                <a:gd name="T30" fmla="*/ 48 w 96"/>
                <a:gd name="T31" fmla="*/ 8 h 116"/>
                <a:gd name="T32" fmla="*/ 76 w 96"/>
                <a:gd name="T33" fmla="*/ 20 h 116"/>
                <a:gd name="T34" fmla="*/ 88 w 96"/>
                <a:gd name="T35" fmla="*/ 48 h 116"/>
                <a:gd name="T36" fmla="*/ 76 w 96"/>
                <a:gd name="T37" fmla="*/ 77 h 116"/>
                <a:gd name="T38" fmla="*/ 28 w 96"/>
                <a:gd name="T39" fmla="*/ 68 h 116"/>
                <a:gd name="T40" fmla="*/ 28 w 96"/>
                <a:gd name="T41" fmla="*/ 68 h 116"/>
                <a:gd name="T42" fmla="*/ 28 w 96"/>
                <a:gd name="T43" fmla="*/ 68 h 116"/>
                <a:gd name="T44" fmla="*/ 68 w 96"/>
                <a:gd name="T45" fmla="*/ 28 h 116"/>
                <a:gd name="T46" fmla="*/ 68 w 96"/>
                <a:gd name="T47" fmla="*/ 28 h 116"/>
                <a:gd name="T48" fmla="*/ 48 w 96"/>
                <a:gd name="T49" fmla="*/ 20 h 116"/>
                <a:gd name="T50" fmla="*/ 28 w 96"/>
                <a:gd name="T51" fmla="*/ 28 h 116"/>
                <a:gd name="T52" fmla="*/ 20 w 96"/>
                <a:gd name="T53" fmla="*/ 48 h 116"/>
                <a:gd name="T54" fmla="*/ 28 w 96"/>
                <a:gd name="T55" fmla="*/ 68 h 116"/>
                <a:gd name="T56" fmla="*/ 48 w 96"/>
                <a:gd name="T57" fmla="*/ 76 h 116"/>
                <a:gd name="T58" fmla="*/ 68 w 96"/>
                <a:gd name="T59" fmla="*/ 68 h 116"/>
                <a:gd name="T60" fmla="*/ 68 w 96"/>
                <a:gd name="T61" fmla="*/ 68 h 116"/>
                <a:gd name="T62" fmla="*/ 76 w 96"/>
                <a:gd name="T63" fmla="*/ 48 h 116"/>
                <a:gd name="T64" fmla="*/ 68 w 96"/>
                <a:gd name="T65" fmla="*/ 28 h 116"/>
                <a:gd name="T66" fmla="*/ 62 w 96"/>
                <a:gd name="T67" fmla="*/ 62 h 116"/>
                <a:gd name="T68" fmla="*/ 62 w 96"/>
                <a:gd name="T69" fmla="*/ 62 h 116"/>
                <a:gd name="T70" fmla="*/ 48 w 96"/>
                <a:gd name="T71" fmla="*/ 68 h 116"/>
                <a:gd name="T72" fmla="*/ 34 w 96"/>
                <a:gd name="T73" fmla="*/ 62 h 116"/>
                <a:gd name="T74" fmla="*/ 34 w 96"/>
                <a:gd name="T75" fmla="*/ 62 h 116"/>
                <a:gd name="T76" fmla="*/ 28 w 96"/>
                <a:gd name="T77" fmla="*/ 48 h 116"/>
                <a:gd name="T78" fmla="*/ 34 w 96"/>
                <a:gd name="T79" fmla="*/ 34 h 116"/>
                <a:gd name="T80" fmla="*/ 48 w 96"/>
                <a:gd name="T81" fmla="*/ 28 h 116"/>
                <a:gd name="T82" fmla="*/ 62 w 96"/>
                <a:gd name="T83" fmla="*/ 34 h 116"/>
                <a:gd name="T84" fmla="*/ 62 w 96"/>
                <a:gd name="T85" fmla="*/ 34 h 116"/>
                <a:gd name="T86" fmla="*/ 68 w 96"/>
                <a:gd name="T87" fmla="*/ 48 h 116"/>
                <a:gd name="T88" fmla="*/ 62 w 96"/>
                <a:gd name="T89" fmla="*/ 6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 h="116">
                  <a:moveTo>
                    <a:pt x="82" y="14"/>
                  </a:moveTo>
                  <a:cubicBezTo>
                    <a:pt x="73" y="5"/>
                    <a:pt x="60" y="0"/>
                    <a:pt x="48" y="0"/>
                  </a:cubicBezTo>
                  <a:cubicBezTo>
                    <a:pt x="36" y="0"/>
                    <a:pt x="23" y="5"/>
                    <a:pt x="14" y="14"/>
                  </a:cubicBezTo>
                  <a:cubicBezTo>
                    <a:pt x="5" y="24"/>
                    <a:pt x="0" y="36"/>
                    <a:pt x="0" y="48"/>
                  </a:cubicBezTo>
                  <a:cubicBezTo>
                    <a:pt x="0" y="60"/>
                    <a:pt x="5" y="73"/>
                    <a:pt x="14" y="82"/>
                  </a:cubicBezTo>
                  <a:cubicBezTo>
                    <a:pt x="48" y="116"/>
                    <a:pt x="48" y="116"/>
                    <a:pt x="48" y="116"/>
                  </a:cubicBezTo>
                  <a:cubicBezTo>
                    <a:pt x="51" y="113"/>
                    <a:pt x="51" y="113"/>
                    <a:pt x="51" y="113"/>
                  </a:cubicBezTo>
                  <a:cubicBezTo>
                    <a:pt x="82" y="82"/>
                    <a:pt x="82" y="82"/>
                    <a:pt x="82" y="82"/>
                  </a:cubicBezTo>
                  <a:cubicBezTo>
                    <a:pt x="91" y="73"/>
                    <a:pt x="96" y="61"/>
                    <a:pt x="96" y="48"/>
                  </a:cubicBezTo>
                  <a:cubicBezTo>
                    <a:pt x="96" y="36"/>
                    <a:pt x="91" y="24"/>
                    <a:pt x="82" y="14"/>
                  </a:cubicBezTo>
                  <a:close/>
                  <a:moveTo>
                    <a:pt x="76" y="77"/>
                  </a:moveTo>
                  <a:cubicBezTo>
                    <a:pt x="48" y="105"/>
                    <a:pt x="48" y="105"/>
                    <a:pt x="48" y="105"/>
                  </a:cubicBezTo>
                  <a:cubicBezTo>
                    <a:pt x="20" y="77"/>
                    <a:pt x="20" y="77"/>
                    <a:pt x="20" y="77"/>
                  </a:cubicBezTo>
                  <a:cubicBezTo>
                    <a:pt x="12" y="69"/>
                    <a:pt x="8" y="58"/>
                    <a:pt x="8" y="48"/>
                  </a:cubicBezTo>
                  <a:cubicBezTo>
                    <a:pt x="8" y="38"/>
                    <a:pt x="12" y="28"/>
                    <a:pt x="20" y="20"/>
                  </a:cubicBezTo>
                  <a:cubicBezTo>
                    <a:pt x="28" y="12"/>
                    <a:pt x="38" y="8"/>
                    <a:pt x="48" y="8"/>
                  </a:cubicBezTo>
                  <a:cubicBezTo>
                    <a:pt x="58" y="8"/>
                    <a:pt x="68" y="12"/>
                    <a:pt x="76" y="20"/>
                  </a:cubicBezTo>
                  <a:cubicBezTo>
                    <a:pt x="84" y="28"/>
                    <a:pt x="88" y="38"/>
                    <a:pt x="88" y="48"/>
                  </a:cubicBezTo>
                  <a:cubicBezTo>
                    <a:pt x="88" y="58"/>
                    <a:pt x="84" y="69"/>
                    <a:pt x="76" y="77"/>
                  </a:cubicBezTo>
                  <a:close/>
                  <a:moveTo>
                    <a:pt x="28" y="68"/>
                  </a:moveTo>
                  <a:cubicBezTo>
                    <a:pt x="28" y="68"/>
                    <a:pt x="28" y="68"/>
                    <a:pt x="28" y="68"/>
                  </a:cubicBezTo>
                  <a:cubicBezTo>
                    <a:pt x="28" y="68"/>
                    <a:pt x="28" y="68"/>
                    <a:pt x="28" y="68"/>
                  </a:cubicBezTo>
                  <a:close/>
                  <a:moveTo>
                    <a:pt x="68" y="28"/>
                  </a:moveTo>
                  <a:cubicBezTo>
                    <a:pt x="68" y="28"/>
                    <a:pt x="68" y="28"/>
                    <a:pt x="68" y="28"/>
                  </a:cubicBezTo>
                  <a:cubicBezTo>
                    <a:pt x="62" y="23"/>
                    <a:pt x="55" y="20"/>
                    <a:pt x="48" y="20"/>
                  </a:cubicBezTo>
                  <a:cubicBezTo>
                    <a:pt x="41" y="20"/>
                    <a:pt x="34" y="23"/>
                    <a:pt x="28" y="28"/>
                  </a:cubicBezTo>
                  <a:cubicBezTo>
                    <a:pt x="23" y="34"/>
                    <a:pt x="20" y="41"/>
                    <a:pt x="20" y="48"/>
                  </a:cubicBezTo>
                  <a:cubicBezTo>
                    <a:pt x="20" y="55"/>
                    <a:pt x="23" y="63"/>
                    <a:pt x="28" y="68"/>
                  </a:cubicBezTo>
                  <a:cubicBezTo>
                    <a:pt x="34" y="73"/>
                    <a:pt x="41" y="76"/>
                    <a:pt x="48" y="76"/>
                  </a:cubicBezTo>
                  <a:cubicBezTo>
                    <a:pt x="55" y="76"/>
                    <a:pt x="62" y="73"/>
                    <a:pt x="68" y="68"/>
                  </a:cubicBezTo>
                  <a:cubicBezTo>
                    <a:pt x="68" y="68"/>
                    <a:pt x="68" y="68"/>
                    <a:pt x="68" y="68"/>
                  </a:cubicBezTo>
                  <a:cubicBezTo>
                    <a:pt x="73" y="63"/>
                    <a:pt x="76" y="55"/>
                    <a:pt x="76" y="48"/>
                  </a:cubicBezTo>
                  <a:cubicBezTo>
                    <a:pt x="76" y="41"/>
                    <a:pt x="73" y="34"/>
                    <a:pt x="68" y="28"/>
                  </a:cubicBezTo>
                  <a:close/>
                  <a:moveTo>
                    <a:pt x="62" y="62"/>
                  </a:moveTo>
                  <a:cubicBezTo>
                    <a:pt x="62" y="62"/>
                    <a:pt x="62" y="62"/>
                    <a:pt x="62" y="62"/>
                  </a:cubicBezTo>
                  <a:cubicBezTo>
                    <a:pt x="58" y="66"/>
                    <a:pt x="53" y="68"/>
                    <a:pt x="48" y="68"/>
                  </a:cubicBezTo>
                  <a:cubicBezTo>
                    <a:pt x="43" y="68"/>
                    <a:pt x="38" y="66"/>
                    <a:pt x="34" y="62"/>
                  </a:cubicBezTo>
                  <a:cubicBezTo>
                    <a:pt x="34" y="62"/>
                    <a:pt x="34" y="62"/>
                    <a:pt x="34" y="62"/>
                  </a:cubicBezTo>
                  <a:cubicBezTo>
                    <a:pt x="30" y="58"/>
                    <a:pt x="28" y="53"/>
                    <a:pt x="28" y="48"/>
                  </a:cubicBezTo>
                  <a:cubicBezTo>
                    <a:pt x="28" y="43"/>
                    <a:pt x="30" y="38"/>
                    <a:pt x="34" y="34"/>
                  </a:cubicBezTo>
                  <a:cubicBezTo>
                    <a:pt x="38" y="30"/>
                    <a:pt x="43" y="28"/>
                    <a:pt x="48" y="28"/>
                  </a:cubicBezTo>
                  <a:cubicBezTo>
                    <a:pt x="53" y="28"/>
                    <a:pt x="58" y="30"/>
                    <a:pt x="62" y="34"/>
                  </a:cubicBezTo>
                  <a:cubicBezTo>
                    <a:pt x="62" y="34"/>
                    <a:pt x="62" y="34"/>
                    <a:pt x="62" y="34"/>
                  </a:cubicBezTo>
                  <a:cubicBezTo>
                    <a:pt x="66" y="38"/>
                    <a:pt x="68" y="43"/>
                    <a:pt x="68" y="48"/>
                  </a:cubicBezTo>
                  <a:cubicBezTo>
                    <a:pt x="68" y="53"/>
                    <a:pt x="66" y="58"/>
                    <a:pt x="62" y="62"/>
                  </a:cubicBezTo>
                  <a:close/>
                </a:path>
              </a:pathLst>
            </a:custGeom>
            <a:solidFill>
              <a:schemeClr val="accent1"/>
            </a:solidFill>
            <a:ln w="19050">
              <a:noFill/>
            </a:ln>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51" name="object 14">
              <a:extLst>
                <a:ext uri="{FF2B5EF4-FFF2-40B4-BE49-F238E27FC236}">
                  <a16:creationId xmlns:a16="http://schemas.microsoft.com/office/drawing/2014/main" id="{F151961D-C88A-4A48-8762-B41F6689ED7E}"/>
                </a:ext>
              </a:extLst>
            </p:cNvPr>
            <p:cNvSpPr txBox="1"/>
            <p:nvPr/>
          </p:nvSpPr>
          <p:spPr>
            <a:xfrm>
              <a:off x="1192346" y="4077567"/>
              <a:ext cx="1152030" cy="490084"/>
            </a:xfrm>
            <a:prstGeom prst="rect">
              <a:avLst/>
            </a:prstGeom>
          </p:spPr>
          <p:txBody>
            <a:bodyPr vert="horz" wrap="none" lIns="0" tIns="12700" rIns="0" bIns="0" rtlCol="0" anchor="ctr">
              <a:noAutofit/>
            </a:bodyPr>
            <a:lstStyle/>
            <a:p>
              <a:r>
                <a:rPr lang="en-US" sz="1400">
                  <a:solidFill>
                    <a:schemeClr val="tx1">
                      <a:lumMod val="50000"/>
                      <a:lumOff val="50000"/>
                    </a:schemeClr>
                  </a:solidFill>
                </a:rPr>
                <a:t>Integrated into </a:t>
              </a:r>
              <a:br>
                <a:rPr lang="en-US" sz="1400">
                  <a:solidFill>
                    <a:schemeClr val="tx1">
                      <a:lumMod val="50000"/>
                      <a:lumOff val="50000"/>
                    </a:schemeClr>
                  </a:solidFill>
                </a:rPr>
              </a:br>
              <a:r>
                <a:rPr lang="en-US" sz="1400">
                  <a:solidFill>
                    <a:schemeClr val="tx1">
                      <a:lumMod val="50000"/>
                      <a:lumOff val="50000"/>
                    </a:schemeClr>
                  </a:solidFill>
                </a:rPr>
                <a:t>Azure IoT</a:t>
              </a:r>
            </a:p>
          </p:txBody>
        </p:sp>
      </p:grpSp>
      <p:grpSp>
        <p:nvGrpSpPr>
          <p:cNvPr id="5" name="Group 4">
            <a:extLst>
              <a:ext uri="{FF2B5EF4-FFF2-40B4-BE49-F238E27FC236}">
                <a16:creationId xmlns:a16="http://schemas.microsoft.com/office/drawing/2014/main" id="{DCEA4AEB-916F-45B5-BDC0-D782A8875A24}"/>
              </a:ext>
            </a:extLst>
          </p:cNvPr>
          <p:cNvGrpSpPr/>
          <p:nvPr/>
        </p:nvGrpSpPr>
        <p:grpSpPr>
          <a:xfrm>
            <a:off x="2282980" y="4915652"/>
            <a:ext cx="2156108" cy="633930"/>
            <a:chOff x="933575" y="4915652"/>
            <a:chExt cx="2156108" cy="633930"/>
          </a:xfrm>
        </p:grpSpPr>
        <p:sp>
          <p:nvSpPr>
            <p:cNvPr id="39" name="object 14">
              <a:extLst>
                <a:ext uri="{FF2B5EF4-FFF2-40B4-BE49-F238E27FC236}">
                  <a16:creationId xmlns:a16="http://schemas.microsoft.com/office/drawing/2014/main" id="{40CEF0F8-9D87-4975-AB13-9C1B71DCF859}"/>
                </a:ext>
              </a:extLst>
            </p:cNvPr>
            <p:cNvSpPr txBox="1"/>
            <p:nvPr/>
          </p:nvSpPr>
          <p:spPr>
            <a:xfrm>
              <a:off x="1643990" y="5113501"/>
              <a:ext cx="1445693" cy="250586"/>
            </a:xfrm>
            <a:prstGeom prst="rect">
              <a:avLst/>
            </a:prstGeom>
          </p:spPr>
          <p:txBody>
            <a:bodyPr vert="horz" wrap="none" lIns="0" tIns="12700" rIns="0" bIns="0" rtlCol="0" anchor="ctr">
              <a:noAutofit/>
            </a:bodyPr>
            <a:lstStyle/>
            <a:p>
              <a:pPr marL="12700">
                <a:lnSpc>
                  <a:spcPct val="90000"/>
                </a:lnSpc>
                <a:spcBef>
                  <a:spcPts val="100"/>
                </a:spcBef>
              </a:pPr>
              <a:r>
                <a:rPr lang="en-US" sz="1400" spc="-5">
                  <a:solidFill>
                    <a:schemeClr val="tx1">
                      <a:lumMod val="50000"/>
                      <a:lumOff val="50000"/>
                    </a:schemeClr>
                  </a:solidFill>
                  <a:cs typeface="Segoe UI"/>
                </a:rPr>
                <a:t>In-vehicle use </a:t>
              </a:r>
              <a:br>
                <a:rPr lang="en-US" sz="1400" spc="-5">
                  <a:solidFill>
                    <a:schemeClr val="tx1">
                      <a:lumMod val="50000"/>
                      <a:lumOff val="50000"/>
                    </a:schemeClr>
                  </a:solidFill>
                  <a:cs typeface="Segoe UI"/>
                </a:rPr>
              </a:br>
              <a:r>
                <a:rPr lang="en-US" sz="1400" spc="-5">
                  <a:solidFill>
                    <a:schemeClr val="tx1">
                      <a:lumMod val="50000"/>
                      <a:lumOff val="50000"/>
                    </a:schemeClr>
                  </a:solidFill>
                  <a:cs typeface="Segoe UI"/>
                </a:rPr>
                <a:t>licensing rights</a:t>
              </a:r>
            </a:p>
          </p:txBody>
        </p:sp>
        <p:pic>
          <p:nvPicPr>
            <p:cNvPr id="54" name="Graphic 53" descr="Car">
              <a:extLst>
                <a:ext uri="{FF2B5EF4-FFF2-40B4-BE49-F238E27FC236}">
                  <a16:creationId xmlns:a16="http://schemas.microsoft.com/office/drawing/2014/main" id="{5B61EF89-6EF7-40B1-89FF-50C600436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575" y="4915652"/>
              <a:ext cx="633930" cy="633930"/>
            </a:xfrm>
            <a:prstGeom prst="rect">
              <a:avLst/>
            </a:prstGeom>
          </p:spPr>
        </p:pic>
      </p:grpSp>
      <p:grpSp>
        <p:nvGrpSpPr>
          <p:cNvPr id="55" name="Group 54">
            <a:extLst>
              <a:ext uri="{FF2B5EF4-FFF2-40B4-BE49-F238E27FC236}">
                <a16:creationId xmlns:a16="http://schemas.microsoft.com/office/drawing/2014/main" id="{C0CC2CEA-E5DC-4D35-90F0-29CFC5109F8B}"/>
              </a:ext>
            </a:extLst>
          </p:cNvPr>
          <p:cNvGrpSpPr/>
          <p:nvPr/>
        </p:nvGrpSpPr>
        <p:grpSpPr>
          <a:xfrm>
            <a:off x="4743323" y="5065894"/>
            <a:ext cx="1486910" cy="250586"/>
            <a:chOff x="3287386" y="2894916"/>
            <a:chExt cx="1486910" cy="250586"/>
          </a:xfrm>
        </p:grpSpPr>
        <p:pic>
          <p:nvPicPr>
            <p:cNvPr id="56" name="Graphic 55">
              <a:extLst>
                <a:ext uri="{FF2B5EF4-FFF2-40B4-BE49-F238E27FC236}">
                  <a16:creationId xmlns:a16="http://schemas.microsoft.com/office/drawing/2014/main" id="{FB535C66-9B35-45EA-95BB-5CEF8B10AF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87386" y="2917668"/>
              <a:ext cx="485534" cy="223346"/>
            </a:xfrm>
            <a:prstGeom prst="rect">
              <a:avLst/>
            </a:prstGeom>
          </p:spPr>
        </p:pic>
        <p:sp>
          <p:nvSpPr>
            <p:cNvPr id="57" name="object 14">
              <a:extLst>
                <a:ext uri="{FF2B5EF4-FFF2-40B4-BE49-F238E27FC236}">
                  <a16:creationId xmlns:a16="http://schemas.microsoft.com/office/drawing/2014/main" id="{E72EF25D-C59A-4BD4-97DE-B29A6620D2F8}"/>
                </a:ext>
              </a:extLst>
            </p:cNvPr>
            <p:cNvSpPr txBox="1"/>
            <p:nvPr/>
          </p:nvSpPr>
          <p:spPr>
            <a:xfrm>
              <a:off x="3929677" y="2894916"/>
              <a:ext cx="844619" cy="250586"/>
            </a:xfrm>
            <a:prstGeom prst="rect">
              <a:avLst/>
            </a:prstGeom>
          </p:spPr>
          <p:txBody>
            <a:bodyPr vert="horz" wrap="none" lIns="0" tIns="12700" rIns="0" bIns="0" rtlCol="0" anchor="ctr">
              <a:noAutofit/>
            </a:bodyPr>
            <a:lstStyle/>
            <a:p>
              <a:pPr marL="12700">
                <a:lnSpc>
                  <a:spcPct val="90000"/>
                </a:lnSpc>
                <a:spcBef>
                  <a:spcPts val="100"/>
                </a:spcBef>
              </a:pPr>
              <a:r>
                <a:rPr lang="en-US" sz="1400">
                  <a:solidFill>
                    <a:schemeClr val="tx1">
                      <a:lumMod val="50000"/>
                      <a:lumOff val="50000"/>
                    </a:schemeClr>
                  </a:solidFill>
                </a:rPr>
                <a:t>Unrivalled traffic data </a:t>
              </a:r>
            </a:p>
            <a:p>
              <a:pPr marL="12700">
                <a:lnSpc>
                  <a:spcPct val="90000"/>
                </a:lnSpc>
                <a:spcBef>
                  <a:spcPts val="100"/>
                </a:spcBef>
              </a:pPr>
              <a:r>
                <a:rPr lang="en-US" sz="1400">
                  <a:solidFill>
                    <a:schemeClr val="tx1">
                      <a:lumMod val="50000"/>
                      <a:lumOff val="50000"/>
                    </a:schemeClr>
                  </a:solidFill>
                </a:rPr>
                <a:t>and commercial routing</a:t>
              </a:r>
            </a:p>
          </p:txBody>
        </p:sp>
      </p:grpSp>
      <p:cxnSp>
        <p:nvCxnSpPr>
          <p:cNvPr id="59" name="Straight Connector 58">
            <a:extLst>
              <a:ext uri="{FF2B5EF4-FFF2-40B4-BE49-F238E27FC236}">
                <a16:creationId xmlns:a16="http://schemas.microsoft.com/office/drawing/2014/main" id="{9AC68010-1CE2-4A35-A21E-A44DAE9E4778}"/>
              </a:ext>
            </a:extLst>
          </p:cNvPr>
          <p:cNvCxnSpPr>
            <a:cxnSpLocks/>
          </p:cNvCxnSpPr>
          <p:nvPr/>
        </p:nvCxnSpPr>
        <p:spPr>
          <a:xfrm>
            <a:off x="3242747" y="7225753"/>
            <a:ext cx="2371309"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D5E74A58-314E-47BE-8209-A5D8EBD099B5}"/>
              </a:ext>
            </a:extLst>
          </p:cNvPr>
          <p:cNvGrpSpPr/>
          <p:nvPr/>
        </p:nvGrpSpPr>
        <p:grpSpPr>
          <a:xfrm>
            <a:off x="4743323" y="5753626"/>
            <a:ext cx="1606509" cy="405504"/>
            <a:chOff x="3320017" y="4121047"/>
            <a:chExt cx="1606509" cy="405504"/>
          </a:xfrm>
        </p:grpSpPr>
        <p:sp>
          <p:nvSpPr>
            <p:cNvPr id="61" name="object 35">
              <a:extLst>
                <a:ext uri="{FF2B5EF4-FFF2-40B4-BE49-F238E27FC236}">
                  <a16:creationId xmlns:a16="http://schemas.microsoft.com/office/drawing/2014/main" id="{1B6CAEAF-F525-4FE4-9307-4398ED82DC72}"/>
                </a:ext>
              </a:extLst>
            </p:cNvPr>
            <p:cNvSpPr txBox="1"/>
            <p:nvPr/>
          </p:nvSpPr>
          <p:spPr>
            <a:xfrm>
              <a:off x="3874966" y="4123488"/>
              <a:ext cx="1051560" cy="400622"/>
            </a:xfrm>
            <a:prstGeom prst="rect">
              <a:avLst/>
            </a:prstGeom>
          </p:spPr>
          <p:txBody>
            <a:bodyPr vert="horz" wrap="square" lIns="0" tIns="12700" rIns="0" bIns="0" rtlCol="0">
              <a:spAutoFit/>
            </a:bodyPr>
            <a:lstStyle>
              <a:defPPr>
                <a:defRPr lang="en-US"/>
              </a:defPPr>
              <a:lvl1pPr marR="5080">
                <a:lnSpc>
                  <a:spcPct val="100000"/>
                </a:lnSpc>
                <a:spcBef>
                  <a:spcPts val="100"/>
                </a:spcBef>
                <a:defRPr sz="1000" b="1" spc="-5">
                  <a:solidFill>
                    <a:srgbClr val="0072C6"/>
                  </a:solidFill>
                  <a:latin typeface="Segoe UI"/>
                  <a:cs typeface="Segoe UI"/>
                </a:defRPr>
              </a:lvl1pPr>
            </a:lstStyle>
            <a:p>
              <a:pPr>
                <a:lnSpc>
                  <a:spcPct val="90000"/>
                </a:lnSpc>
              </a:pPr>
              <a:r>
                <a:rPr lang="en-US" sz="1400" b="0">
                  <a:solidFill>
                    <a:schemeClr val="tx1">
                      <a:lumMod val="50000"/>
                      <a:lumOff val="50000"/>
                    </a:schemeClr>
                  </a:solidFill>
                  <a:latin typeface="+mn-lt"/>
                  <a:cs typeface="+mn-cs"/>
                </a:rPr>
                <a:t>Custom data visualizations </a:t>
              </a:r>
              <a:endParaRPr sz="1400" b="0">
                <a:solidFill>
                  <a:schemeClr val="tx1">
                    <a:lumMod val="50000"/>
                    <a:lumOff val="50000"/>
                  </a:schemeClr>
                </a:solidFill>
                <a:latin typeface="+mn-lt"/>
                <a:cs typeface="+mn-cs"/>
              </a:endParaRPr>
            </a:p>
          </p:txBody>
        </p:sp>
        <p:grpSp>
          <p:nvGrpSpPr>
            <p:cNvPr id="62" name="Group 61">
              <a:extLst>
                <a:ext uri="{FF2B5EF4-FFF2-40B4-BE49-F238E27FC236}">
                  <a16:creationId xmlns:a16="http://schemas.microsoft.com/office/drawing/2014/main" id="{37D55861-638E-4AA7-8C17-38AF763194A4}"/>
                </a:ext>
              </a:extLst>
            </p:cNvPr>
            <p:cNvGrpSpPr/>
            <p:nvPr/>
          </p:nvGrpSpPr>
          <p:grpSpPr>
            <a:xfrm>
              <a:off x="3320017" y="4121047"/>
              <a:ext cx="438638" cy="405504"/>
              <a:chOff x="5818113" y="2585719"/>
              <a:chExt cx="529278" cy="489299"/>
            </a:xfrm>
          </p:grpSpPr>
          <p:sp>
            <p:nvSpPr>
              <p:cNvPr id="63" name="Diamond 62">
                <a:extLst>
                  <a:ext uri="{FF2B5EF4-FFF2-40B4-BE49-F238E27FC236}">
                    <a16:creationId xmlns:a16="http://schemas.microsoft.com/office/drawing/2014/main" id="{6436F43D-1BE8-4BA7-917B-2D69E30C1DC7}"/>
                  </a:ext>
                </a:extLst>
              </p:cNvPr>
              <p:cNvSpPr/>
              <p:nvPr/>
            </p:nvSpPr>
            <p:spPr bwMode="auto">
              <a:xfrm>
                <a:off x="5818113" y="2585719"/>
                <a:ext cx="529278" cy="274527"/>
              </a:xfrm>
              <a:prstGeom prst="diamond">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4" name="Freeform: Shape 63">
                <a:extLst>
                  <a:ext uri="{FF2B5EF4-FFF2-40B4-BE49-F238E27FC236}">
                    <a16:creationId xmlns:a16="http://schemas.microsoft.com/office/drawing/2014/main" id="{AE9CF8CA-64D8-449B-9ACD-D2E818A1E468}"/>
                  </a:ext>
                </a:extLst>
              </p:cNvPr>
              <p:cNvSpPr/>
              <p:nvPr/>
            </p:nvSpPr>
            <p:spPr bwMode="auto">
              <a:xfrm>
                <a:off x="5818113" y="2782167"/>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cap="rnd">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5" name="Freeform: Shape 64">
                <a:extLst>
                  <a:ext uri="{FF2B5EF4-FFF2-40B4-BE49-F238E27FC236}">
                    <a16:creationId xmlns:a16="http://schemas.microsoft.com/office/drawing/2014/main" id="{27085752-A181-4BC4-AE03-1EAEB50FA675}"/>
                  </a:ext>
                </a:extLst>
              </p:cNvPr>
              <p:cNvSpPr/>
              <p:nvPr/>
            </p:nvSpPr>
            <p:spPr bwMode="auto">
              <a:xfrm>
                <a:off x="5818113" y="2889554"/>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cap="rnd">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66" name="Group 65">
            <a:extLst>
              <a:ext uri="{FF2B5EF4-FFF2-40B4-BE49-F238E27FC236}">
                <a16:creationId xmlns:a16="http://schemas.microsoft.com/office/drawing/2014/main" id="{DA07C350-C1A6-4E8D-8748-6A59CE74817A}"/>
              </a:ext>
            </a:extLst>
          </p:cNvPr>
          <p:cNvGrpSpPr/>
          <p:nvPr/>
        </p:nvGrpSpPr>
        <p:grpSpPr>
          <a:xfrm>
            <a:off x="7927243" y="4981011"/>
            <a:ext cx="1881453" cy="345682"/>
            <a:chOff x="539153" y="5512976"/>
            <a:chExt cx="1881453" cy="345682"/>
          </a:xfrm>
        </p:grpSpPr>
        <p:sp>
          <p:nvSpPr>
            <p:cNvPr id="67" name="Freeform 43">
              <a:extLst>
                <a:ext uri="{FF2B5EF4-FFF2-40B4-BE49-F238E27FC236}">
                  <a16:creationId xmlns:a16="http://schemas.microsoft.com/office/drawing/2014/main" id="{E665E024-E2BE-4698-A825-08AC9E186314}"/>
                </a:ext>
              </a:extLst>
            </p:cNvPr>
            <p:cNvSpPr>
              <a:spLocks noChangeAspect="1"/>
            </p:cNvSpPr>
            <p:nvPr/>
          </p:nvSpPr>
          <p:spPr bwMode="auto">
            <a:xfrm>
              <a:off x="539153" y="5512976"/>
              <a:ext cx="352853" cy="345682"/>
            </a:xfrm>
            <a:custGeom>
              <a:avLst/>
              <a:gdLst>
                <a:gd name="T0" fmla="*/ 13 w 104"/>
                <a:gd name="T1" fmla="*/ 0 h 102"/>
                <a:gd name="T2" fmla="*/ 13 w 104"/>
                <a:gd name="T3" fmla="*/ 0 h 102"/>
                <a:gd name="T4" fmla="*/ 91 w 104"/>
                <a:gd name="T5" fmla="*/ 0 h 102"/>
                <a:gd name="T6" fmla="*/ 104 w 104"/>
                <a:gd name="T7" fmla="*/ 13 h 102"/>
                <a:gd name="T8" fmla="*/ 104 w 104"/>
                <a:gd name="T9" fmla="*/ 63 h 102"/>
                <a:gd name="T10" fmla="*/ 91 w 104"/>
                <a:gd name="T11" fmla="*/ 76 h 102"/>
                <a:gd name="T12" fmla="*/ 72 w 104"/>
                <a:gd name="T13" fmla="*/ 76 h 102"/>
                <a:gd name="T14" fmla="*/ 32 w 104"/>
                <a:gd name="T15" fmla="*/ 102 h 102"/>
                <a:gd name="T16" fmla="*/ 40 w 104"/>
                <a:gd name="T17" fmla="*/ 76 h 102"/>
                <a:gd name="T18" fmla="*/ 13 w 104"/>
                <a:gd name="T19" fmla="*/ 76 h 102"/>
                <a:gd name="T20" fmla="*/ 0 w 104"/>
                <a:gd name="T21" fmla="*/ 63 h 102"/>
                <a:gd name="T22" fmla="*/ 0 w 104"/>
                <a:gd name="T23" fmla="*/ 13 h 102"/>
                <a:gd name="T24" fmla="*/ 13 w 104"/>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2">
                  <a:moveTo>
                    <a:pt x="13" y="0"/>
                  </a:moveTo>
                  <a:cubicBezTo>
                    <a:pt x="13" y="0"/>
                    <a:pt x="13" y="0"/>
                    <a:pt x="13" y="0"/>
                  </a:cubicBezTo>
                  <a:cubicBezTo>
                    <a:pt x="91" y="0"/>
                    <a:pt x="91" y="0"/>
                    <a:pt x="91" y="0"/>
                  </a:cubicBezTo>
                  <a:cubicBezTo>
                    <a:pt x="98" y="0"/>
                    <a:pt x="103" y="6"/>
                    <a:pt x="104" y="13"/>
                  </a:cubicBezTo>
                  <a:cubicBezTo>
                    <a:pt x="104" y="63"/>
                    <a:pt x="104" y="63"/>
                    <a:pt x="104" y="63"/>
                  </a:cubicBezTo>
                  <a:cubicBezTo>
                    <a:pt x="104" y="70"/>
                    <a:pt x="98" y="76"/>
                    <a:pt x="91" y="76"/>
                  </a:cubicBezTo>
                  <a:cubicBezTo>
                    <a:pt x="72" y="76"/>
                    <a:pt x="72" y="76"/>
                    <a:pt x="72" y="76"/>
                  </a:cubicBezTo>
                  <a:cubicBezTo>
                    <a:pt x="32" y="102"/>
                    <a:pt x="32" y="102"/>
                    <a:pt x="32" y="102"/>
                  </a:cubicBezTo>
                  <a:cubicBezTo>
                    <a:pt x="40" y="76"/>
                    <a:pt x="40" y="76"/>
                    <a:pt x="40" y="76"/>
                  </a:cubicBezTo>
                  <a:cubicBezTo>
                    <a:pt x="13" y="76"/>
                    <a:pt x="13" y="76"/>
                    <a:pt x="13" y="76"/>
                  </a:cubicBezTo>
                  <a:cubicBezTo>
                    <a:pt x="6" y="76"/>
                    <a:pt x="0" y="71"/>
                    <a:pt x="0" y="63"/>
                  </a:cubicBezTo>
                  <a:cubicBezTo>
                    <a:pt x="0" y="13"/>
                    <a:pt x="0" y="13"/>
                    <a:pt x="0" y="13"/>
                  </a:cubicBezTo>
                  <a:cubicBezTo>
                    <a:pt x="0" y="6"/>
                    <a:pt x="6" y="0"/>
                    <a:pt x="13" y="0"/>
                  </a:cubicBezTo>
                  <a:close/>
                </a:path>
              </a:pathLst>
            </a:custGeom>
            <a:noFill/>
            <a:ln w="19050" cap="flat">
              <a:solidFill>
                <a:schemeClr val="accent1"/>
              </a:solidFill>
              <a:prstDash val="solid"/>
              <a:miter/>
            </a:ln>
            <a:extLst/>
          </p:spPr>
          <p:txBody>
            <a:bodyPr vert="horz" wrap="square" lIns="91440" tIns="45720" rIns="91440" bIns="45720" numCol="1" anchor="t" anchorCtr="0" compatLnSpc="1">
              <a:prstTxWarp prst="textNoShape">
                <a:avLst/>
              </a:prstTxWarp>
            </a:bodyPr>
            <a:lstStyle/>
            <a:p>
              <a:endParaRPr lang="en-US"/>
            </a:p>
          </p:txBody>
        </p:sp>
        <p:sp>
          <p:nvSpPr>
            <p:cNvPr id="68" name="object 14">
              <a:extLst>
                <a:ext uri="{FF2B5EF4-FFF2-40B4-BE49-F238E27FC236}">
                  <a16:creationId xmlns:a16="http://schemas.microsoft.com/office/drawing/2014/main" id="{F055BE1C-C58A-4413-94A3-EBF4DA007E51}"/>
                </a:ext>
              </a:extLst>
            </p:cNvPr>
            <p:cNvSpPr txBox="1"/>
            <p:nvPr/>
          </p:nvSpPr>
          <p:spPr>
            <a:xfrm>
              <a:off x="1192346" y="5561595"/>
              <a:ext cx="1228260" cy="250586"/>
            </a:xfrm>
            <a:prstGeom prst="rect">
              <a:avLst/>
            </a:prstGeom>
          </p:spPr>
          <p:txBody>
            <a:bodyPr vert="horz" wrap="none" lIns="0" tIns="12700" rIns="0" bIns="0" rtlCol="0" anchor="ctr">
              <a:noAutofit/>
            </a:bodyPr>
            <a:lstStyle/>
            <a:p>
              <a:pPr marL="12700">
                <a:lnSpc>
                  <a:spcPct val="90000"/>
                </a:lnSpc>
                <a:spcBef>
                  <a:spcPts val="100"/>
                </a:spcBef>
              </a:pPr>
              <a:r>
                <a:rPr lang="en-US" sz="1400" spc="-5">
                  <a:solidFill>
                    <a:schemeClr val="tx1">
                      <a:lumMod val="50000"/>
                      <a:lumOff val="50000"/>
                    </a:schemeClr>
                  </a:solidFill>
                  <a:cs typeface="Segoe UI"/>
                </a:rPr>
                <a:t>30+ languages </a:t>
              </a:r>
              <a:br>
                <a:rPr lang="en-US" sz="1400" spc="-5">
                  <a:solidFill>
                    <a:schemeClr val="tx1">
                      <a:lumMod val="50000"/>
                      <a:lumOff val="50000"/>
                    </a:schemeClr>
                  </a:solidFill>
                  <a:cs typeface="Segoe UI"/>
                </a:rPr>
              </a:br>
              <a:r>
                <a:rPr lang="en-US" sz="1400" spc="-5">
                  <a:solidFill>
                    <a:schemeClr val="tx1">
                      <a:lumMod val="50000"/>
                      <a:lumOff val="50000"/>
                    </a:schemeClr>
                  </a:solidFill>
                  <a:cs typeface="Segoe UI"/>
                </a:rPr>
                <a:t>supported</a:t>
              </a:r>
            </a:p>
          </p:txBody>
        </p:sp>
      </p:grpSp>
      <p:grpSp>
        <p:nvGrpSpPr>
          <p:cNvPr id="71" name="Group 70">
            <a:extLst>
              <a:ext uri="{FF2B5EF4-FFF2-40B4-BE49-F238E27FC236}">
                <a16:creationId xmlns:a16="http://schemas.microsoft.com/office/drawing/2014/main" id="{08729D1A-EEF3-4596-BDFC-F3D60E4E0224}"/>
              </a:ext>
            </a:extLst>
          </p:cNvPr>
          <p:cNvGrpSpPr/>
          <p:nvPr/>
        </p:nvGrpSpPr>
        <p:grpSpPr>
          <a:xfrm>
            <a:off x="8041679" y="5766622"/>
            <a:ext cx="1667172" cy="402336"/>
            <a:chOff x="3406330" y="5456322"/>
            <a:chExt cx="1667172" cy="402336"/>
          </a:xfrm>
        </p:grpSpPr>
        <p:sp>
          <p:nvSpPr>
            <p:cNvPr id="72" name="EMI_E731" title="Icon of a tall rectangular building">
              <a:extLst>
                <a:ext uri="{FF2B5EF4-FFF2-40B4-BE49-F238E27FC236}">
                  <a16:creationId xmlns:a16="http://schemas.microsoft.com/office/drawing/2014/main" id="{EFD9FCCB-942D-4069-82BD-222E862645E8}"/>
                </a:ext>
              </a:extLst>
            </p:cNvPr>
            <p:cNvSpPr>
              <a:spLocks noChangeAspect="1" noEditPoints="1"/>
            </p:cNvSpPr>
            <p:nvPr/>
          </p:nvSpPr>
          <p:spPr bwMode="auto">
            <a:xfrm>
              <a:off x="3406330" y="5456322"/>
              <a:ext cx="247646" cy="402336"/>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3" name="object 14">
              <a:extLst>
                <a:ext uri="{FF2B5EF4-FFF2-40B4-BE49-F238E27FC236}">
                  <a16:creationId xmlns:a16="http://schemas.microsoft.com/office/drawing/2014/main" id="{1AF9D17E-4CD7-4F2E-9FA2-C0BF4CF1A828}"/>
                </a:ext>
              </a:extLst>
            </p:cNvPr>
            <p:cNvSpPr txBox="1"/>
            <p:nvPr/>
          </p:nvSpPr>
          <p:spPr>
            <a:xfrm>
              <a:off x="3929677" y="5554662"/>
              <a:ext cx="1143825" cy="250586"/>
            </a:xfrm>
            <a:prstGeom prst="rect">
              <a:avLst/>
            </a:prstGeom>
          </p:spPr>
          <p:txBody>
            <a:bodyPr vert="horz" wrap="none" lIns="0" tIns="12700" rIns="0" bIns="0" rtlCol="0" anchor="ctr">
              <a:noAutofit/>
            </a:bodyPr>
            <a:lstStyle/>
            <a:p>
              <a:pPr marL="12700">
                <a:lnSpc>
                  <a:spcPct val="90000"/>
                </a:lnSpc>
                <a:spcBef>
                  <a:spcPts val="100"/>
                </a:spcBef>
              </a:pPr>
              <a:r>
                <a:rPr lang="en-US" sz="1400" spc="-5">
                  <a:solidFill>
                    <a:schemeClr val="tx1">
                      <a:lumMod val="50000"/>
                      <a:lumOff val="50000"/>
                    </a:schemeClr>
                  </a:solidFill>
                  <a:cs typeface="Segoe UI"/>
                </a:rPr>
                <a:t>Enterprise </a:t>
              </a:r>
              <a:br>
                <a:rPr lang="en-US" sz="1400" spc="-5">
                  <a:solidFill>
                    <a:schemeClr val="tx1">
                      <a:lumMod val="50000"/>
                      <a:lumOff val="50000"/>
                    </a:schemeClr>
                  </a:solidFill>
                  <a:cs typeface="Segoe UI"/>
                </a:rPr>
              </a:br>
              <a:r>
                <a:rPr lang="en-US" sz="1400" spc="-5">
                  <a:solidFill>
                    <a:schemeClr val="tx1">
                      <a:lumMod val="50000"/>
                      <a:lumOff val="50000"/>
                    </a:schemeClr>
                  </a:solidFill>
                  <a:cs typeface="Segoe UI"/>
                </a:rPr>
                <a:t>scale</a:t>
              </a:r>
            </a:p>
          </p:txBody>
        </p:sp>
      </p:grpSp>
    </p:spTree>
    <p:extLst>
      <p:ext uri="{BB962C8B-B14F-4D97-AF65-F5344CB8AC3E}">
        <p14:creationId xmlns:p14="http://schemas.microsoft.com/office/powerpoint/2010/main" val="24505338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68C9FA-51D6-44C8-ADC1-164707D271AB}"/>
              </a:ext>
            </a:extLst>
          </p:cNvPr>
          <p:cNvPicPr>
            <a:picLocks noChangeAspect="1"/>
          </p:cNvPicPr>
          <p:nvPr/>
        </p:nvPicPr>
        <p:blipFill rotWithShape="1">
          <a:blip r:embed="rId3"/>
          <a:srcRect t="7638"/>
          <a:stretch/>
        </p:blipFill>
        <p:spPr>
          <a:xfrm>
            <a:off x="579633" y="1598481"/>
            <a:ext cx="7977771" cy="4144735"/>
          </a:xfrm>
          <a:prstGeom prst="rect">
            <a:avLst/>
          </a:prstGeom>
        </p:spPr>
      </p:pic>
      <p:sp>
        <p:nvSpPr>
          <p:cNvPr id="9" name="Rectangle 8">
            <a:extLst>
              <a:ext uri="{FF2B5EF4-FFF2-40B4-BE49-F238E27FC236}">
                <a16:creationId xmlns:a16="http://schemas.microsoft.com/office/drawing/2014/main" id="{7BD9A9CF-4095-4077-8F91-FA8A959EF379}"/>
              </a:ext>
            </a:extLst>
          </p:cNvPr>
          <p:cNvSpPr/>
          <p:nvPr/>
        </p:nvSpPr>
        <p:spPr>
          <a:xfrm>
            <a:off x="8833451" y="1447799"/>
            <a:ext cx="2924354" cy="4372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defTabSz="896091" fontAlgn="base">
              <a:spcBef>
                <a:spcPct val="0"/>
              </a:spcBef>
              <a:spcAft>
                <a:spcPct val="0"/>
              </a:spcAft>
            </a:pPr>
            <a:r>
              <a:rPr lang="en-US" sz="2800" dirty="0">
                <a:solidFill>
                  <a:schemeClr val="tx1">
                    <a:lumMod val="65000"/>
                    <a:lumOff val="35000"/>
                  </a:schemeClr>
                </a:solidFill>
                <a:cs typeface="Segoe UI" pitchFamily="34" charset="0"/>
              </a:rPr>
              <a:t>Our goal is to give every customer the ability to </a:t>
            </a:r>
            <a:r>
              <a:rPr lang="en-US" sz="2800" b="1" dirty="0">
                <a:solidFill>
                  <a:schemeClr val="tx1">
                    <a:lumMod val="65000"/>
                    <a:lumOff val="35000"/>
                  </a:schemeClr>
                </a:solidFill>
                <a:cs typeface="Segoe UI" pitchFamily="34" charset="0"/>
              </a:rPr>
              <a:t>transform</a:t>
            </a:r>
            <a:r>
              <a:rPr lang="en-US" sz="2800" dirty="0">
                <a:solidFill>
                  <a:schemeClr val="tx1">
                    <a:lumMod val="65000"/>
                    <a:lumOff val="35000"/>
                  </a:schemeClr>
                </a:solidFill>
                <a:cs typeface="Segoe UI" pitchFamily="34" charset="0"/>
              </a:rPr>
              <a:t> their </a:t>
            </a:r>
            <a:r>
              <a:rPr lang="en-US" sz="2800" b="1" dirty="0">
                <a:solidFill>
                  <a:schemeClr val="tx1">
                    <a:lumMod val="65000"/>
                    <a:lumOff val="35000"/>
                  </a:schemeClr>
                </a:solidFill>
                <a:cs typeface="Segoe UI" pitchFamily="34" charset="0"/>
              </a:rPr>
              <a:t>businesses</a:t>
            </a:r>
            <a:r>
              <a:rPr lang="en-US" sz="2800" dirty="0">
                <a:solidFill>
                  <a:schemeClr val="tx1">
                    <a:lumMod val="65000"/>
                    <a:lumOff val="35000"/>
                  </a:schemeClr>
                </a:solidFill>
                <a:cs typeface="Segoe UI" pitchFamily="34" charset="0"/>
              </a:rPr>
              <a:t>, and the world at large, </a:t>
            </a:r>
            <a:r>
              <a:rPr lang="en-US" sz="2800" b="1" dirty="0">
                <a:solidFill>
                  <a:schemeClr val="tx1">
                    <a:lumMod val="65000"/>
                    <a:lumOff val="35000"/>
                  </a:schemeClr>
                </a:solidFill>
                <a:cs typeface="Segoe UI" pitchFamily="34" charset="0"/>
              </a:rPr>
              <a:t>with connected solutions</a:t>
            </a:r>
          </a:p>
        </p:txBody>
      </p:sp>
      <p:sp>
        <p:nvSpPr>
          <p:cNvPr id="10" name="Rectangle 9">
            <a:extLst>
              <a:ext uri="{FF2B5EF4-FFF2-40B4-BE49-F238E27FC236}">
                <a16:creationId xmlns:a16="http://schemas.microsoft.com/office/drawing/2014/main" id="{4A2E8EF2-B7A0-4C83-8BDC-C09AC67EE6EB}"/>
              </a:ext>
            </a:extLst>
          </p:cNvPr>
          <p:cNvSpPr/>
          <p:nvPr/>
        </p:nvSpPr>
        <p:spPr>
          <a:xfrm>
            <a:off x="527877" y="5970691"/>
            <a:ext cx="11085003" cy="302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defTabSz="896091" fontAlgn="base">
              <a:spcBef>
                <a:spcPct val="0"/>
              </a:spcBef>
              <a:spcAft>
                <a:spcPct val="0"/>
              </a:spcAft>
            </a:pPr>
            <a:r>
              <a:rPr lang="en-US" sz="2100" dirty="0">
                <a:gradFill>
                  <a:gsLst>
                    <a:gs pos="0">
                      <a:srgbClr val="FFFFFF"/>
                    </a:gs>
                    <a:gs pos="100000">
                      <a:srgbClr val="FFFFFF"/>
                    </a:gs>
                  </a:gsLst>
                  <a:lin ang="5400000" scaled="0"/>
                </a:gradFill>
                <a:cs typeface="Segoe UI" pitchFamily="34" charset="0"/>
                <a:hlinkClick r:id="rId4"/>
              </a:rPr>
              <a:t>https://blogs.microsoft.com/iot/2018/04/04/microsoft-will-invest-5-billion-in-iot-heres-why</a:t>
            </a:r>
            <a:r>
              <a:rPr lang="en-US" sz="2100" dirty="0">
                <a:gradFill>
                  <a:gsLst>
                    <a:gs pos="0">
                      <a:srgbClr val="FFFFFF"/>
                    </a:gs>
                    <a:gs pos="100000">
                      <a:srgbClr val="FFFFFF"/>
                    </a:gs>
                  </a:gsLst>
                  <a:lin ang="5400000" scaled="0"/>
                </a:gradFill>
                <a:cs typeface="Segoe UI" pitchFamily="34" charset="0"/>
              </a:rPr>
              <a:t> </a:t>
            </a:r>
          </a:p>
        </p:txBody>
      </p:sp>
      <p:sp>
        <p:nvSpPr>
          <p:cNvPr id="2" name="Title 1">
            <a:extLst>
              <a:ext uri="{FF2B5EF4-FFF2-40B4-BE49-F238E27FC236}">
                <a16:creationId xmlns:a16="http://schemas.microsoft.com/office/drawing/2014/main" id="{F3F658B7-966B-46E5-9295-23E31B94B4EE}"/>
              </a:ext>
            </a:extLst>
          </p:cNvPr>
          <p:cNvSpPr>
            <a:spLocks noGrp="1"/>
          </p:cNvSpPr>
          <p:nvPr>
            <p:ph type="title"/>
          </p:nvPr>
        </p:nvSpPr>
        <p:spPr/>
        <p:txBody>
          <a:bodyPr/>
          <a:lstStyle/>
          <a:p>
            <a:r>
              <a:rPr lang="en-US" sz="5300" dirty="0"/>
              <a:t>MICROSOFT INVESTS $5 BILLION IN IOT</a:t>
            </a:r>
            <a:br>
              <a:rPr lang="en-US" sz="5300" dirty="0"/>
            </a:br>
            <a:endParaRPr lang="en-US" sz="5300" dirty="0"/>
          </a:p>
        </p:txBody>
      </p:sp>
      <p:cxnSp>
        <p:nvCxnSpPr>
          <p:cNvPr id="4" name="Straight Connector 3">
            <a:extLst>
              <a:ext uri="{FF2B5EF4-FFF2-40B4-BE49-F238E27FC236}">
                <a16:creationId xmlns:a16="http://schemas.microsoft.com/office/drawing/2014/main" id="{B3EA26B4-CBB0-44BB-A4A4-9FB7214D8592}"/>
              </a:ext>
            </a:extLst>
          </p:cNvPr>
          <p:cNvCxnSpPr/>
          <p:nvPr/>
        </p:nvCxnSpPr>
        <p:spPr>
          <a:xfrm>
            <a:off x="4186646" y="1312817"/>
            <a:ext cx="0" cy="4507192"/>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DCA40EC-B1AE-4B30-AED5-CF28A0D5D0B2}"/>
              </a:ext>
            </a:extLst>
          </p:cNvPr>
          <p:cNvCxnSpPr/>
          <p:nvPr/>
        </p:nvCxnSpPr>
        <p:spPr>
          <a:xfrm>
            <a:off x="2379617" y="1236024"/>
            <a:ext cx="0" cy="4507192"/>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2D514EF-D847-4A65-845D-2135A435E11B}"/>
              </a:ext>
            </a:extLst>
          </p:cNvPr>
          <p:cNvCxnSpPr>
            <a:cxnSpLocks/>
          </p:cNvCxnSpPr>
          <p:nvPr/>
        </p:nvCxnSpPr>
        <p:spPr>
          <a:xfrm flipH="1">
            <a:off x="519248" y="2906486"/>
            <a:ext cx="3667398" cy="0"/>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5A60A8-6A80-4159-B9B8-C444356A20F2}"/>
              </a:ext>
            </a:extLst>
          </p:cNvPr>
          <p:cNvCxnSpPr>
            <a:cxnSpLocks/>
          </p:cNvCxnSpPr>
          <p:nvPr/>
        </p:nvCxnSpPr>
        <p:spPr>
          <a:xfrm flipH="1">
            <a:off x="545918" y="4603073"/>
            <a:ext cx="3667398" cy="0"/>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B5C8FA-5362-4949-A0FA-548F2AE12918}"/>
              </a:ext>
            </a:extLst>
          </p:cNvPr>
          <p:cNvCxnSpPr>
            <a:cxnSpLocks/>
          </p:cNvCxnSpPr>
          <p:nvPr/>
        </p:nvCxnSpPr>
        <p:spPr>
          <a:xfrm flipH="1">
            <a:off x="4186646" y="3889563"/>
            <a:ext cx="4370758" cy="0"/>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75DD4C-293F-41F2-B527-016A7D1CC281}"/>
              </a:ext>
            </a:extLst>
          </p:cNvPr>
          <p:cNvCxnSpPr>
            <a:cxnSpLocks/>
          </p:cNvCxnSpPr>
          <p:nvPr/>
        </p:nvCxnSpPr>
        <p:spPr>
          <a:xfrm>
            <a:off x="6032863" y="3889563"/>
            <a:ext cx="0" cy="1853653"/>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68B5F5F-29B2-4C73-82B0-983E8C40CC15}"/>
              </a:ext>
            </a:extLst>
          </p:cNvPr>
          <p:cNvCxnSpPr>
            <a:cxnSpLocks/>
          </p:cNvCxnSpPr>
          <p:nvPr/>
        </p:nvCxnSpPr>
        <p:spPr>
          <a:xfrm>
            <a:off x="5669281" y="1528354"/>
            <a:ext cx="0" cy="2361209"/>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2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7D17-EDC8-4D57-BBF6-332EAA23F4BE}"/>
              </a:ext>
            </a:extLst>
          </p:cNvPr>
          <p:cNvSpPr>
            <a:spLocks noGrp="1"/>
          </p:cNvSpPr>
          <p:nvPr>
            <p:ph type="title"/>
          </p:nvPr>
        </p:nvSpPr>
        <p:spPr/>
        <p:txBody>
          <a:bodyPr/>
          <a:lstStyle/>
          <a:p>
            <a:r>
              <a:rPr lang="en-AU" dirty="0"/>
              <a:t>IoT by Numbers - Global</a:t>
            </a:r>
          </a:p>
        </p:txBody>
      </p:sp>
      <p:sp>
        <p:nvSpPr>
          <p:cNvPr id="3" name="TextBox 2">
            <a:extLst>
              <a:ext uri="{FF2B5EF4-FFF2-40B4-BE49-F238E27FC236}">
                <a16:creationId xmlns:a16="http://schemas.microsoft.com/office/drawing/2014/main" id="{71EF16FE-DE5D-43A9-91DC-922DC32B323D}"/>
              </a:ext>
            </a:extLst>
          </p:cNvPr>
          <p:cNvSpPr txBox="1"/>
          <p:nvPr/>
        </p:nvSpPr>
        <p:spPr>
          <a:xfrm>
            <a:off x="11189666" y="6382602"/>
            <a:ext cx="838178" cy="369332"/>
          </a:xfrm>
          <a:prstGeom prst="rect">
            <a:avLst/>
          </a:prstGeom>
          <a:noFill/>
        </p:spPr>
        <p:txBody>
          <a:bodyPr wrap="none" lIns="0" tIns="0" rIns="0" bIns="0" rtlCol="0">
            <a:spAutoFit/>
          </a:bodyPr>
          <a:lstStyle/>
          <a:p>
            <a:r>
              <a:rPr lang="en-AU" sz="2400" spc="-70" dirty="0">
                <a:gradFill>
                  <a:gsLst>
                    <a:gs pos="2917">
                      <a:schemeClr val="bg2"/>
                    </a:gs>
                    <a:gs pos="95000">
                      <a:schemeClr val="bg2"/>
                    </a:gs>
                  </a:gsLst>
                  <a:lin ang="5400000" scaled="0"/>
                </a:gradFill>
                <a:hlinkClick r:id="rId2"/>
              </a:rPr>
              <a:t>source</a:t>
            </a:r>
            <a:endParaRPr lang="en-AU" sz="2400" spc="-70" dirty="0">
              <a:gradFill>
                <a:gsLst>
                  <a:gs pos="2917">
                    <a:schemeClr val="bg2"/>
                  </a:gs>
                  <a:gs pos="95000">
                    <a:schemeClr val="bg2"/>
                  </a:gs>
                </a:gsLst>
                <a:lin ang="5400000" scaled="0"/>
              </a:gradFill>
            </a:endParaRPr>
          </a:p>
        </p:txBody>
      </p:sp>
      <p:pic>
        <p:nvPicPr>
          <p:cNvPr id="5" name="Picture 4" descr="https://thumbor.forbes.com/thumbor/960x0/https%3A%2F%2Fblogs-images.forbes.com%2Flouiscolumbus%2Ffiles%2F2017%2F12%2FGlobalIoTForecast.jpg">
            <a:extLst>
              <a:ext uri="{FF2B5EF4-FFF2-40B4-BE49-F238E27FC236}">
                <a16:creationId xmlns:a16="http://schemas.microsoft.com/office/drawing/2014/main" id="{04DB89B0-D978-4DFC-AB97-8E7DBE5E2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57" y="2085972"/>
            <a:ext cx="11400486" cy="387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7479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00AA-BB63-4908-AAFD-A403D0AB806E}"/>
              </a:ext>
            </a:extLst>
          </p:cNvPr>
          <p:cNvSpPr>
            <a:spLocks noGrp="1"/>
          </p:cNvSpPr>
          <p:nvPr>
            <p:ph type="title"/>
          </p:nvPr>
        </p:nvSpPr>
        <p:spPr>
          <a:xfrm>
            <a:off x="519248" y="333375"/>
            <a:ext cx="11151917" cy="800482"/>
          </a:xfrm>
        </p:spPr>
        <p:txBody>
          <a:bodyPr/>
          <a:lstStyle/>
          <a:p>
            <a:r>
              <a:rPr lang="en-AU" dirty="0"/>
              <a:t>IoT by Numbers - Australia</a:t>
            </a:r>
            <a:r>
              <a:rPr lang="en-AU" sz="2800" dirty="0"/>
              <a:t> (An ACS Report)</a:t>
            </a:r>
            <a:endParaRPr lang="en-AU" dirty="0"/>
          </a:p>
        </p:txBody>
      </p:sp>
      <p:pic>
        <p:nvPicPr>
          <p:cNvPr id="4" name="Picture 3">
            <a:extLst>
              <a:ext uri="{FF2B5EF4-FFF2-40B4-BE49-F238E27FC236}">
                <a16:creationId xmlns:a16="http://schemas.microsoft.com/office/drawing/2014/main" id="{81B26A99-5E0D-4169-8828-A9E0D43DF50F}"/>
              </a:ext>
            </a:extLst>
          </p:cNvPr>
          <p:cNvPicPr>
            <a:picLocks noChangeAspect="1"/>
          </p:cNvPicPr>
          <p:nvPr/>
        </p:nvPicPr>
        <p:blipFill>
          <a:blip r:embed="rId2"/>
          <a:stretch>
            <a:fillRect/>
          </a:stretch>
        </p:blipFill>
        <p:spPr>
          <a:xfrm>
            <a:off x="519248" y="2651992"/>
            <a:ext cx="4118967" cy="1135478"/>
          </a:xfrm>
          <a:prstGeom prst="rect">
            <a:avLst/>
          </a:prstGeom>
        </p:spPr>
      </p:pic>
      <p:pic>
        <p:nvPicPr>
          <p:cNvPr id="5" name="Picture 4">
            <a:extLst>
              <a:ext uri="{FF2B5EF4-FFF2-40B4-BE49-F238E27FC236}">
                <a16:creationId xmlns:a16="http://schemas.microsoft.com/office/drawing/2014/main" id="{BDD7BF1D-E94F-467D-869B-396293824695}"/>
              </a:ext>
            </a:extLst>
          </p:cNvPr>
          <p:cNvPicPr>
            <a:picLocks noChangeAspect="1"/>
          </p:cNvPicPr>
          <p:nvPr/>
        </p:nvPicPr>
        <p:blipFill>
          <a:blip r:embed="rId3"/>
          <a:stretch>
            <a:fillRect/>
          </a:stretch>
        </p:blipFill>
        <p:spPr>
          <a:xfrm>
            <a:off x="519248" y="4042620"/>
            <a:ext cx="4061812" cy="956393"/>
          </a:xfrm>
          <a:prstGeom prst="rect">
            <a:avLst/>
          </a:prstGeom>
        </p:spPr>
      </p:pic>
      <p:pic>
        <p:nvPicPr>
          <p:cNvPr id="6" name="Picture 5">
            <a:extLst>
              <a:ext uri="{FF2B5EF4-FFF2-40B4-BE49-F238E27FC236}">
                <a16:creationId xmlns:a16="http://schemas.microsoft.com/office/drawing/2014/main" id="{00741175-8F42-4F20-8E6D-943C9ABC5E74}"/>
              </a:ext>
            </a:extLst>
          </p:cNvPr>
          <p:cNvPicPr>
            <a:picLocks noChangeAspect="1"/>
          </p:cNvPicPr>
          <p:nvPr/>
        </p:nvPicPr>
        <p:blipFill>
          <a:blip r:embed="rId4"/>
          <a:stretch>
            <a:fillRect/>
          </a:stretch>
        </p:blipFill>
        <p:spPr>
          <a:xfrm>
            <a:off x="526869" y="5254163"/>
            <a:ext cx="4111346" cy="1185013"/>
          </a:xfrm>
          <a:prstGeom prst="rect">
            <a:avLst/>
          </a:prstGeom>
        </p:spPr>
      </p:pic>
      <p:pic>
        <p:nvPicPr>
          <p:cNvPr id="7" name="Picture 6">
            <a:extLst>
              <a:ext uri="{FF2B5EF4-FFF2-40B4-BE49-F238E27FC236}">
                <a16:creationId xmlns:a16="http://schemas.microsoft.com/office/drawing/2014/main" id="{69DEA5FE-65D2-49C0-BDC9-95A494D61A3C}"/>
              </a:ext>
            </a:extLst>
          </p:cNvPr>
          <p:cNvPicPr>
            <a:picLocks noChangeAspect="1"/>
          </p:cNvPicPr>
          <p:nvPr/>
        </p:nvPicPr>
        <p:blipFill>
          <a:blip r:embed="rId5"/>
          <a:stretch>
            <a:fillRect/>
          </a:stretch>
        </p:blipFill>
        <p:spPr>
          <a:xfrm>
            <a:off x="6423904" y="2667233"/>
            <a:ext cx="4202794" cy="1120237"/>
          </a:xfrm>
          <a:prstGeom prst="rect">
            <a:avLst/>
          </a:prstGeom>
        </p:spPr>
      </p:pic>
      <p:pic>
        <p:nvPicPr>
          <p:cNvPr id="8" name="Picture 7">
            <a:extLst>
              <a:ext uri="{FF2B5EF4-FFF2-40B4-BE49-F238E27FC236}">
                <a16:creationId xmlns:a16="http://schemas.microsoft.com/office/drawing/2014/main" id="{3322B342-6E8C-4400-9E4E-9A68A204D9EB}"/>
              </a:ext>
            </a:extLst>
          </p:cNvPr>
          <p:cNvPicPr>
            <a:picLocks noChangeAspect="1"/>
          </p:cNvPicPr>
          <p:nvPr/>
        </p:nvPicPr>
        <p:blipFill>
          <a:blip r:embed="rId6"/>
          <a:stretch>
            <a:fillRect/>
          </a:stretch>
        </p:blipFill>
        <p:spPr>
          <a:xfrm>
            <a:off x="6423904" y="4042620"/>
            <a:ext cx="4000847" cy="990686"/>
          </a:xfrm>
          <a:prstGeom prst="rect">
            <a:avLst/>
          </a:prstGeom>
        </p:spPr>
      </p:pic>
      <p:sp>
        <p:nvSpPr>
          <p:cNvPr id="9" name="TextBox 8">
            <a:extLst>
              <a:ext uri="{FF2B5EF4-FFF2-40B4-BE49-F238E27FC236}">
                <a16:creationId xmlns:a16="http://schemas.microsoft.com/office/drawing/2014/main" id="{5C749F27-9961-4FD6-B310-11C7D28F5A77}"/>
              </a:ext>
            </a:extLst>
          </p:cNvPr>
          <p:cNvSpPr txBox="1"/>
          <p:nvPr/>
        </p:nvSpPr>
        <p:spPr>
          <a:xfrm>
            <a:off x="519248" y="1185656"/>
            <a:ext cx="10823821" cy="923330"/>
          </a:xfrm>
          <a:prstGeom prst="rect">
            <a:avLst/>
          </a:prstGeom>
          <a:noFill/>
        </p:spPr>
        <p:txBody>
          <a:bodyPr wrap="square" lIns="0" tIns="0" rIns="0" bIns="0" rtlCol="0">
            <a:spAutoFit/>
          </a:bodyPr>
          <a:lstStyle/>
          <a:p>
            <a:r>
              <a:rPr lang="en-US" sz="2000" dirty="0"/>
              <a:t>Across the five industries assessed, which represent 25% of Australia’s GDP, the IoT can achieve potential annual benefits of A$194–308 bn over a period of 8–18 years. This impact translates into average productivity improvements of around 2% p.a. across these industries.</a:t>
            </a:r>
            <a:endParaRPr lang="en-AU" sz="2000" spc="-70" dirty="0">
              <a:gradFill>
                <a:gsLst>
                  <a:gs pos="2917">
                    <a:schemeClr val="bg2"/>
                  </a:gs>
                  <a:gs pos="95000">
                    <a:schemeClr val="bg2"/>
                  </a:gs>
                </a:gsLst>
                <a:lin ang="5400000" scaled="0"/>
              </a:gradFill>
            </a:endParaRPr>
          </a:p>
        </p:txBody>
      </p:sp>
      <p:sp>
        <p:nvSpPr>
          <p:cNvPr id="10" name="TextBox 9">
            <a:extLst>
              <a:ext uri="{FF2B5EF4-FFF2-40B4-BE49-F238E27FC236}">
                <a16:creationId xmlns:a16="http://schemas.microsoft.com/office/drawing/2014/main" id="{CD33076F-4940-49B1-A1E5-F7914903D89A}"/>
              </a:ext>
            </a:extLst>
          </p:cNvPr>
          <p:cNvSpPr txBox="1"/>
          <p:nvPr/>
        </p:nvSpPr>
        <p:spPr>
          <a:xfrm>
            <a:off x="11189666" y="6382602"/>
            <a:ext cx="838178" cy="369332"/>
          </a:xfrm>
          <a:prstGeom prst="rect">
            <a:avLst/>
          </a:prstGeom>
          <a:noFill/>
        </p:spPr>
        <p:txBody>
          <a:bodyPr wrap="none" lIns="0" tIns="0" rIns="0" bIns="0" rtlCol="0">
            <a:spAutoFit/>
          </a:bodyPr>
          <a:lstStyle/>
          <a:p>
            <a:r>
              <a:rPr lang="en-AU" sz="2400" spc="-70" dirty="0">
                <a:gradFill>
                  <a:gsLst>
                    <a:gs pos="2917">
                      <a:schemeClr val="bg2"/>
                    </a:gs>
                    <a:gs pos="95000">
                      <a:schemeClr val="bg2"/>
                    </a:gs>
                  </a:gsLst>
                  <a:lin ang="5400000" scaled="0"/>
                </a:gradFill>
                <a:hlinkClick r:id="rId7"/>
              </a:rPr>
              <a:t>source</a:t>
            </a:r>
            <a:endParaRPr lang="en-AU"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824504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20C49-C1BB-4076-B551-1CE9B312209B}"/>
              </a:ext>
            </a:extLst>
          </p:cNvPr>
          <p:cNvSpPr>
            <a:spLocks noGrp="1"/>
          </p:cNvSpPr>
          <p:nvPr>
            <p:ph type="title"/>
          </p:nvPr>
        </p:nvSpPr>
        <p:spPr/>
        <p:txBody>
          <a:bodyPr/>
          <a:lstStyle/>
          <a:p>
            <a:endParaRPr lang="en-AU"/>
          </a:p>
        </p:txBody>
      </p:sp>
      <p:pic>
        <p:nvPicPr>
          <p:cNvPr id="3" name="Create the Internet of Your Things -  Microsoft's Vision for IoT [720p]">
            <a:hlinkClick r:id="" action="ppaction://media"/>
            <a:extLst>
              <a:ext uri="{FF2B5EF4-FFF2-40B4-BE49-F238E27FC236}">
                <a16:creationId xmlns:a16="http://schemas.microsoft.com/office/drawing/2014/main" id="{66D0D610-A44E-4D3C-9430-92EBE440B5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86"/>
            <a:ext cx="12192000" cy="6858000"/>
          </a:xfrm>
          <a:prstGeom prst="rect">
            <a:avLst/>
          </a:prstGeom>
        </p:spPr>
      </p:pic>
    </p:spTree>
    <p:extLst>
      <p:ext uri="{BB962C8B-B14F-4D97-AF65-F5344CB8AC3E}">
        <p14:creationId xmlns:p14="http://schemas.microsoft.com/office/powerpoint/2010/main" val="23444413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cloud" title="Icon of a cloud">
            <a:extLst>
              <a:ext uri="{FF2B5EF4-FFF2-40B4-BE49-F238E27FC236}">
                <a16:creationId xmlns:a16="http://schemas.microsoft.com/office/drawing/2014/main" id="{2F4D2B22-0BB9-4242-A0A2-7972E4D7D483}"/>
              </a:ext>
            </a:extLst>
          </p:cNvPr>
          <p:cNvSpPr>
            <a:spLocks noChangeAspect="1"/>
          </p:cNvSpPr>
          <p:nvPr/>
        </p:nvSpPr>
        <p:spPr bwMode="auto">
          <a:xfrm>
            <a:off x="5712059" y="1659249"/>
            <a:ext cx="2011246" cy="128135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85000"/>
            </a:schemeClr>
          </a:solidFill>
          <a:ln w="15875" cap="sq">
            <a:solidFill>
              <a:schemeClr val="bg1">
                <a:lumMod val="8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Oval 84">
            <a:extLst>
              <a:ext uri="{FF2B5EF4-FFF2-40B4-BE49-F238E27FC236}">
                <a16:creationId xmlns:a16="http://schemas.microsoft.com/office/drawing/2014/main" id="{7D029E26-0A42-4A21-8BE6-39C2EB571D54}"/>
              </a:ext>
            </a:extLst>
          </p:cNvPr>
          <p:cNvSpPr/>
          <p:nvPr/>
        </p:nvSpPr>
        <p:spPr bwMode="auto">
          <a:xfrm>
            <a:off x="4346184" y="4612357"/>
            <a:ext cx="2209356" cy="33706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9D9E4055-DFFB-42B2-B939-83B283214FE8}"/>
              </a:ext>
            </a:extLst>
          </p:cNvPr>
          <p:cNvSpPr/>
          <p:nvPr/>
        </p:nvSpPr>
        <p:spPr bwMode="auto">
          <a:xfrm>
            <a:off x="6896633" y="4671819"/>
            <a:ext cx="2231823" cy="41323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4422D2E-CEBB-45B2-96D2-1EBFC65DBB64}"/>
              </a:ext>
            </a:extLst>
          </p:cNvPr>
          <p:cNvSpPr/>
          <p:nvPr/>
        </p:nvSpPr>
        <p:spPr bwMode="auto">
          <a:xfrm>
            <a:off x="9071013" y="4277090"/>
            <a:ext cx="2593812" cy="44167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935CC40B-E912-4260-9397-B99E1F9BCDFF}"/>
              </a:ext>
            </a:extLst>
          </p:cNvPr>
          <p:cNvSpPr/>
          <p:nvPr/>
        </p:nvSpPr>
        <p:spPr bwMode="auto">
          <a:xfrm>
            <a:off x="1749121" y="4174866"/>
            <a:ext cx="3028850" cy="36471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tx1">
                    <a:lumMod val="65000"/>
                    <a:lumOff val="35000"/>
                  </a:schemeClr>
                </a:solidFill>
              </a:rPr>
              <a:t>IOT &amp; INTELLIGENT INFRASTRUCTURE</a:t>
            </a:r>
          </a:p>
        </p:txBody>
      </p:sp>
      <p:sp>
        <p:nvSpPr>
          <p:cNvPr id="12" name="TextBox 11"/>
          <p:cNvSpPr txBox="1"/>
          <p:nvPr/>
        </p:nvSpPr>
        <p:spPr>
          <a:xfrm>
            <a:off x="547240" y="4776895"/>
            <a:ext cx="1577859" cy="492443"/>
          </a:xfrm>
          <a:prstGeom prst="rect">
            <a:avLst/>
          </a:prstGeom>
          <a:noFill/>
        </p:spPr>
        <p:txBody>
          <a:bodyPr wrap="square" lIns="0" tIns="0" rIns="0" bIns="0" rtlCol="0">
            <a:spAutoFit/>
          </a:bodyPr>
          <a:lstStyle/>
          <a:p>
            <a:r>
              <a:rPr lang="en-US" sz="1600" dirty="0">
                <a:solidFill>
                  <a:srgbClr val="59B4D9"/>
                </a:solidFill>
              </a:rPr>
              <a:t>Citizen </a:t>
            </a:r>
            <a:br>
              <a:rPr lang="en-US" sz="1600" dirty="0">
                <a:solidFill>
                  <a:srgbClr val="59B4D9"/>
                </a:solidFill>
              </a:rPr>
            </a:br>
            <a:r>
              <a:rPr lang="en-US" sz="1600" dirty="0">
                <a:solidFill>
                  <a:srgbClr val="59B4D9"/>
                </a:solidFill>
              </a:rPr>
              <a:t>Engagement</a:t>
            </a:r>
          </a:p>
        </p:txBody>
      </p:sp>
      <p:sp>
        <p:nvSpPr>
          <p:cNvPr id="13" name="TextBox 12"/>
          <p:cNvSpPr txBox="1"/>
          <p:nvPr/>
        </p:nvSpPr>
        <p:spPr>
          <a:xfrm>
            <a:off x="547240" y="1507811"/>
            <a:ext cx="2152186" cy="492443"/>
          </a:xfrm>
          <a:prstGeom prst="rect">
            <a:avLst/>
          </a:prstGeom>
          <a:noFill/>
        </p:spPr>
        <p:txBody>
          <a:bodyPr wrap="square" lIns="0" tIns="0" rIns="0" bIns="0" rtlCol="0">
            <a:spAutoFit/>
          </a:bodyPr>
          <a:lstStyle/>
          <a:p>
            <a:r>
              <a:rPr lang="en-US" sz="1600" dirty="0">
                <a:solidFill>
                  <a:srgbClr val="59B4D9"/>
                </a:solidFill>
              </a:rPr>
              <a:t>Transportation, Traffic, </a:t>
            </a:r>
            <a:br>
              <a:rPr lang="en-US" sz="1600" dirty="0">
                <a:solidFill>
                  <a:srgbClr val="59B4D9"/>
                </a:solidFill>
              </a:rPr>
            </a:br>
            <a:r>
              <a:rPr lang="en-US" sz="1600" dirty="0">
                <a:solidFill>
                  <a:srgbClr val="59B4D9"/>
                </a:solidFill>
              </a:rPr>
              <a:t>Parking, Vehicles</a:t>
            </a:r>
          </a:p>
        </p:txBody>
      </p:sp>
      <p:sp>
        <p:nvSpPr>
          <p:cNvPr id="14" name="TextBox 13"/>
          <p:cNvSpPr txBox="1"/>
          <p:nvPr/>
        </p:nvSpPr>
        <p:spPr>
          <a:xfrm>
            <a:off x="547240" y="3543571"/>
            <a:ext cx="1290759" cy="738664"/>
          </a:xfrm>
          <a:prstGeom prst="rect">
            <a:avLst/>
          </a:prstGeom>
          <a:noFill/>
        </p:spPr>
        <p:txBody>
          <a:bodyPr wrap="square" lIns="0" tIns="0" rIns="0" bIns="0" rtlCol="0">
            <a:spAutoFit/>
          </a:bodyPr>
          <a:lstStyle/>
          <a:p>
            <a:r>
              <a:rPr lang="en-US" sz="1600" dirty="0">
                <a:solidFill>
                  <a:srgbClr val="59B4D9"/>
                </a:solidFill>
              </a:rPr>
              <a:t>Energy, </a:t>
            </a:r>
            <a:br>
              <a:rPr lang="en-US" sz="1600" dirty="0">
                <a:solidFill>
                  <a:srgbClr val="59B4D9"/>
                </a:solidFill>
              </a:rPr>
            </a:br>
            <a:r>
              <a:rPr lang="en-US" sz="1600" dirty="0">
                <a:solidFill>
                  <a:srgbClr val="59B4D9"/>
                </a:solidFill>
              </a:rPr>
              <a:t>Water </a:t>
            </a:r>
            <a:br>
              <a:rPr lang="en-US" sz="1600" dirty="0">
                <a:solidFill>
                  <a:srgbClr val="59B4D9"/>
                </a:solidFill>
              </a:rPr>
            </a:br>
            <a:r>
              <a:rPr lang="en-US" sz="1600" dirty="0">
                <a:solidFill>
                  <a:srgbClr val="59B4D9"/>
                </a:solidFill>
              </a:rPr>
              <a:t>&amp; Utilities</a:t>
            </a:r>
          </a:p>
        </p:txBody>
      </p:sp>
      <p:sp>
        <p:nvSpPr>
          <p:cNvPr id="15" name="TextBox 14"/>
          <p:cNvSpPr txBox="1"/>
          <p:nvPr/>
        </p:nvSpPr>
        <p:spPr>
          <a:xfrm>
            <a:off x="547240" y="5794776"/>
            <a:ext cx="1332701" cy="492443"/>
          </a:xfrm>
          <a:prstGeom prst="rect">
            <a:avLst/>
          </a:prstGeom>
          <a:noFill/>
        </p:spPr>
        <p:txBody>
          <a:bodyPr wrap="square" lIns="0" tIns="0" rIns="0" bIns="0" rtlCol="0">
            <a:spAutoFit/>
          </a:bodyPr>
          <a:lstStyle/>
          <a:p>
            <a:r>
              <a:rPr lang="en-US" sz="1600" dirty="0">
                <a:solidFill>
                  <a:srgbClr val="59B4D9"/>
                </a:solidFill>
              </a:rPr>
              <a:t>Public Safety &amp; Security</a:t>
            </a:r>
          </a:p>
        </p:txBody>
      </p:sp>
      <p:sp>
        <p:nvSpPr>
          <p:cNvPr id="16" name="TextBox 15"/>
          <p:cNvSpPr txBox="1"/>
          <p:nvPr/>
        </p:nvSpPr>
        <p:spPr>
          <a:xfrm>
            <a:off x="547240" y="2525691"/>
            <a:ext cx="1290759" cy="492443"/>
          </a:xfrm>
          <a:prstGeom prst="rect">
            <a:avLst/>
          </a:prstGeom>
          <a:noFill/>
        </p:spPr>
        <p:txBody>
          <a:bodyPr wrap="square" lIns="0" tIns="0" rIns="0" bIns="0" rtlCol="0">
            <a:spAutoFit/>
          </a:bodyPr>
          <a:lstStyle/>
          <a:p>
            <a:r>
              <a:rPr lang="en-US" sz="1600" dirty="0">
                <a:solidFill>
                  <a:srgbClr val="59B4D9"/>
                </a:solidFill>
              </a:rPr>
              <a:t>Housing,</a:t>
            </a:r>
          </a:p>
          <a:p>
            <a:r>
              <a:rPr lang="en-US" sz="1600" dirty="0">
                <a:solidFill>
                  <a:srgbClr val="59B4D9"/>
                </a:solidFill>
              </a:rPr>
              <a:t>Buildings</a:t>
            </a:r>
          </a:p>
        </p:txBody>
      </p:sp>
      <p:sp>
        <p:nvSpPr>
          <p:cNvPr id="19" name="TextBox 18"/>
          <p:cNvSpPr txBox="1"/>
          <p:nvPr/>
        </p:nvSpPr>
        <p:spPr>
          <a:xfrm>
            <a:off x="7757636" y="2154734"/>
            <a:ext cx="2152186" cy="215444"/>
          </a:xfrm>
          <a:prstGeom prst="rect">
            <a:avLst/>
          </a:prstGeom>
          <a:noFill/>
        </p:spPr>
        <p:txBody>
          <a:bodyPr wrap="square" lIns="0" tIns="0" rIns="0" bIns="0" rtlCol="0">
            <a:spAutoFit/>
          </a:bodyPr>
          <a:lstStyle/>
          <a:p>
            <a:r>
              <a:rPr lang="en-US" sz="1400" b="1" dirty="0">
                <a:solidFill>
                  <a:schemeClr val="tx1">
                    <a:lumMod val="65000"/>
                    <a:lumOff val="35000"/>
                  </a:schemeClr>
                </a:solidFill>
              </a:rPr>
              <a:t>Environment</a:t>
            </a:r>
          </a:p>
        </p:txBody>
      </p:sp>
      <p:sp>
        <p:nvSpPr>
          <p:cNvPr id="20" name="TextBox 19"/>
          <p:cNvSpPr txBox="1"/>
          <p:nvPr/>
        </p:nvSpPr>
        <p:spPr>
          <a:xfrm>
            <a:off x="6224102" y="1379395"/>
            <a:ext cx="1004011" cy="215444"/>
          </a:xfrm>
          <a:prstGeom prst="rect">
            <a:avLst/>
          </a:prstGeom>
          <a:noFill/>
        </p:spPr>
        <p:txBody>
          <a:bodyPr wrap="square" lIns="0" tIns="0" rIns="0" bIns="0" rtlCol="0">
            <a:spAutoFit/>
          </a:bodyPr>
          <a:lstStyle/>
          <a:p>
            <a:pPr algn="ctr"/>
            <a:r>
              <a:rPr lang="en-US" sz="1400" b="1" dirty="0">
                <a:solidFill>
                  <a:schemeClr val="tx1">
                    <a:lumMod val="65000"/>
                    <a:lumOff val="35000"/>
                  </a:schemeClr>
                </a:solidFill>
              </a:rPr>
              <a:t>Social</a:t>
            </a:r>
          </a:p>
        </p:txBody>
      </p:sp>
      <p:sp>
        <p:nvSpPr>
          <p:cNvPr id="21" name="TextBox 20"/>
          <p:cNvSpPr txBox="1"/>
          <p:nvPr/>
        </p:nvSpPr>
        <p:spPr>
          <a:xfrm>
            <a:off x="4844515" y="2137521"/>
            <a:ext cx="912737" cy="215444"/>
          </a:xfrm>
          <a:prstGeom prst="rect">
            <a:avLst/>
          </a:prstGeom>
          <a:noFill/>
        </p:spPr>
        <p:txBody>
          <a:bodyPr wrap="square" lIns="0" tIns="0" rIns="0" bIns="0" rtlCol="0">
            <a:spAutoFit/>
          </a:bodyPr>
          <a:lstStyle/>
          <a:p>
            <a:r>
              <a:rPr lang="en-US" sz="1400" b="1" dirty="0">
                <a:solidFill>
                  <a:schemeClr val="tx1">
                    <a:lumMod val="65000"/>
                    <a:lumOff val="35000"/>
                  </a:schemeClr>
                </a:solidFill>
              </a:rPr>
              <a:t>Economy</a:t>
            </a:r>
          </a:p>
        </p:txBody>
      </p:sp>
      <p:sp>
        <p:nvSpPr>
          <p:cNvPr id="36" name="Rectangle: Rounded Corners 35">
            <a:extLst>
              <a:ext uri="{FF2B5EF4-FFF2-40B4-BE49-F238E27FC236}">
                <a16:creationId xmlns:a16="http://schemas.microsoft.com/office/drawing/2014/main" id="{530ACCD8-EB9E-4039-9F5B-8EEBCABE0A24}"/>
              </a:ext>
            </a:extLst>
          </p:cNvPr>
          <p:cNvSpPr/>
          <p:nvPr/>
        </p:nvSpPr>
        <p:spPr bwMode="auto">
          <a:xfrm>
            <a:off x="2111921" y="5247137"/>
            <a:ext cx="791753" cy="381849"/>
          </a:xfrm>
          <a:prstGeom prst="roundRect">
            <a:avLst/>
          </a:prstGeom>
          <a:solidFill>
            <a:srgbClr val="82C7E3"/>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Connected</a:t>
            </a:r>
            <a:br>
              <a:rPr lang="en-US" sz="1000" dirty="0">
                <a:gradFill>
                  <a:gsLst>
                    <a:gs pos="0">
                      <a:srgbClr val="FFFFFF"/>
                    </a:gs>
                    <a:gs pos="100000">
                      <a:srgbClr val="FFFFFF"/>
                    </a:gs>
                  </a:gsLst>
                  <a:lin ang="5400000" scaled="0"/>
                </a:gradFill>
                <a:ea typeface="Segoe UI" pitchFamily="34" charset="0"/>
                <a:cs typeface="Segoe UI" pitchFamily="34" charset="0"/>
              </a:rPr>
            </a:br>
            <a:r>
              <a:rPr lang="en-US" sz="1000" b="1" dirty="0">
                <a:gradFill>
                  <a:gsLst>
                    <a:gs pos="0">
                      <a:srgbClr val="FFFFFF"/>
                    </a:gs>
                    <a:gs pos="100000">
                      <a:srgbClr val="FFFFFF"/>
                    </a:gs>
                  </a:gsLst>
                  <a:lin ang="5400000" scaled="0"/>
                </a:gradFill>
                <a:ea typeface="Segoe UI" pitchFamily="34" charset="0"/>
                <a:cs typeface="Segoe UI" pitchFamily="34" charset="0"/>
              </a:rPr>
              <a:t>GRID</a:t>
            </a:r>
          </a:p>
        </p:txBody>
      </p:sp>
      <p:pic>
        <p:nvPicPr>
          <p:cNvPr id="47" name="Picture 46">
            <a:extLst>
              <a:ext uri="{FF2B5EF4-FFF2-40B4-BE49-F238E27FC236}">
                <a16:creationId xmlns:a16="http://schemas.microsoft.com/office/drawing/2014/main" id="{AE7474B0-FA78-42FD-B4AD-B3940BD2B694}"/>
              </a:ext>
            </a:extLst>
          </p:cNvPr>
          <p:cNvPicPr>
            <a:picLocks noChangeAspect="1"/>
          </p:cNvPicPr>
          <p:nvPr/>
        </p:nvPicPr>
        <p:blipFill>
          <a:blip r:embed="rId3" cstate="screen">
            <a:biLevel thresh="25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661093" y="1943190"/>
            <a:ext cx="1887269" cy="998687"/>
          </a:xfrm>
          <a:prstGeom prst="rect">
            <a:avLst/>
          </a:prstGeom>
        </p:spPr>
      </p:pic>
      <p:sp>
        <p:nvSpPr>
          <p:cNvPr id="38" name="building_1" title="Icon of two tall rectangular buildings of different heights">
            <a:extLst>
              <a:ext uri="{FF2B5EF4-FFF2-40B4-BE49-F238E27FC236}">
                <a16:creationId xmlns:a16="http://schemas.microsoft.com/office/drawing/2014/main" id="{5B09C013-211C-472A-8060-950DE8475BA7}"/>
              </a:ext>
            </a:extLst>
          </p:cNvPr>
          <p:cNvSpPr>
            <a:spLocks noChangeAspect="1" noEditPoints="1"/>
          </p:cNvSpPr>
          <p:nvPr/>
        </p:nvSpPr>
        <p:spPr bwMode="auto">
          <a:xfrm>
            <a:off x="5145973" y="3991115"/>
            <a:ext cx="835472" cy="838881"/>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solidFill>
            <a:schemeClr val="bg1"/>
          </a:solidFill>
          <a:ln w="15875"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6" name="EMI_E731" title="Icon of a tall rectangular building">
            <a:extLst>
              <a:ext uri="{FF2B5EF4-FFF2-40B4-BE49-F238E27FC236}">
                <a16:creationId xmlns:a16="http://schemas.microsoft.com/office/drawing/2014/main" id="{510804EA-57D8-433B-B360-F5A179D1A394}"/>
              </a:ext>
            </a:extLst>
          </p:cNvPr>
          <p:cNvSpPr>
            <a:spLocks noChangeAspect="1" noEditPoints="1"/>
          </p:cNvSpPr>
          <p:nvPr/>
        </p:nvSpPr>
        <p:spPr bwMode="auto">
          <a:xfrm>
            <a:off x="3697943" y="3662680"/>
            <a:ext cx="343074" cy="672369"/>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1"/>
          </a:solidFill>
          <a:ln w="15875"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building_4" title="Icon of a tall rectangular building in front of two shorter buildings">
            <a:extLst>
              <a:ext uri="{FF2B5EF4-FFF2-40B4-BE49-F238E27FC236}">
                <a16:creationId xmlns:a16="http://schemas.microsoft.com/office/drawing/2014/main" id="{8BAAF1AA-135A-4827-9F29-7B6933B46904}"/>
              </a:ext>
            </a:extLst>
          </p:cNvPr>
          <p:cNvSpPr>
            <a:spLocks noChangeAspect="1" noEditPoints="1"/>
          </p:cNvSpPr>
          <p:nvPr/>
        </p:nvSpPr>
        <p:spPr bwMode="auto">
          <a:xfrm>
            <a:off x="4036323" y="2979130"/>
            <a:ext cx="446277" cy="1355528"/>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9" name="building_5" title="Icon of tall buildings">
            <a:extLst>
              <a:ext uri="{FF2B5EF4-FFF2-40B4-BE49-F238E27FC236}">
                <a16:creationId xmlns:a16="http://schemas.microsoft.com/office/drawing/2014/main" id="{4B38183E-E784-42F4-B3F9-33AE436D096F}"/>
              </a:ext>
            </a:extLst>
          </p:cNvPr>
          <p:cNvSpPr>
            <a:spLocks noChangeAspect="1" noEditPoints="1"/>
          </p:cNvSpPr>
          <p:nvPr/>
        </p:nvSpPr>
        <p:spPr bwMode="auto">
          <a:xfrm>
            <a:off x="2674250" y="3429001"/>
            <a:ext cx="641290" cy="91345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51" name="house" title="Icon of a house">
            <a:extLst>
              <a:ext uri="{FF2B5EF4-FFF2-40B4-BE49-F238E27FC236}">
                <a16:creationId xmlns:a16="http://schemas.microsoft.com/office/drawing/2014/main" id="{8DEDF3D0-77F0-4EA1-9BC7-DCDE5EE8CFC8}"/>
              </a:ext>
            </a:extLst>
          </p:cNvPr>
          <p:cNvSpPr>
            <a:spLocks noChangeAspect="1" noEditPoints="1"/>
          </p:cNvSpPr>
          <p:nvPr/>
        </p:nvSpPr>
        <p:spPr bwMode="auto">
          <a:xfrm>
            <a:off x="7592796" y="4466745"/>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house" title="Icon of a house">
            <a:extLst>
              <a:ext uri="{FF2B5EF4-FFF2-40B4-BE49-F238E27FC236}">
                <a16:creationId xmlns:a16="http://schemas.microsoft.com/office/drawing/2014/main" id="{64F8B280-17D8-4ADE-BE89-AE71429E1E54}"/>
              </a:ext>
            </a:extLst>
          </p:cNvPr>
          <p:cNvSpPr>
            <a:spLocks noChangeAspect="1" noEditPoints="1"/>
          </p:cNvSpPr>
          <p:nvPr/>
        </p:nvSpPr>
        <p:spPr bwMode="auto">
          <a:xfrm>
            <a:off x="8049819" y="4466745"/>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house" title="Icon of a house">
            <a:extLst>
              <a:ext uri="{FF2B5EF4-FFF2-40B4-BE49-F238E27FC236}">
                <a16:creationId xmlns:a16="http://schemas.microsoft.com/office/drawing/2014/main" id="{3F8E29C3-5AFA-4907-8546-7F3E11A9FD97}"/>
              </a:ext>
            </a:extLst>
          </p:cNvPr>
          <p:cNvSpPr>
            <a:spLocks noChangeAspect="1" noEditPoints="1"/>
          </p:cNvSpPr>
          <p:nvPr/>
        </p:nvSpPr>
        <p:spPr bwMode="auto">
          <a:xfrm>
            <a:off x="8506842" y="4474877"/>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building_7" title="Icon of a building with a curved section protruding from it">
            <a:extLst>
              <a:ext uri="{FF2B5EF4-FFF2-40B4-BE49-F238E27FC236}">
                <a16:creationId xmlns:a16="http://schemas.microsoft.com/office/drawing/2014/main" id="{64942476-8AD2-4C90-9220-EAE3DFB96A01}"/>
              </a:ext>
            </a:extLst>
          </p:cNvPr>
          <p:cNvSpPr>
            <a:spLocks noChangeAspect="1" noEditPoints="1"/>
          </p:cNvSpPr>
          <p:nvPr/>
        </p:nvSpPr>
        <p:spPr bwMode="auto">
          <a:xfrm>
            <a:off x="2006236" y="3265859"/>
            <a:ext cx="668222" cy="107278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58" name="ShoppingCart_E7BF" title="Icon of a shopping cart">
            <a:extLst>
              <a:ext uri="{FF2B5EF4-FFF2-40B4-BE49-F238E27FC236}">
                <a16:creationId xmlns:a16="http://schemas.microsoft.com/office/drawing/2014/main" id="{E34901D5-9E54-491E-A649-7FF3474A121C}"/>
              </a:ext>
            </a:extLst>
          </p:cNvPr>
          <p:cNvSpPr>
            <a:spLocks noChangeAspect="1" noEditPoints="1"/>
          </p:cNvSpPr>
          <p:nvPr/>
        </p:nvSpPr>
        <p:spPr bwMode="auto">
          <a:xfrm>
            <a:off x="2439251" y="4227553"/>
            <a:ext cx="208934" cy="17766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solidFill>
            <a:schemeClr val="bg1"/>
          </a:solidFill>
          <a:ln w="15875"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0" name="Forklift" title="Icon of a forklift carrying boxes">
            <a:extLst>
              <a:ext uri="{FF2B5EF4-FFF2-40B4-BE49-F238E27FC236}">
                <a16:creationId xmlns:a16="http://schemas.microsoft.com/office/drawing/2014/main" id="{3BE35D17-E726-46B2-9633-89A97A208EED}"/>
              </a:ext>
            </a:extLst>
          </p:cNvPr>
          <p:cNvSpPr>
            <a:spLocks noChangeAspect="1" noEditPoints="1"/>
          </p:cNvSpPr>
          <p:nvPr/>
        </p:nvSpPr>
        <p:spPr bwMode="auto">
          <a:xfrm>
            <a:off x="10335683" y="4146137"/>
            <a:ext cx="324057" cy="299975"/>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solidFill>
            <a:schemeClr val="bg1"/>
          </a:solidFill>
          <a:ln w="15875"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SecurityCamera_EB35" title="Icon of a security camera">
            <a:extLst>
              <a:ext uri="{FF2B5EF4-FFF2-40B4-BE49-F238E27FC236}">
                <a16:creationId xmlns:a16="http://schemas.microsoft.com/office/drawing/2014/main" id="{C1BF25FF-85FB-411F-8818-83FF69EE4AEF}"/>
              </a:ext>
            </a:extLst>
          </p:cNvPr>
          <p:cNvSpPr>
            <a:spLocks noChangeAspect="1" noEditPoints="1"/>
          </p:cNvSpPr>
          <p:nvPr/>
        </p:nvSpPr>
        <p:spPr bwMode="auto">
          <a:xfrm>
            <a:off x="5986216" y="4106983"/>
            <a:ext cx="151221" cy="130553"/>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rc 10">
            <a:extLst>
              <a:ext uri="{FF2B5EF4-FFF2-40B4-BE49-F238E27FC236}">
                <a16:creationId xmlns:a16="http://schemas.microsoft.com/office/drawing/2014/main" id="{646DAEBA-BA01-4BE9-BE8E-AE4A55C36FF3}"/>
              </a:ext>
            </a:extLst>
          </p:cNvPr>
          <p:cNvSpPr/>
          <p:nvPr/>
        </p:nvSpPr>
        <p:spPr>
          <a:xfrm flipV="1">
            <a:off x="3502236" y="3289883"/>
            <a:ext cx="7337491" cy="2329293"/>
          </a:xfrm>
          <a:prstGeom prst="arc">
            <a:avLst>
              <a:gd name="adj1" fmla="val 10671664"/>
              <a:gd name="adj2" fmla="val 21586174"/>
            </a:avLst>
          </a:prstGeom>
          <a:ln w="3810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car" title="Icon of a car">
            <a:extLst>
              <a:ext uri="{FF2B5EF4-FFF2-40B4-BE49-F238E27FC236}">
                <a16:creationId xmlns:a16="http://schemas.microsoft.com/office/drawing/2014/main" id="{21662A3C-A545-4F78-9CB2-64290DF568FC}"/>
              </a:ext>
            </a:extLst>
          </p:cNvPr>
          <p:cNvSpPr>
            <a:spLocks noChangeAspect="1" noEditPoints="1"/>
          </p:cNvSpPr>
          <p:nvPr/>
        </p:nvSpPr>
        <p:spPr bwMode="auto">
          <a:xfrm>
            <a:off x="3439647" y="4559449"/>
            <a:ext cx="258118" cy="197792"/>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Truck" title="Icon of a truck with a storage trailer">
            <a:extLst>
              <a:ext uri="{FF2B5EF4-FFF2-40B4-BE49-F238E27FC236}">
                <a16:creationId xmlns:a16="http://schemas.microsoft.com/office/drawing/2014/main" id="{E155A45F-E5EE-46F0-A613-2057E78ED999}"/>
              </a:ext>
            </a:extLst>
          </p:cNvPr>
          <p:cNvSpPr>
            <a:spLocks noChangeAspect="1" noEditPoints="1"/>
          </p:cNvSpPr>
          <p:nvPr/>
        </p:nvSpPr>
        <p:spPr bwMode="auto">
          <a:xfrm rot="21242857">
            <a:off x="7766165" y="5381193"/>
            <a:ext cx="675220" cy="309034"/>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4" name="Cycling_EAC7" title="Icon of a person riding a bicycle">
            <a:extLst>
              <a:ext uri="{FF2B5EF4-FFF2-40B4-BE49-F238E27FC236}">
                <a16:creationId xmlns:a16="http://schemas.microsoft.com/office/drawing/2014/main" id="{A570CC5E-1CE0-46AA-9B55-398FE9554E73}"/>
              </a:ext>
            </a:extLst>
          </p:cNvPr>
          <p:cNvSpPr>
            <a:spLocks noChangeAspect="1" noEditPoints="1"/>
          </p:cNvSpPr>
          <p:nvPr/>
        </p:nvSpPr>
        <p:spPr bwMode="auto">
          <a:xfrm>
            <a:off x="7872838" y="4849125"/>
            <a:ext cx="259800" cy="225501"/>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6" name="signal_3" title="Icon of a communication tower with signal lines">
            <a:extLst>
              <a:ext uri="{FF2B5EF4-FFF2-40B4-BE49-F238E27FC236}">
                <a16:creationId xmlns:a16="http://schemas.microsoft.com/office/drawing/2014/main" id="{E4BB1DAB-CD9A-4E0D-B19A-674F4E32D3F2}"/>
              </a:ext>
            </a:extLst>
          </p:cNvPr>
          <p:cNvSpPr>
            <a:spLocks noChangeAspect="1" noEditPoints="1"/>
          </p:cNvSpPr>
          <p:nvPr/>
        </p:nvSpPr>
        <p:spPr bwMode="auto">
          <a:xfrm>
            <a:off x="7092786" y="4178081"/>
            <a:ext cx="468636" cy="642775"/>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bus" title="Icon of a bus">
            <a:extLst>
              <a:ext uri="{FF2B5EF4-FFF2-40B4-BE49-F238E27FC236}">
                <a16:creationId xmlns:a16="http://schemas.microsoft.com/office/drawing/2014/main" id="{92C6C3FE-2DEB-4307-8D67-EE95BFF3BE31}"/>
              </a:ext>
            </a:extLst>
          </p:cNvPr>
          <p:cNvSpPr>
            <a:spLocks noChangeAspect="1" noEditPoints="1"/>
          </p:cNvSpPr>
          <p:nvPr/>
        </p:nvSpPr>
        <p:spPr bwMode="auto">
          <a:xfrm>
            <a:off x="3358312" y="4138728"/>
            <a:ext cx="294480" cy="294480"/>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solidFill>
            <a:schemeClr val="bg1"/>
          </a:solidFill>
          <a:ln w="15875"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car_3" title="Icon of a car with signal lines on top">
            <a:extLst>
              <a:ext uri="{FF2B5EF4-FFF2-40B4-BE49-F238E27FC236}">
                <a16:creationId xmlns:a16="http://schemas.microsoft.com/office/drawing/2014/main" id="{058F376D-6ED1-4EEB-8332-E6232B80AEBD}"/>
              </a:ext>
            </a:extLst>
          </p:cNvPr>
          <p:cNvSpPr>
            <a:spLocks noChangeAspect="1" noEditPoints="1"/>
          </p:cNvSpPr>
          <p:nvPr/>
        </p:nvSpPr>
        <p:spPr bwMode="auto">
          <a:xfrm rot="21363137">
            <a:off x="7175452" y="5474316"/>
            <a:ext cx="344491" cy="258737"/>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3" name="Rectangle: Rounded Corners 32">
            <a:extLst>
              <a:ext uri="{FF2B5EF4-FFF2-40B4-BE49-F238E27FC236}">
                <a16:creationId xmlns:a16="http://schemas.microsoft.com/office/drawing/2014/main" id="{4724AB46-E676-4974-9907-8FEA79D8C525}"/>
              </a:ext>
            </a:extLst>
          </p:cNvPr>
          <p:cNvSpPr/>
          <p:nvPr/>
        </p:nvSpPr>
        <p:spPr bwMode="auto">
          <a:xfrm>
            <a:off x="5531374" y="4899406"/>
            <a:ext cx="791753" cy="381849"/>
          </a:xfrm>
          <a:prstGeom prst="roundRect">
            <a:avLst/>
          </a:prstGeom>
          <a:solidFill>
            <a:srgbClr val="82C7E3"/>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Connected </a:t>
            </a:r>
          </a:p>
          <a:p>
            <a:pPr algn="ctr" defTabSz="914099" fontAlgn="base">
              <a:spcBef>
                <a:spcPct val="0"/>
              </a:spcBef>
              <a:spcAft>
                <a:spcPct val="0"/>
              </a:spcAft>
            </a:pPr>
            <a:r>
              <a:rPr lang="en-US" sz="1000" b="1" dirty="0">
                <a:gradFill>
                  <a:gsLst>
                    <a:gs pos="0">
                      <a:srgbClr val="FFFFFF"/>
                    </a:gs>
                    <a:gs pos="100000">
                      <a:srgbClr val="FFFFFF"/>
                    </a:gs>
                  </a:gsLst>
                  <a:lin ang="5400000" scaled="0"/>
                </a:gradFill>
                <a:ea typeface="Segoe UI" pitchFamily="34" charset="0"/>
                <a:cs typeface="Segoe UI" pitchFamily="34" charset="0"/>
              </a:rPr>
              <a:t>BUILDING</a:t>
            </a:r>
          </a:p>
        </p:txBody>
      </p:sp>
      <p:sp>
        <p:nvSpPr>
          <p:cNvPr id="34" name="Rectangle: Rounded Corners 33">
            <a:extLst>
              <a:ext uri="{FF2B5EF4-FFF2-40B4-BE49-F238E27FC236}">
                <a16:creationId xmlns:a16="http://schemas.microsoft.com/office/drawing/2014/main" id="{87E3E14C-8FEF-4A9F-9B7E-8AB82E512615}"/>
              </a:ext>
            </a:extLst>
          </p:cNvPr>
          <p:cNvSpPr/>
          <p:nvPr/>
        </p:nvSpPr>
        <p:spPr bwMode="auto">
          <a:xfrm>
            <a:off x="10484324" y="4972404"/>
            <a:ext cx="791753" cy="381849"/>
          </a:xfrm>
          <a:prstGeom prst="roundRect">
            <a:avLst/>
          </a:prstGeom>
          <a:solidFill>
            <a:srgbClr val="82C7E3"/>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Connected </a:t>
            </a:r>
            <a:r>
              <a:rPr lang="en-US" sz="1000" b="1" dirty="0">
                <a:gradFill>
                  <a:gsLst>
                    <a:gs pos="0">
                      <a:srgbClr val="FFFFFF"/>
                    </a:gs>
                    <a:gs pos="100000">
                      <a:srgbClr val="FFFFFF"/>
                    </a:gs>
                  </a:gsLst>
                  <a:lin ang="5400000" scaled="0"/>
                </a:gradFill>
                <a:ea typeface="Segoe UI" pitchFamily="34" charset="0"/>
                <a:cs typeface="Segoe UI" pitchFamily="34" charset="0"/>
              </a:rPr>
              <a:t>HIGHWAY</a:t>
            </a:r>
          </a:p>
        </p:txBody>
      </p:sp>
      <p:sp>
        <p:nvSpPr>
          <p:cNvPr id="35" name="Rectangle: Rounded Corners 34">
            <a:extLst>
              <a:ext uri="{FF2B5EF4-FFF2-40B4-BE49-F238E27FC236}">
                <a16:creationId xmlns:a16="http://schemas.microsoft.com/office/drawing/2014/main" id="{63DC6BB0-E762-48F1-AABA-532210F323E1}"/>
              </a:ext>
            </a:extLst>
          </p:cNvPr>
          <p:cNvSpPr/>
          <p:nvPr/>
        </p:nvSpPr>
        <p:spPr bwMode="auto">
          <a:xfrm>
            <a:off x="10126523" y="3458259"/>
            <a:ext cx="791753" cy="381849"/>
          </a:xfrm>
          <a:prstGeom prst="roundRect">
            <a:avLst/>
          </a:prstGeom>
          <a:solidFill>
            <a:srgbClr val="82C7E3"/>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Connected </a:t>
            </a:r>
            <a:r>
              <a:rPr lang="en-US" sz="1000" b="1" dirty="0">
                <a:gradFill>
                  <a:gsLst>
                    <a:gs pos="0">
                      <a:srgbClr val="FFFFFF"/>
                    </a:gs>
                    <a:gs pos="100000">
                      <a:srgbClr val="FFFFFF"/>
                    </a:gs>
                  </a:gsLst>
                  <a:lin ang="5400000" scaled="0"/>
                </a:gradFill>
                <a:ea typeface="Segoe UI" pitchFamily="34" charset="0"/>
                <a:cs typeface="Segoe UI" pitchFamily="34" charset="0"/>
              </a:rPr>
              <a:t>FACTORY</a:t>
            </a:r>
          </a:p>
        </p:txBody>
      </p:sp>
      <p:sp>
        <p:nvSpPr>
          <p:cNvPr id="88" name="car" title="Icon of a car">
            <a:extLst>
              <a:ext uri="{FF2B5EF4-FFF2-40B4-BE49-F238E27FC236}">
                <a16:creationId xmlns:a16="http://schemas.microsoft.com/office/drawing/2014/main" id="{6D2B69E9-55CC-4E67-84E1-BA33A9E7747B}"/>
              </a:ext>
            </a:extLst>
          </p:cNvPr>
          <p:cNvSpPr>
            <a:spLocks noChangeAspect="1" noEditPoints="1"/>
          </p:cNvSpPr>
          <p:nvPr/>
        </p:nvSpPr>
        <p:spPr bwMode="auto">
          <a:xfrm>
            <a:off x="3668159" y="4810434"/>
            <a:ext cx="258118" cy="197792"/>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car" title="Icon of a car">
            <a:extLst>
              <a:ext uri="{FF2B5EF4-FFF2-40B4-BE49-F238E27FC236}">
                <a16:creationId xmlns:a16="http://schemas.microsoft.com/office/drawing/2014/main" id="{62054DAE-3C84-455D-9D10-3C8085545ADE}"/>
              </a:ext>
            </a:extLst>
          </p:cNvPr>
          <p:cNvSpPr>
            <a:spLocks noChangeAspect="1" noEditPoints="1"/>
          </p:cNvSpPr>
          <p:nvPr/>
        </p:nvSpPr>
        <p:spPr bwMode="auto">
          <a:xfrm>
            <a:off x="6053375" y="4627009"/>
            <a:ext cx="258118" cy="197792"/>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nvGrpSpPr>
          <p:cNvPr id="3" name="Group 2">
            <a:extLst>
              <a:ext uri="{FF2B5EF4-FFF2-40B4-BE49-F238E27FC236}">
                <a16:creationId xmlns:a16="http://schemas.microsoft.com/office/drawing/2014/main" id="{D2A30B42-8635-4D95-B3B7-418DFADEC049}"/>
              </a:ext>
            </a:extLst>
          </p:cNvPr>
          <p:cNvGrpSpPr/>
          <p:nvPr/>
        </p:nvGrpSpPr>
        <p:grpSpPr>
          <a:xfrm flipH="1">
            <a:off x="9952770" y="5046832"/>
            <a:ext cx="193061" cy="360982"/>
            <a:chOff x="7527216" y="5052432"/>
            <a:chExt cx="193061" cy="360982"/>
          </a:xfrm>
        </p:grpSpPr>
        <p:cxnSp>
          <p:nvCxnSpPr>
            <p:cNvPr id="91" name="Straight Connector 90">
              <a:extLst>
                <a:ext uri="{FF2B5EF4-FFF2-40B4-BE49-F238E27FC236}">
                  <a16:creationId xmlns:a16="http://schemas.microsoft.com/office/drawing/2014/main" id="{7FAAC25B-51F2-46FE-B404-CBCD753BB430}"/>
                </a:ext>
              </a:extLst>
            </p:cNvPr>
            <p:cNvCxnSpPr>
              <a:cxnSpLocks/>
            </p:cNvCxnSpPr>
            <p:nvPr/>
          </p:nvCxnSpPr>
          <p:spPr>
            <a:xfrm>
              <a:off x="7527216" y="5173358"/>
              <a:ext cx="0" cy="240056"/>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SecurityCamera_EB35" title="Icon of a security camera">
              <a:extLst>
                <a:ext uri="{FF2B5EF4-FFF2-40B4-BE49-F238E27FC236}">
                  <a16:creationId xmlns:a16="http://schemas.microsoft.com/office/drawing/2014/main" id="{D1FDC4D9-60FF-449E-BDFC-24F3D470259C}"/>
                </a:ext>
              </a:extLst>
            </p:cNvPr>
            <p:cNvSpPr>
              <a:spLocks noChangeAspect="1" noEditPoints="1"/>
            </p:cNvSpPr>
            <p:nvPr/>
          </p:nvSpPr>
          <p:spPr bwMode="auto">
            <a:xfrm>
              <a:off x="7537300" y="5052432"/>
              <a:ext cx="182977" cy="157969"/>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2700"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9" name="Group 98">
            <a:extLst>
              <a:ext uri="{FF2B5EF4-FFF2-40B4-BE49-F238E27FC236}">
                <a16:creationId xmlns:a16="http://schemas.microsoft.com/office/drawing/2014/main" id="{3FBE1CBF-FA69-4603-B5D2-A8DC7C2CE262}"/>
              </a:ext>
            </a:extLst>
          </p:cNvPr>
          <p:cNvGrpSpPr/>
          <p:nvPr/>
        </p:nvGrpSpPr>
        <p:grpSpPr>
          <a:xfrm flipH="1">
            <a:off x="9003853" y="4934013"/>
            <a:ext cx="89757" cy="370522"/>
            <a:chOff x="9898846" y="1664465"/>
            <a:chExt cx="144052" cy="594656"/>
          </a:xfrm>
        </p:grpSpPr>
        <p:sp>
          <p:nvSpPr>
            <p:cNvPr id="94" name="Rectangle 93">
              <a:extLst>
                <a:ext uri="{FF2B5EF4-FFF2-40B4-BE49-F238E27FC236}">
                  <a16:creationId xmlns:a16="http://schemas.microsoft.com/office/drawing/2014/main" id="{A66B84D0-BCCB-45EB-AC21-F14404A1ADE4}"/>
                </a:ext>
              </a:extLst>
            </p:cNvPr>
            <p:cNvSpPr/>
            <p:nvPr/>
          </p:nvSpPr>
          <p:spPr bwMode="auto">
            <a:xfrm>
              <a:off x="9898846" y="1664465"/>
              <a:ext cx="144052" cy="343569"/>
            </a:xfrm>
            <a:prstGeom prst="rect">
              <a:avLst/>
            </a:pr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927796C2-A729-4A50-B3BF-8507054F46AC}"/>
                </a:ext>
              </a:extLst>
            </p:cNvPr>
            <p:cNvSpPr/>
            <p:nvPr/>
          </p:nvSpPr>
          <p:spPr bwMode="auto">
            <a:xfrm>
              <a:off x="9924288" y="1687816"/>
              <a:ext cx="94226" cy="91440"/>
            </a:xfrm>
            <a:prstGeom prst="ellipse">
              <a:avLst/>
            </a:pr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4C192851-86C9-4577-A0FA-FDEBDD329860}"/>
                </a:ext>
              </a:extLst>
            </p:cNvPr>
            <p:cNvSpPr/>
            <p:nvPr/>
          </p:nvSpPr>
          <p:spPr bwMode="auto">
            <a:xfrm>
              <a:off x="9924288" y="1791448"/>
              <a:ext cx="94226" cy="91440"/>
            </a:xfrm>
            <a:prstGeom prst="ellipse">
              <a:avLst/>
            </a:pr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15827C3A-599F-4E0B-8259-8C20DA7018F4}"/>
                </a:ext>
              </a:extLst>
            </p:cNvPr>
            <p:cNvSpPr/>
            <p:nvPr/>
          </p:nvSpPr>
          <p:spPr bwMode="auto">
            <a:xfrm>
              <a:off x="9924288" y="1895080"/>
              <a:ext cx="94226" cy="91440"/>
            </a:xfrm>
            <a:prstGeom prst="ellipse">
              <a:avLst/>
            </a:pr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8" name="Straight Connector 97">
              <a:extLst>
                <a:ext uri="{FF2B5EF4-FFF2-40B4-BE49-F238E27FC236}">
                  <a16:creationId xmlns:a16="http://schemas.microsoft.com/office/drawing/2014/main" id="{991B0EF2-CFE3-46BF-8295-9268E2B8FD65}"/>
                </a:ext>
              </a:extLst>
            </p:cNvPr>
            <p:cNvCxnSpPr>
              <a:cxnSpLocks/>
            </p:cNvCxnSpPr>
            <p:nvPr/>
          </p:nvCxnSpPr>
          <p:spPr>
            <a:xfrm>
              <a:off x="9965449" y="2019065"/>
              <a:ext cx="0" cy="240056"/>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9" name="TextBox 248">
            <a:extLst>
              <a:ext uri="{FF2B5EF4-FFF2-40B4-BE49-F238E27FC236}">
                <a16:creationId xmlns:a16="http://schemas.microsoft.com/office/drawing/2014/main" id="{5417B043-2298-4497-ADEA-A14CDDF140DC}"/>
              </a:ext>
            </a:extLst>
          </p:cNvPr>
          <p:cNvSpPr txBox="1"/>
          <p:nvPr/>
        </p:nvSpPr>
        <p:spPr>
          <a:xfrm>
            <a:off x="3175687" y="1679487"/>
            <a:ext cx="1014791" cy="489365"/>
          </a:xfrm>
          <a:prstGeom prst="rect">
            <a:avLst/>
          </a:prstGeom>
          <a:noFill/>
          <a:effectLst>
            <a:softEdge rad="31750"/>
          </a:effectLst>
        </p:spPr>
        <p:txBody>
          <a:bodyPr wrap="square" lIns="0" tIns="36576" rIns="0" bIns="36576" rtlCol="0">
            <a:spAutoFit/>
          </a:bodyPr>
          <a:lstStyle/>
          <a:p>
            <a:pPr algn="ctr"/>
            <a:r>
              <a:rPr lang="en-US" sz="900" dirty="0">
                <a:solidFill>
                  <a:schemeClr val="tx1">
                    <a:lumMod val="65000"/>
                    <a:lumOff val="35000"/>
                  </a:schemeClr>
                </a:solidFill>
              </a:rPr>
              <a:t>Municipal Command &amp; Control Center</a:t>
            </a:r>
          </a:p>
        </p:txBody>
      </p:sp>
      <p:sp>
        <p:nvSpPr>
          <p:cNvPr id="250" name="TextBox 249">
            <a:extLst>
              <a:ext uri="{FF2B5EF4-FFF2-40B4-BE49-F238E27FC236}">
                <a16:creationId xmlns:a16="http://schemas.microsoft.com/office/drawing/2014/main" id="{0CC5680E-7E67-460B-90D1-DEAF26073DB3}"/>
              </a:ext>
            </a:extLst>
          </p:cNvPr>
          <p:cNvSpPr txBox="1"/>
          <p:nvPr/>
        </p:nvSpPr>
        <p:spPr>
          <a:xfrm>
            <a:off x="2416619" y="3260637"/>
            <a:ext cx="693115" cy="350865"/>
          </a:xfrm>
          <a:prstGeom prst="rect">
            <a:avLst/>
          </a:prstGeom>
          <a:noFill/>
          <a:effectLst>
            <a:softEdge rad="31750"/>
          </a:effectLst>
        </p:spPr>
        <p:txBody>
          <a:bodyPr wrap="square" lIns="0" tIns="36576"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Responsive Store</a:t>
            </a:r>
          </a:p>
        </p:txBody>
      </p:sp>
      <p:sp>
        <p:nvSpPr>
          <p:cNvPr id="251" name="TextBox 250">
            <a:extLst>
              <a:ext uri="{FF2B5EF4-FFF2-40B4-BE49-F238E27FC236}">
                <a16:creationId xmlns:a16="http://schemas.microsoft.com/office/drawing/2014/main" id="{EB5C1B74-7878-405F-ADA8-9A85B670C36B}"/>
              </a:ext>
            </a:extLst>
          </p:cNvPr>
          <p:cNvSpPr txBox="1"/>
          <p:nvPr/>
        </p:nvSpPr>
        <p:spPr>
          <a:xfrm>
            <a:off x="3089772" y="5669585"/>
            <a:ext cx="838671" cy="452432"/>
          </a:xfrm>
          <a:prstGeom prst="rect">
            <a:avLst/>
          </a:prstGeom>
          <a:noFill/>
          <a:effectLst>
            <a:softEdge rad="31750"/>
          </a:effectLst>
        </p:spPr>
        <p:txBody>
          <a:bodyPr wrap="square" lIns="0" tIns="36576" rIns="0" bIns="0"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Intelligent Supply Chain Devices</a:t>
            </a:r>
          </a:p>
        </p:txBody>
      </p:sp>
      <p:sp>
        <p:nvSpPr>
          <p:cNvPr id="252" name="TextBox 251">
            <a:extLst>
              <a:ext uri="{FF2B5EF4-FFF2-40B4-BE49-F238E27FC236}">
                <a16:creationId xmlns:a16="http://schemas.microsoft.com/office/drawing/2014/main" id="{14553E43-49B8-4EAD-B76F-F7059BB71694}"/>
              </a:ext>
            </a:extLst>
          </p:cNvPr>
          <p:cNvSpPr txBox="1"/>
          <p:nvPr/>
        </p:nvSpPr>
        <p:spPr>
          <a:xfrm>
            <a:off x="4329030" y="6037516"/>
            <a:ext cx="693115" cy="350865"/>
          </a:xfrm>
          <a:prstGeom prst="rect">
            <a:avLst/>
          </a:prstGeom>
          <a:noFill/>
          <a:effectLst>
            <a:softEdge rad="31750"/>
          </a:effectLst>
        </p:spPr>
        <p:txBody>
          <a:bodyPr wrap="square" lIns="0" tIns="36576"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Connected Fleet</a:t>
            </a:r>
          </a:p>
        </p:txBody>
      </p:sp>
      <p:sp>
        <p:nvSpPr>
          <p:cNvPr id="253" name="TextBox 252">
            <a:extLst>
              <a:ext uri="{FF2B5EF4-FFF2-40B4-BE49-F238E27FC236}">
                <a16:creationId xmlns:a16="http://schemas.microsoft.com/office/drawing/2014/main" id="{40A80D94-762C-470B-B107-0B4745C6A09B}"/>
              </a:ext>
            </a:extLst>
          </p:cNvPr>
          <p:cNvSpPr txBox="1"/>
          <p:nvPr/>
        </p:nvSpPr>
        <p:spPr>
          <a:xfrm>
            <a:off x="6003201" y="6157967"/>
            <a:ext cx="572823" cy="489365"/>
          </a:xfrm>
          <a:prstGeom prst="rect">
            <a:avLst/>
          </a:prstGeom>
          <a:noFill/>
          <a:effectLst>
            <a:softEdge rad="31750"/>
          </a:effectLst>
        </p:spPr>
        <p:txBody>
          <a:bodyPr wrap="square" lIns="0" tIns="36576"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Digital </a:t>
            </a:r>
            <a:br>
              <a:rPr lang="en-US" sz="900" dirty="0">
                <a:solidFill>
                  <a:schemeClr val="tx1">
                    <a:lumMod val="65000"/>
                    <a:lumOff val="35000"/>
                  </a:schemeClr>
                </a:solidFill>
              </a:rPr>
            </a:br>
            <a:r>
              <a:rPr lang="en-US" sz="900" dirty="0">
                <a:solidFill>
                  <a:schemeClr val="tx1">
                    <a:lumMod val="65000"/>
                    <a:lumOff val="35000"/>
                  </a:schemeClr>
                </a:solidFill>
              </a:rPr>
              <a:t>Signage</a:t>
            </a:r>
          </a:p>
          <a:p>
            <a:endParaRPr lang="en-US" sz="900" dirty="0">
              <a:solidFill>
                <a:schemeClr val="tx1">
                  <a:lumMod val="65000"/>
                  <a:lumOff val="35000"/>
                </a:schemeClr>
              </a:solidFill>
            </a:endParaRPr>
          </a:p>
        </p:txBody>
      </p:sp>
      <p:sp>
        <p:nvSpPr>
          <p:cNvPr id="254" name="TextBox 253">
            <a:extLst>
              <a:ext uri="{FF2B5EF4-FFF2-40B4-BE49-F238E27FC236}">
                <a16:creationId xmlns:a16="http://schemas.microsoft.com/office/drawing/2014/main" id="{C1B4BFC5-DD13-4798-8343-A4EBD7FAD288}"/>
              </a:ext>
            </a:extLst>
          </p:cNvPr>
          <p:cNvSpPr txBox="1"/>
          <p:nvPr/>
        </p:nvSpPr>
        <p:spPr>
          <a:xfrm>
            <a:off x="8936093" y="6272588"/>
            <a:ext cx="572823" cy="489365"/>
          </a:xfrm>
          <a:prstGeom prst="rect">
            <a:avLst/>
          </a:prstGeom>
          <a:noFill/>
          <a:effectLst>
            <a:softEdge rad="31750"/>
          </a:effectLst>
        </p:spPr>
        <p:txBody>
          <a:bodyPr wrap="square" lIns="0" tIns="36576"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Automated Car System</a:t>
            </a:r>
          </a:p>
          <a:p>
            <a:endParaRPr lang="en-US" sz="900" dirty="0">
              <a:solidFill>
                <a:schemeClr val="tx1">
                  <a:lumMod val="65000"/>
                  <a:lumOff val="35000"/>
                </a:schemeClr>
              </a:solidFill>
            </a:endParaRPr>
          </a:p>
        </p:txBody>
      </p:sp>
      <p:sp>
        <p:nvSpPr>
          <p:cNvPr id="255" name="TextBox 254">
            <a:extLst>
              <a:ext uri="{FF2B5EF4-FFF2-40B4-BE49-F238E27FC236}">
                <a16:creationId xmlns:a16="http://schemas.microsoft.com/office/drawing/2014/main" id="{2E1638CD-DD8F-499F-A23F-1C461C61A1A9}"/>
              </a:ext>
            </a:extLst>
          </p:cNvPr>
          <p:cNvSpPr txBox="1"/>
          <p:nvPr/>
        </p:nvSpPr>
        <p:spPr>
          <a:xfrm>
            <a:off x="10010374" y="5893368"/>
            <a:ext cx="572823" cy="627864"/>
          </a:xfrm>
          <a:prstGeom prst="rect">
            <a:avLst/>
          </a:prstGeom>
          <a:noFill/>
          <a:effectLst>
            <a:softEdge rad="31750"/>
          </a:effectLst>
        </p:spPr>
        <p:txBody>
          <a:bodyPr wrap="square" lIns="0" tIns="36576"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Traffic</a:t>
            </a:r>
            <a:br>
              <a:rPr lang="en-US" sz="900" dirty="0">
                <a:solidFill>
                  <a:schemeClr val="tx1">
                    <a:lumMod val="65000"/>
                    <a:lumOff val="35000"/>
                  </a:schemeClr>
                </a:solidFill>
              </a:rPr>
            </a:br>
            <a:r>
              <a:rPr lang="en-US" sz="900" dirty="0">
                <a:solidFill>
                  <a:schemeClr val="tx1">
                    <a:lumMod val="65000"/>
                    <a:lumOff val="35000"/>
                  </a:schemeClr>
                </a:solidFill>
              </a:rPr>
              <a:t>Sensors &amp; Cameras</a:t>
            </a:r>
          </a:p>
          <a:p>
            <a:endParaRPr lang="en-US" sz="900" dirty="0">
              <a:solidFill>
                <a:schemeClr val="tx1">
                  <a:lumMod val="65000"/>
                  <a:lumOff val="35000"/>
                </a:schemeClr>
              </a:solidFill>
            </a:endParaRPr>
          </a:p>
        </p:txBody>
      </p:sp>
      <p:sp>
        <p:nvSpPr>
          <p:cNvPr id="256" name="TextBox 255">
            <a:extLst>
              <a:ext uri="{FF2B5EF4-FFF2-40B4-BE49-F238E27FC236}">
                <a16:creationId xmlns:a16="http://schemas.microsoft.com/office/drawing/2014/main" id="{ED76F6B4-FFCD-4785-BA62-1AF5111203A1}"/>
              </a:ext>
            </a:extLst>
          </p:cNvPr>
          <p:cNvSpPr txBox="1"/>
          <p:nvPr/>
        </p:nvSpPr>
        <p:spPr>
          <a:xfrm>
            <a:off x="10896582" y="2756700"/>
            <a:ext cx="683247" cy="350865"/>
          </a:xfrm>
          <a:prstGeom prst="rect">
            <a:avLst/>
          </a:prstGeom>
          <a:noFill/>
          <a:effectLst>
            <a:softEdge rad="31750"/>
          </a:effectLst>
        </p:spPr>
        <p:txBody>
          <a:bodyPr wrap="square" lIns="0" tIns="36576"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Logistics Optimization</a:t>
            </a:r>
          </a:p>
        </p:txBody>
      </p:sp>
      <p:sp>
        <p:nvSpPr>
          <p:cNvPr id="257" name="TextBox 256">
            <a:extLst>
              <a:ext uri="{FF2B5EF4-FFF2-40B4-BE49-F238E27FC236}">
                <a16:creationId xmlns:a16="http://schemas.microsoft.com/office/drawing/2014/main" id="{BEA967C5-2981-4609-B8D3-003204479569}"/>
              </a:ext>
            </a:extLst>
          </p:cNvPr>
          <p:cNvSpPr txBox="1"/>
          <p:nvPr/>
        </p:nvSpPr>
        <p:spPr>
          <a:xfrm>
            <a:off x="9128456" y="1838200"/>
            <a:ext cx="781366" cy="350865"/>
          </a:xfrm>
          <a:prstGeom prst="rect">
            <a:avLst/>
          </a:prstGeom>
          <a:noFill/>
          <a:effectLst>
            <a:softEdge rad="31750"/>
          </a:effectLst>
        </p:spPr>
        <p:txBody>
          <a:bodyPr wrap="square" lIns="0" tIns="36576"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Factory Optimization</a:t>
            </a:r>
          </a:p>
        </p:txBody>
      </p:sp>
      <p:sp>
        <p:nvSpPr>
          <p:cNvPr id="258" name="TextBox 257">
            <a:extLst>
              <a:ext uri="{FF2B5EF4-FFF2-40B4-BE49-F238E27FC236}">
                <a16:creationId xmlns:a16="http://schemas.microsoft.com/office/drawing/2014/main" id="{436C75B9-423F-4B9B-B9AA-829F57307D6C}"/>
              </a:ext>
            </a:extLst>
          </p:cNvPr>
          <p:cNvSpPr txBox="1"/>
          <p:nvPr/>
        </p:nvSpPr>
        <p:spPr>
          <a:xfrm>
            <a:off x="8725687" y="3301608"/>
            <a:ext cx="704139" cy="350865"/>
          </a:xfrm>
          <a:prstGeom prst="rect">
            <a:avLst/>
          </a:prstGeom>
          <a:noFill/>
          <a:effectLst>
            <a:softEdge rad="31750"/>
          </a:effectLst>
        </p:spPr>
        <p:txBody>
          <a:bodyPr wrap="square" lIns="0" tIns="36576"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Traffic Flow Optimization</a:t>
            </a:r>
          </a:p>
        </p:txBody>
      </p:sp>
      <p:sp>
        <p:nvSpPr>
          <p:cNvPr id="259" name="TextBox 258">
            <a:extLst>
              <a:ext uri="{FF2B5EF4-FFF2-40B4-BE49-F238E27FC236}">
                <a16:creationId xmlns:a16="http://schemas.microsoft.com/office/drawing/2014/main" id="{AFF25A9D-6DC9-4E76-B468-67370C01D937}"/>
              </a:ext>
            </a:extLst>
          </p:cNvPr>
          <p:cNvSpPr txBox="1"/>
          <p:nvPr/>
        </p:nvSpPr>
        <p:spPr>
          <a:xfrm>
            <a:off x="7595757" y="3587209"/>
            <a:ext cx="716592" cy="489365"/>
          </a:xfrm>
          <a:prstGeom prst="rect">
            <a:avLst/>
          </a:prstGeom>
          <a:noFill/>
          <a:effectLst>
            <a:softEdge rad="31750"/>
          </a:effectLst>
        </p:spPr>
        <p:txBody>
          <a:bodyPr wrap="square" lIns="0" tIns="36576"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Home </a:t>
            </a:r>
            <a:br>
              <a:rPr lang="en-US" sz="900" dirty="0">
                <a:solidFill>
                  <a:schemeClr val="tx1">
                    <a:lumMod val="65000"/>
                    <a:lumOff val="35000"/>
                  </a:schemeClr>
                </a:solidFill>
              </a:rPr>
            </a:br>
            <a:r>
              <a:rPr lang="en-US" sz="900" dirty="0">
                <a:solidFill>
                  <a:schemeClr val="tx1">
                    <a:lumMod val="65000"/>
                    <a:lumOff val="35000"/>
                  </a:schemeClr>
                </a:solidFill>
              </a:rPr>
              <a:t>Energy</a:t>
            </a:r>
            <a:br>
              <a:rPr lang="en-US" sz="900" dirty="0">
                <a:solidFill>
                  <a:schemeClr val="tx1">
                    <a:lumMod val="65000"/>
                    <a:lumOff val="35000"/>
                  </a:schemeClr>
                </a:solidFill>
              </a:rPr>
            </a:br>
            <a:r>
              <a:rPr lang="en-US" sz="900" dirty="0">
                <a:solidFill>
                  <a:schemeClr val="tx1">
                    <a:lumMod val="65000"/>
                    <a:lumOff val="35000"/>
                  </a:schemeClr>
                </a:solidFill>
              </a:rPr>
              <a:t>Management</a:t>
            </a:r>
          </a:p>
        </p:txBody>
      </p:sp>
      <p:sp>
        <p:nvSpPr>
          <p:cNvPr id="261" name="TextBox 260">
            <a:extLst>
              <a:ext uri="{FF2B5EF4-FFF2-40B4-BE49-F238E27FC236}">
                <a16:creationId xmlns:a16="http://schemas.microsoft.com/office/drawing/2014/main" id="{7A9CC5CB-503F-44DB-9C88-28A6D0F89C4F}"/>
              </a:ext>
            </a:extLst>
          </p:cNvPr>
          <p:cNvSpPr txBox="1"/>
          <p:nvPr/>
        </p:nvSpPr>
        <p:spPr>
          <a:xfrm>
            <a:off x="5944715" y="3217819"/>
            <a:ext cx="756824" cy="350865"/>
          </a:xfrm>
          <a:prstGeom prst="rect">
            <a:avLst/>
          </a:prstGeom>
          <a:noFill/>
          <a:effectLst>
            <a:softEdge rad="31750"/>
          </a:effectLst>
        </p:spPr>
        <p:txBody>
          <a:bodyPr wrap="square" lIns="0" tIns="36576"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Building </a:t>
            </a:r>
            <a:br>
              <a:rPr lang="en-US" sz="900" dirty="0">
                <a:solidFill>
                  <a:schemeClr val="tx1">
                    <a:lumMod val="65000"/>
                    <a:lumOff val="35000"/>
                  </a:schemeClr>
                </a:solidFill>
              </a:rPr>
            </a:br>
            <a:r>
              <a:rPr lang="en-US" sz="900" dirty="0">
                <a:solidFill>
                  <a:schemeClr val="tx1">
                    <a:lumMod val="65000"/>
                    <a:lumOff val="35000"/>
                  </a:schemeClr>
                </a:solidFill>
              </a:rPr>
              <a:t>Optimization</a:t>
            </a:r>
          </a:p>
        </p:txBody>
      </p:sp>
      <p:sp>
        <p:nvSpPr>
          <p:cNvPr id="262" name="TextBox 261">
            <a:extLst>
              <a:ext uri="{FF2B5EF4-FFF2-40B4-BE49-F238E27FC236}">
                <a16:creationId xmlns:a16="http://schemas.microsoft.com/office/drawing/2014/main" id="{379BABCE-B7D7-46F1-82CC-863C72681925}"/>
              </a:ext>
            </a:extLst>
          </p:cNvPr>
          <p:cNvSpPr txBox="1"/>
          <p:nvPr/>
        </p:nvSpPr>
        <p:spPr>
          <a:xfrm>
            <a:off x="4758548" y="2843411"/>
            <a:ext cx="480346" cy="350865"/>
          </a:xfrm>
          <a:prstGeom prst="rect">
            <a:avLst/>
          </a:prstGeom>
          <a:noFill/>
          <a:effectLst>
            <a:softEdge rad="31750"/>
          </a:effectLst>
        </p:spPr>
        <p:txBody>
          <a:bodyPr wrap="square" lIns="0" tIns="36576"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Smart </a:t>
            </a:r>
            <a:br>
              <a:rPr lang="en-US" sz="900" dirty="0">
                <a:solidFill>
                  <a:schemeClr val="tx1">
                    <a:lumMod val="65000"/>
                    <a:lumOff val="35000"/>
                  </a:schemeClr>
                </a:solidFill>
              </a:rPr>
            </a:br>
            <a:r>
              <a:rPr lang="en-US" sz="900" dirty="0">
                <a:solidFill>
                  <a:schemeClr val="tx1">
                    <a:lumMod val="65000"/>
                    <a:lumOff val="35000"/>
                  </a:schemeClr>
                </a:solidFill>
              </a:rPr>
              <a:t>Grid</a:t>
            </a:r>
          </a:p>
        </p:txBody>
      </p:sp>
      <p:grpSp>
        <p:nvGrpSpPr>
          <p:cNvPr id="263" name="Group 262">
            <a:extLst>
              <a:ext uri="{FF2B5EF4-FFF2-40B4-BE49-F238E27FC236}">
                <a16:creationId xmlns:a16="http://schemas.microsoft.com/office/drawing/2014/main" id="{FDA4F94B-C315-4CB0-B035-1633220F6B3C}"/>
              </a:ext>
            </a:extLst>
          </p:cNvPr>
          <p:cNvGrpSpPr/>
          <p:nvPr/>
        </p:nvGrpSpPr>
        <p:grpSpPr>
          <a:xfrm>
            <a:off x="3362027" y="2547262"/>
            <a:ext cx="274320" cy="288993"/>
            <a:chOff x="3362027" y="2547262"/>
            <a:chExt cx="274320" cy="288993"/>
          </a:xfrm>
          <a:solidFill>
            <a:schemeClr val="bg1"/>
          </a:solidFill>
        </p:grpSpPr>
        <p:sp>
          <p:nvSpPr>
            <p:cNvPr id="264" name="Oval 263">
              <a:extLst>
                <a:ext uri="{FF2B5EF4-FFF2-40B4-BE49-F238E27FC236}">
                  <a16:creationId xmlns:a16="http://schemas.microsoft.com/office/drawing/2014/main" id="{D7BC4105-306C-4C6A-B5FE-0D7E7290C399}"/>
                </a:ext>
              </a:extLst>
            </p:cNvPr>
            <p:cNvSpPr/>
            <p:nvPr/>
          </p:nvSpPr>
          <p:spPr bwMode="auto">
            <a:xfrm>
              <a:off x="3362027" y="2547262"/>
              <a:ext cx="274320" cy="288993"/>
            </a:xfrm>
            <a:prstGeom prst="ellipse">
              <a:avLst/>
            </a:prstGeom>
            <a:grp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9BC24073-F3E1-4EF7-9609-90731F3E1D51}"/>
                </a:ext>
              </a:extLst>
            </p:cNvPr>
            <p:cNvSpPr/>
            <p:nvPr/>
          </p:nvSpPr>
          <p:spPr bwMode="auto">
            <a:xfrm>
              <a:off x="3448439" y="257622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B7662665-6058-45DA-B500-5AA13EBC3319}"/>
                </a:ext>
              </a:extLst>
            </p:cNvPr>
            <p:cNvSpPr/>
            <p:nvPr/>
          </p:nvSpPr>
          <p:spPr bwMode="auto">
            <a:xfrm>
              <a:off x="3405767" y="266766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Oval 266">
              <a:extLst>
                <a:ext uri="{FF2B5EF4-FFF2-40B4-BE49-F238E27FC236}">
                  <a16:creationId xmlns:a16="http://schemas.microsoft.com/office/drawing/2014/main" id="{94829C0C-87FA-4492-A473-5DA73AEBC5EA}"/>
                </a:ext>
              </a:extLst>
            </p:cNvPr>
            <p:cNvSpPr/>
            <p:nvPr/>
          </p:nvSpPr>
          <p:spPr bwMode="auto">
            <a:xfrm>
              <a:off x="3503303" y="266157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Oval 267">
              <a:extLst>
                <a:ext uri="{FF2B5EF4-FFF2-40B4-BE49-F238E27FC236}">
                  <a16:creationId xmlns:a16="http://schemas.microsoft.com/office/drawing/2014/main" id="{C61A6D2A-6A2B-47B5-A64C-81DDEE08E629}"/>
                </a:ext>
              </a:extLst>
            </p:cNvPr>
            <p:cNvSpPr/>
            <p:nvPr/>
          </p:nvSpPr>
          <p:spPr bwMode="auto">
            <a:xfrm>
              <a:off x="3454535" y="269205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701C4045-F68E-49BF-A27C-29EC9A1C4949}"/>
                </a:ext>
              </a:extLst>
            </p:cNvPr>
            <p:cNvSpPr/>
            <p:nvPr/>
          </p:nvSpPr>
          <p:spPr bwMode="auto">
            <a:xfrm>
              <a:off x="3515495" y="272253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a:extLst>
                <a:ext uri="{FF2B5EF4-FFF2-40B4-BE49-F238E27FC236}">
                  <a16:creationId xmlns:a16="http://schemas.microsoft.com/office/drawing/2014/main" id="{C58C7FF4-82F8-4A97-8C0C-E3EBB092CB40}"/>
                </a:ext>
              </a:extLst>
            </p:cNvPr>
            <p:cNvSpPr/>
            <p:nvPr/>
          </p:nvSpPr>
          <p:spPr bwMode="auto">
            <a:xfrm>
              <a:off x="3460631" y="275301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1" name="Group 270">
            <a:extLst>
              <a:ext uri="{FF2B5EF4-FFF2-40B4-BE49-F238E27FC236}">
                <a16:creationId xmlns:a16="http://schemas.microsoft.com/office/drawing/2014/main" id="{4A779963-735F-4C42-92C7-8FD1C6B6B513}"/>
              </a:ext>
            </a:extLst>
          </p:cNvPr>
          <p:cNvGrpSpPr/>
          <p:nvPr/>
        </p:nvGrpSpPr>
        <p:grpSpPr>
          <a:xfrm>
            <a:off x="3967153" y="2221070"/>
            <a:ext cx="274320" cy="274320"/>
            <a:chOff x="5263432" y="1331002"/>
            <a:chExt cx="274320" cy="274320"/>
          </a:xfrm>
        </p:grpSpPr>
        <p:sp>
          <p:nvSpPr>
            <p:cNvPr id="272" name="Oval 271">
              <a:extLst>
                <a:ext uri="{FF2B5EF4-FFF2-40B4-BE49-F238E27FC236}">
                  <a16:creationId xmlns:a16="http://schemas.microsoft.com/office/drawing/2014/main" id="{2327FBA3-56FD-4CD8-8ABF-64179A090415}"/>
                </a:ext>
              </a:extLst>
            </p:cNvPr>
            <p:cNvSpPr/>
            <p:nvPr/>
          </p:nvSpPr>
          <p:spPr bwMode="auto">
            <a:xfrm>
              <a:off x="5263432" y="1331002"/>
              <a:ext cx="274320" cy="27432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73" name="Picture 4" descr="Image result for iot hub logo png">
              <a:extLst>
                <a:ext uri="{FF2B5EF4-FFF2-40B4-BE49-F238E27FC236}">
                  <a16:creationId xmlns:a16="http://schemas.microsoft.com/office/drawing/2014/main" id="{28D10D7B-A689-471C-B4ED-4E29417D0733}"/>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8234" y="1389294"/>
              <a:ext cx="155454" cy="15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4" name="Group 273">
            <a:extLst>
              <a:ext uri="{FF2B5EF4-FFF2-40B4-BE49-F238E27FC236}">
                <a16:creationId xmlns:a16="http://schemas.microsoft.com/office/drawing/2014/main" id="{53771D08-1D4D-46D2-8BE2-35EBAA0543D8}"/>
              </a:ext>
            </a:extLst>
          </p:cNvPr>
          <p:cNvGrpSpPr/>
          <p:nvPr/>
        </p:nvGrpSpPr>
        <p:grpSpPr>
          <a:xfrm>
            <a:off x="4411974" y="2889179"/>
            <a:ext cx="274320" cy="274320"/>
            <a:chOff x="5263432" y="1331002"/>
            <a:chExt cx="274320" cy="274320"/>
          </a:xfrm>
        </p:grpSpPr>
        <p:sp>
          <p:nvSpPr>
            <p:cNvPr id="275" name="Oval 274">
              <a:extLst>
                <a:ext uri="{FF2B5EF4-FFF2-40B4-BE49-F238E27FC236}">
                  <a16:creationId xmlns:a16="http://schemas.microsoft.com/office/drawing/2014/main" id="{840E25C4-959D-404C-9A06-D5BF54689C3C}"/>
                </a:ext>
              </a:extLst>
            </p:cNvPr>
            <p:cNvSpPr/>
            <p:nvPr/>
          </p:nvSpPr>
          <p:spPr bwMode="auto">
            <a:xfrm>
              <a:off x="5263432" y="1331002"/>
              <a:ext cx="274320" cy="27432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76" name="Picture 4" descr="Image result for iot hub logo png">
              <a:extLst>
                <a:ext uri="{FF2B5EF4-FFF2-40B4-BE49-F238E27FC236}">
                  <a16:creationId xmlns:a16="http://schemas.microsoft.com/office/drawing/2014/main" id="{FF4AF34D-AB21-4216-A82F-4B12CAA79D60}"/>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8234" y="1389294"/>
              <a:ext cx="155454" cy="15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7" name="Group 276">
            <a:extLst>
              <a:ext uri="{FF2B5EF4-FFF2-40B4-BE49-F238E27FC236}">
                <a16:creationId xmlns:a16="http://schemas.microsoft.com/office/drawing/2014/main" id="{A87FC537-6D84-4B5F-AA3C-7AD9BB6E9F75}"/>
              </a:ext>
            </a:extLst>
          </p:cNvPr>
          <p:cNvGrpSpPr/>
          <p:nvPr/>
        </p:nvGrpSpPr>
        <p:grpSpPr>
          <a:xfrm>
            <a:off x="5607087" y="3252531"/>
            <a:ext cx="274320" cy="274320"/>
            <a:chOff x="5263432" y="1331002"/>
            <a:chExt cx="274320" cy="274320"/>
          </a:xfrm>
        </p:grpSpPr>
        <p:sp>
          <p:nvSpPr>
            <p:cNvPr id="278" name="Oval 277">
              <a:extLst>
                <a:ext uri="{FF2B5EF4-FFF2-40B4-BE49-F238E27FC236}">
                  <a16:creationId xmlns:a16="http://schemas.microsoft.com/office/drawing/2014/main" id="{1B772EDF-0BC3-406A-9DD2-F42E8C6AE695}"/>
                </a:ext>
              </a:extLst>
            </p:cNvPr>
            <p:cNvSpPr/>
            <p:nvPr/>
          </p:nvSpPr>
          <p:spPr bwMode="auto">
            <a:xfrm>
              <a:off x="5263432" y="1331002"/>
              <a:ext cx="274320" cy="27432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79" name="Picture 4" descr="Image result for iot hub logo png">
              <a:extLst>
                <a:ext uri="{FF2B5EF4-FFF2-40B4-BE49-F238E27FC236}">
                  <a16:creationId xmlns:a16="http://schemas.microsoft.com/office/drawing/2014/main" id="{C6A2902F-D284-45DC-83E0-4BEA9C141587}"/>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8234" y="1389294"/>
              <a:ext cx="155454" cy="15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0" name="Group 279">
            <a:extLst>
              <a:ext uri="{FF2B5EF4-FFF2-40B4-BE49-F238E27FC236}">
                <a16:creationId xmlns:a16="http://schemas.microsoft.com/office/drawing/2014/main" id="{F7FC82F5-3FF8-4822-A19B-2DBD7BE486A2}"/>
              </a:ext>
            </a:extLst>
          </p:cNvPr>
          <p:cNvGrpSpPr/>
          <p:nvPr/>
        </p:nvGrpSpPr>
        <p:grpSpPr>
          <a:xfrm>
            <a:off x="6820071" y="3756060"/>
            <a:ext cx="274320" cy="274320"/>
            <a:chOff x="5263432" y="1331002"/>
            <a:chExt cx="274320" cy="274320"/>
          </a:xfrm>
        </p:grpSpPr>
        <p:sp>
          <p:nvSpPr>
            <p:cNvPr id="281" name="Oval 280">
              <a:extLst>
                <a:ext uri="{FF2B5EF4-FFF2-40B4-BE49-F238E27FC236}">
                  <a16:creationId xmlns:a16="http://schemas.microsoft.com/office/drawing/2014/main" id="{A31258F2-F611-4FC1-92BE-76E1014FDB85}"/>
                </a:ext>
              </a:extLst>
            </p:cNvPr>
            <p:cNvSpPr/>
            <p:nvPr/>
          </p:nvSpPr>
          <p:spPr bwMode="auto">
            <a:xfrm>
              <a:off x="5263432" y="1331002"/>
              <a:ext cx="274320" cy="27432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82" name="Picture 4" descr="Image result for iot hub logo png">
              <a:extLst>
                <a:ext uri="{FF2B5EF4-FFF2-40B4-BE49-F238E27FC236}">
                  <a16:creationId xmlns:a16="http://schemas.microsoft.com/office/drawing/2014/main" id="{72C9ECB7-EBE8-44B5-8BCF-E0827B55ADF5}"/>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8234" y="1389294"/>
              <a:ext cx="155454" cy="15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3" name="Group 282">
            <a:extLst>
              <a:ext uri="{FF2B5EF4-FFF2-40B4-BE49-F238E27FC236}">
                <a16:creationId xmlns:a16="http://schemas.microsoft.com/office/drawing/2014/main" id="{BCDAC255-4CA4-411C-8747-757711A90D0E}"/>
              </a:ext>
            </a:extLst>
          </p:cNvPr>
          <p:cNvGrpSpPr/>
          <p:nvPr/>
        </p:nvGrpSpPr>
        <p:grpSpPr>
          <a:xfrm>
            <a:off x="7415594" y="3509815"/>
            <a:ext cx="274320" cy="274320"/>
            <a:chOff x="5263432" y="1331002"/>
            <a:chExt cx="274320" cy="274320"/>
          </a:xfrm>
        </p:grpSpPr>
        <p:sp>
          <p:nvSpPr>
            <p:cNvPr id="284" name="Oval 283">
              <a:extLst>
                <a:ext uri="{FF2B5EF4-FFF2-40B4-BE49-F238E27FC236}">
                  <a16:creationId xmlns:a16="http://schemas.microsoft.com/office/drawing/2014/main" id="{490BB966-61FA-4B11-BD22-165DA0FD42DF}"/>
                </a:ext>
              </a:extLst>
            </p:cNvPr>
            <p:cNvSpPr/>
            <p:nvPr/>
          </p:nvSpPr>
          <p:spPr bwMode="auto">
            <a:xfrm>
              <a:off x="5263432" y="1331002"/>
              <a:ext cx="274320" cy="27432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85" name="Picture 4" descr="Image result for iot hub logo png">
              <a:extLst>
                <a:ext uri="{FF2B5EF4-FFF2-40B4-BE49-F238E27FC236}">
                  <a16:creationId xmlns:a16="http://schemas.microsoft.com/office/drawing/2014/main" id="{00311B66-22F3-4DE7-A184-DADD95E4FEE3}"/>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8234" y="1389294"/>
              <a:ext cx="155454" cy="15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6" name="Group 285">
            <a:extLst>
              <a:ext uri="{FF2B5EF4-FFF2-40B4-BE49-F238E27FC236}">
                <a16:creationId xmlns:a16="http://schemas.microsoft.com/office/drawing/2014/main" id="{2068C7DD-4DE7-44D1-BFDD-C1A071BAA0FB}"/>
              </a:ext>
            </a:extLst>
          </p:cNvPr>
          <p:cNvGrpSpPr/>
          <p:nvPr/>
        </p:nvGrpSpPr>
        <p:grpSpPr>
          <a:xfrm>
            <a:off x="8528705" y="3663826"/>
            <a:ext cx="274320" cy="274320"/>
            <a:chOff x="5263432" y="1331002"/>
            <a:chExt cx="274320" cy="274320"/>
          </a:xfrm>
        </p:grpSpPr>
        <p:sp>
          <p:nvSpPr>
            <p:cNvPr id="287" name="Oval 286">
              <a:extLst>
                <a:ext uri="{FF2B5EF4-FFF2-40B4-BE49-F238E27FC236}">
                  <a16:creationId xmlns:a16="http://schemas.microsoft.com/office/drawing/2014/main" id="{099FDBF5-8978-493A-98D7-F4ADAEF8BBBE}"/>
                </a:ext>
              </a:extLst>
            </p:cNvPr>
            <p:cNvSpPr/>
            <p:nvPr/>
          </p:nvSpPr>
          <p:spPr bwMode="auto">
            <a:xfrm>
              <a:off x="5263432" y="1331002"/>
              <a:ext cx="274320" cy="27432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88" name="Picture 4" descr="Image result for iot hub logo png">
              <a:extLst>
                <a:ext uri="{FF2B5EF4-FFF2-40B4-BE49-F238E27FC236}">
                  <a16:creationId xmlns:a16="http://schemas.microsoft.com/office/drawing/2014/main" id="{1D6485D2-76AD-4ACE-9E6F-E38C60C28AAB}"/>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8234" y="1389294"/>
              <a:ext cx="155454" cy="15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EA94F13E-4D39-4EFB-BFE4-BDF93A1346DE}"/>
              </a:ext>
            </a:extLst>
          </p:cNvPr>
          <p:cNvGrpSpPr/>
          <p:nvPr/>
        </p:nvGrpSpPr>
        <p:grpSpPr>
          <a:xfrm>
            <a:off x="9057502" y="2185214"/>
            <a:ext cx="274320" cy="274320"/>
            <a:chOff x="5263432" y="1331002"/>
            <a:chExt cx="274320" cy="274320"/>
          </a:xfrm>
        </p:grpSpPr>
        <p:sp>
          <p:nvSpPr>
            <p:cNvPr id="290" name="Oval 289">
              <a:extLst>
                <a:ext uri="{FF2B5EF4-FFF2-40B4-BE49-F238E27FC236}">
                  <a16:creationId xmlns:a16="http://schemas.microsoft.com/office/drawing/2014/main" id="{31E84B96-2015-405A-B6C7-7F326E9F0CC4}"/>
                </a:ext>
              </a:extLst>
            </p:cNvPr>
            <p:cNvSpPr/>
            <p:nvPr/>
          </p:nvSpPr>
          <p:spPr bwMode="auto">
            <a:xfrm>
              <a:off x="5263432" y="1331002"/>
              <a:ext cx="274320" cy="27432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91" name="Picture 4" descr="Image result for iot hub logo png">
              <a:extLst>
                <a:ext uri="{FF2B5EF4-FFF2-40B4-BE49-F238E27FC236}">
                  <a16:creationId xmlns:a16="http://schemas.microsoft.com/office/drawing/2014/main" id="{9D219B72-8DD3-4A28-8312-03800B99CC7D}"/>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8234" y="1389294"/>
              <a:ext cx="155454" cy="15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a:extLst>
              <a:ext uri="{FF2B5EF4-FFF2-40B4-BE49-F238E27FC236}">
                <a16:creationId xmlns:a16="http://schemas.microsoft.com/office/drawing/2014/main" id="{F95A95A1-41C7-4B4E-9A9A-F7E475AF8723}"/>
              </a:ext>
            </a:extLst>
          </p:cNvPr>
          <p:cNvGrpSpPr/>
          <p:nvPr/>
        </p:nvGrpSpPr>
        <p:grpSpPr>
          <a:xfrm>
            <a:off x="1867073" y="2929865"/>
            <a:ext cx="274320" cy="274320"/>
            <a:chOff x="5263432" y="1331002"/>
            <a:chExt cx="274320" cy="274320"/>
          </a:xfrm>
        </p:grpSpPr>
        <p:sp>
          <p:nvSpPr>
            <p:cNvPr id="293" name="Oval 292">
              <a:extLst>
                <a:ext uri="{FF2B5EF4-FFF2-40B4-BE49-F238E27FC236}">
                  <a16:creationId xmlns:a16="http://schemas.microsoft.com/office/drawing/2014/main" id="{8435AE95-3149-4FCB-90E1-321192C3CB16}"/>
                </a:ext>
              </a:extLst>
            </p:cNvPr>
            <p:cNvSpPr/>
            <p:nvPr/>
          </p:nvSpPr>
          <p:spPr bwMode="auto">
            <a:xfrm>
              <a:off x="5263432" y="1331002"/>
              <a:ext cx="274320" cy="27432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4" descr="Image result for iot hub logo png">
              <a:extLst>
                <a:ext uri="{FF2B5EF4-FFF2-40B4-BE49-F238E27FC236}">
                  <a16:creationId xmlns:a16="http://schemas.microsoft.com/office/drawing/2014/main" id="{C195B5AD-D5DD-49E4-B514-E7F65E285A56}"/>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8234" y="1389294"/>
              <a:ext cx="155454" cy="15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5" name="Group 294">
            <a:extLst>
              <a:ext uri="{FF2B5EF4-FFF2-40B4-BE49-F238E27FC236}">
                <a16:creationId xmlns:a16="http://schemas.microsoft.com/office/drawing/2014/main" id="{55A5A040-76D9-468F-8094-9FC253211C87}"/>
              </a:ext>
            </a:extLst>
          </p:cNvPr>
          <p:cNvGrpSpPr/>
          <p:nvPr/>
        </p:nvGrpSpPr>
        <p:grpSpPr>
          <a:xfrm>
            <a:off x="2296843" y="2921634"/>
            <a:ext cx="274320" cy="288993"/>
            <a:chOff x="3362027" y="2547262"/>
            <a:chExt cx="274320" cy="288993"/>
          </a:xfrm>
          <a:solidFill>
            <a:schemeClr val="bg1"/>
          </a:solidFill>
        </p:grpSpPr>
        <p:sp>
          <p:nvSpPr>
            <p:cNvPr id="296" name="Oval 295">
              <a:extLst>
                <a:ext uri="{FF2B5EF4-FFF2-40B4-BE49-F238E27FC236}">
                  <a16:creationId xmlns:a16="http://schemas.microsoft.com/office/drawing/2014/main" id="{36A4858A-3CCE-4EB1-BA79-088DC01C1EE3}"/>
                </a:ext>
              </a:extLst>
            </p:cNvPr>
            <p:cNvSpPr/>
            <p:nvPr/>
          </p:nvSpPr>
          <p:spPr bwMode="auto">
            <a:xfrm>
              <a:off x="3362027" y="2547262"/>
              <a:ext cx="274320" cy="288993"/>
            </a:xfrm>
            <a:prstGeom prst="ellipse">
              <a:avLst/>
            </a:prstGeom>
            <a:grp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a:extLst>
                <a:ext uri="{FF2B5EF4-FFF2-40B4-BE49-F238E27FC236}">
                  <a16:creationId xmlns:a16="http://schemas.microsoft.com/office/drawing/2014/main" id="{9BB7FFE3-0B6E-4A79-9BBB-F540085F7FA0}"/>
                </a:ext>
              </a:extLst>
            </p:cNvPr>
            <p:cNvSpPr/>
            <p:nvPr/>
          </p:nvSpPr>
          <p:spPr bwMode="auto">
            <a:xfrm>
              <a:off x="3448439" y="257622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a:extLst>
                <a:ext uri="{FF2B5EF4-FFF2-40B4-BE49-F238E27FC236}">
                  <a16:creationId xmlns:a16="http://schemas.microsoft.com/office/drawing/2014/main" id="{B0BBE4FC-7C95-4A8E-A6CC-D97B8DD83938}"/>
                </a:ext>
              </a:extLst>
            </p:cNvPr>
            <p:cNvSpPr/>
            <p:nvPr/>
          </p:nvSpPr>
          <p:spPr bwMode="auto">
            <a:xfrm>
              <a:off x="3405767" y="266766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a:extLst>
                <a:ext uri="{FF2B5EF4-FFF2-40B4-BE49-F238E27FC236}">
                  <a16:creationId xmlns:a16="http://schemas.microsoft.com/office/drawing/2014/main" id="{9061D02A-76B3-4CFF-A927-0F325EB51C41}"/>
                </a:ext>
              </a:extLst>
            </p:cNvPr>
            <p:cNvSpPr/>
            <p:nvPr/>
          </p:nvSpPr>
          <p:spPr bwMode="auto">
            <a:xfrm>
              <a:off x="3503303" y="266157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a:extLst>
                <a:ext uri="{FF2B5EF4-FFF2-40B4-BE49-F238E27FC236}">
                  <a16:creationId xmlns:a16="http://schemas.microsoft.com/office/drawing/2014/main" id="{06D1C1FE-F0B9-4A41-81DC-AAC7AC49FF0E}"/>
                </a:ext>
              </a:extLst>
            </p:cNvPr>
            <p:cNvSpPr/>
            <p:nvPr/>
          </p:nvSpPr>
          <p:spPr bwMode="auto">
            <a:xfrm>
              <a:off x="3454535" y="269205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a:extLst>
                <a:ext uri="{FF2B5EF4-FFF2-40B4-BE49-F238E27FC236}">
                  <a16:creationId xmlns:a16="http://schemas.microsoft.com/office/drawing/2014/main" id="{7374F9CC-0764-4771-9E54-383735E3DF21}"/>
                </a:ext>
              </a:extLst>
            </p:cNvPr>
            <p:cNvSpPr/>
            <p:nvPr/>
          </p:nvSpPr>
          <p:spPr bwMode="auto">
            <a:xfrm>
              <a:off x="3515495" y="272253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a:extLst>
                <a:ext uri="{FF2B5EF4-FFF2-40B4-BE49-F238E27FC236}">
                  <a16:creationId xmlns:a16="http://schemas.microsoft.com/office/drawing/2014/main" id="{6A5A3589-410A-4976-8631-E4061051BD96}"/>
                </a:ext>
              </a:extLst>
            </p:cNvPr>
            <p:cNvSpPr/>
            <p:nvPr/>
          </p:nvSpPr>
          <p:spPr bwMode="auto">
            <a:xfrm>
              <a:off x="3460631" y="275301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3" name="Group 302">
            <a:extLst>
              <a:ext uri="{FF2B5EF4-FFF2-40B4-BE49-F238E27FC236}">
                <a16:creationId xmlns:a16="http://schemas.microsoft.com/office/drawing/2014/main" id="{57783809-7D5E-4575-858A-07B64AB0304A}"/>
              </a:ext>
            </a:extLst>
          </p:cNvPr>
          <p:cNvGrpSpPr/>
          <p:nvPr/>
        </p:nvGrpSpPr>
        <p:grpSpPr>
          <a:xfrm>
            <a:off x="4597189" y="3444950"/>
            <a:ext cx="274320" cy="288993"/>
            <a:chOff x="3362027" y="2547262"/>
            <a:chExt cx="274320" cy="288993"/>
          </a:xfrm>
          <a:solidFill>
            <a:schemeClr val="bg1"/>
          </a:solidFill>
        </p:grpSpPr>
        <p:sp>
          <p:nvSpPr>
            <p:cNvPr id="304" name="Oval 303">
              <a:extLst>
                <a:ext uri="{FF2B5EF4-FFF2-40B4-BE49-F238E27FC236}">
                  <a16:creationId xmlns:a16="http://schemas.microsoft.com/office/drawing/2014/main" id="{499DD98D-A164-4E23-B3EE-DE84582A945D}"/>
                </a:ext>
              </a:extLst>
            </p:cNvPr>
            <p:cNvSpPr/>
            <p:nvPr/>
          </p:nvSpPr>
          <p:spPr bwMode="auto">
            <a:xfrm>
              <a:off x="3362027" y="2547262"/>
              <a:ext cx="274320" cy="288993"/>
            </a:xfrm>
            <a:prstGeom prst="ellipse">
              <a:avLst/>
            </a:prstGeom>
            <a:grp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a:extLst>
                <a:ext uri="{FF2B5EF4-FFF2-40B4-BE49-F238E27FC236}">
                  <a16:creationId xmlns:a16="http://schemas.microsoft.com/office/drawing/2014/main" id="{DA05844D-E9A1-42EB-B514-E38B5F9CBCA2}"/>
                </a:ext>
              </a:extLst>
            </p:cNvPr>
            <p:cNvSpPr/>
            <p:nvPr/>
          </p:nvSpPr>
          <p:spPr bwMode="auto">
            <a:xfrm>
              <a:off x="3448439" y="257622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a:extLst>
                <a:ext uri="{FF2B5EF4-FFF2-40B4-BE49-F238E27FC236}">
                  <a16:creationId xmlns:a16="http://schemas.microsoft.com/office/drawing/2014/main" id="{6F2DE4B3-ED0A-4B23-B31F-206C7309D90A}"/>
                </a:ext>
              </a:extLst>
            </p:cNvPr>
            <p:cNvSpPr/>
            <p:nvPr/>
          </p:nvSpPr>
          <p:spPr bwMode="auto">
            <a:xfrm>
              <a:off x="3405767" y="266766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a:extLst>
                <a:ext uri="{FF2B5EF4-FFF2-40B4-BE49-F238E27FC236}">
                  <a16:creationId xmlns:a16="http://schemas.microsoft.com/office/drawing/2014/main" id="{7270C064-C0BD-45E7-B6C4-60791EF84C60}"/>
                </a:ext>
              </a:extLst>
            </p:cNvPr>
            <p:cNvSpPr/>
            <p:nvPr/>
          </p:nvSpPr>
          <p:spPr bwMode="auto">
            <a:xfrm>
              <a:off x="3503303" y="266157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a:extLst>
                <a:ext uri="{FF2B5EF4-FFF2-40B4-BE49-F238E27FC236}">
                  <a16:creationId xmlns:a16="http://schemas.microsoft.com/office/drawing/2014/main" id="{6A940EB7-7D52-4F31-AF03-AB860FBFD6AE}"/>
                </a:ext>
              </a:extLst>
            </p:cNvPr>
            <p:cNvSpPr/>
            <p:nvPr/>
          </p:nvSpPr>
          <p:spPr bwMode="auto">
            <a:xfrm>
              <a:off x="3454535" y="269205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a:extLst>
                <a:ext uri="{FF2B5EF4-FFF2-40B4-BE49-F238E27FC236}">
                  <a16:creationId xmlns:a16="http://schemas.microsoft.com/office/drawing/2014/main" id="{E311C0B8-BAF8-4F71-83A4-C022239FF973}"/>
                </a:ext>
              </a:extLst>
            </p:cNvPr>
            <p:cNvSpPr/>
            <p:nvPr/>
          </p:nvSpPr>
          <p:spPr bwMode="auto">
            <a:xfrm>
              <a:off x="3515495" y="272253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a:extLst>
                <a:ext uri="{FF2B5EF4-FFF2-40B4-BE49-F238E27FC236}">
                  <a16:creationId xmlns:a16="http://schemas.microsoft.com/office/drawing/2014/main" id="{5B9C01AF-641C-4562-BF04-539416F47860}"/>
                </a:ext>
              </a:extLst>
            </p:cNvPr>
            <p:cNvSpPr/>
            <p:nvPr/>
          </p:nvSpPr>
          <p:spPr bwMode="auto">
            <a:xfrm>
              <a:off x="3460631" y="275301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1" name="Group 310">
            <a:extLst>
              <a:ext uri="{FF2B5EF4-FFF2-40B4-BE49-F238E27FC236}">
                <a16:creationId xmlns:a16="http://schemas.microsoft.com/office/drawing/2014/main" id="{52B9B6A5-89A6-451C-AD4B-8B06DDBFEA1A}"/>
              </a:ext>
            </a:extLst>
          </p:cNvPr>
          <p:cNvGrpSpPr/>
          <p:nvPr/>
        </p:nvGrpSpPr>
        <p:grpSpPr>
          <a:xfrm>
            <a:off x="6229019" y="3988097"/>
            <a:ext cx="274320" cy="288993"/>
            <a:chOff x="3362027" y="2547262"/>
            <a:chExt cx="274320" cy="288993"/>
          </a:xfrm>
          <a:solidFill>
            <a:schemeClr val="bg1"/>
          </a:solidFill>
        </p:grpSpPr>
        <p:sp>
          <p:nvSpPr>
            <p:cNvPr id="312" name="Oval 311">
              <a:extLst>
                <a:ext uri="{FF2B5EF4-FFF2-40B4-BE49-F238E27FC236}">
                  <a16:creationId xmlns:a16="http://schemas.microsoft.com/office/drawing/2014/main" id="{CC6644E9-B963-43C1-8A6C-311AB5CD6C5E}"/>
                </a:ext>
              </a:extLst>
            </p:cNvPr>
            <p:cNvSpPr/>
            <p:nvPr/>
          </p:nvSpPr>
          <p:spPr bwMode="auto">
            <a:xfrm>
              <a:off x="3362027" y="2547262"/>
              <a:ext cx="274320" cy="288993"/>
            </a:xfrm>
            <a:prstGeom prst="ellipse">
              <a:avLst/>
            </a:prstGeom>
            <a:grp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13" name="Oval 312">
              <a:extLst>
                <a:ext uri="{FF2B5EF4-FFF2-40B4-BE49-F238E27FC236}">
                  <a16:creationId xmlns:a16="http://schemas.microsoft.com/office/drawing/2014/main" id="{920C380C-CEBF-49BF-9C6D-7E849B7DB554}"/>
                </a:ext>
              </a:extLst>
            </p:cNvPr>
            <p:cNvSpPr/>
            <p:nvPr/>
          </p:nvSpPr>
          <p:spPr bwMode="auto">
            <a:xfrm>
              <a:off x="3448439" y="257622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14" name="Oval 313">
              <a:extLst>
                <a:ext uri="{FF2B5EF4-FFF2-40B4-BE49-F238E27FC236}">
                  <a16:creationId xmlns:a16="http://schemas.microsoft.com/office/drawing/2014/main" id="{A3FD7F66-9854-483F-ACDB-71190717F9E1}"/>
                </a:ext>
              </a:extLst>
            </p:cNvPr>
            <p:cNvSpPr/>
            <p:nvPr/>
          </p:nvSpPr>
          <p:spPr bwMode="auto">
            <a:xfrm>
              <a:off x="3405767" y="266766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a:extLst>
                <a:ext uri="{FF2B5EF4-FFF2-40B4-BE49-F238E27FC236}">
                  <a16:creationId xmlns:a16="http://schemas.microsoft.com/office/drawing/2014/main" id="{62B13069-6D73-465D-B23D-54A937EF8EA0}"/>
                </a:ext>
              </a:extLst>
            </p:cNvPr>
            <p:cNvSpPr/>
            <p:nvPr/>
          </p:nvSpPr>
          <p:spPr bwMode="auto">
            <a:xfrm>
              <a:off x="3503303" y="266157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16" name="Oval 315">
              <a:extLst>
                <a:ext uri="{FF2B5EF4-FFF2-40B4-BE49-F238E27FC236}">
                  <a16:creationId xmlns:a16="http://schemas.microsoft.com/office/drawing/2014/main" id="{24F9B7A7-38EE-478C-ACB4-99FBAAD4FAC4}"/>
                </a:ext>
              </a:extLst>
            </p:cNvPr>
            <p:cNvSpPr/>
            <p:nvPr/>
          </p:nvSpPr>
          <p:spPr bwMode="auto">
            <a:xfrm>
              <a:off x="3454535" y="269205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17" name="Oval 316">
              <a:extLst>
                <a:ext uri="{FF2B5EF4-FFF2-40B4-BE49-F238E27FC236}">
                  <a16:creationId xmlns:a16="http://schemas.microsoft.com/office/drawing/2014/main" id="{77B23872-4DFA-49EE-93C4-AE71EE6F37E8}"/>
                </a:ext>
              </a:extLst>
            </p:cNvPr>
            <p:cNvSpPr/>
            <p:nvPr/>
          </p:nvSpPr>
          <p:spPr bwMode="auto">
            <a:xfrm>
              <a:off x="3515495" y="272253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35EDC2EF-AC3E-45F9-AB26-B4B4B4E298CB}"/>
                </a:ext>
              </a:extLst>
            </p:cNvPr>
            <p:cNvSpPr/>
            <p:nvPr/>
          </p:nvSpPr>
          <p:spPr bwMode="auto">
            <a:xfrm>
              <a:off x="3460631" y="275301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9" name="Group 318">
            <a:extLst>
              <a:ext uri="{FF2B5EF4-FFF2-40B4-BE49-F238E27FC236}">
                <a16:creationId xmlns:a16="http://schemas.microsoft.com/office/drawing/2014/main" id="{FBCD764E-E616-430F-ADA5-61AA35497F6E}"/>
              </a:ext>
            </a:extLst>
          </p:cNvPr>
          <p:cNvGrpSpPr/>
          <p:nvPr/>
        </p:nvGrpSpPr>
        <p:grpSpPr>
          <a:xfrm>
            <a:off x="9758985" y="3057799"/>
            <a:ext cx="274320" cy="288993"/>
            <a:chOff x="3362027" y="2547262"/>
            <a:chExt cx="274320" cy="288993"/>
          </a:xfrm>
          <a:solidFill>
            <a:schemeClr val="bg1"/>
          </a:solidFill>
        </p:grpSpPr>
        <p:sp>
          <p:nvSpPr>
            <p:cNvPr id="320" name="Oval 319">
              <a:extLst>
                <a:ext uri="{FF2B5EF4-FFF2-40B4-BE49-F238E27FC236}">
                  <a16:creationId xmlns:a16="http://schemas.microsoft.com/office/drawing/2014/main" id="{3F44E4D2-7691-4C8D-AB62-D587B6B6B27A}"/>
                </a:ext>
              </a:extLst>
            </p:cNvPr>
            <p:cNvSpPr/>
            <p:nvPr/>
          </p:nvSpPr>
          <p:spPr bwMode="auto">
            <a:xfrm>
              <a:off x="3362027" y="2547262"/>
              <a:ext cx="274320" cy="288993"/>
            </a:xfrm>
            <a:prstGeom prst="ellipse">
              <a:avLst/>
            </a:prstGeom>
            <a:grp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21" name="Oval 320">
              <a:extLst>
                <a:ext uri="{FF2B5EF4-FFF2-40B4-BE49-F238E27FC236}">
                  <a16:creationId xmlns:a16="http://schemas.microsoft.com/office/drawing/2014/main" id="{F7736A20-1F42-4006-B67A-F302AC33512B}"/>
                </a:ext>
              </a:extLst>
            </p:cNvPr>
            <p:cNvSpPr/>
            <p:nvPr/>
          </p:nvSpPr>
          <p:spPr bwMode="auto">
            <a:xfrm>
              <a:off x="3448439" y="257622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22" name="Oval 321">
              <a:extLst>
                <a:ext uri="{FF2B5EF4-FFF2-40B4-BE49-F238E27FC236}">
                  <a16:creationId xmlns:a16="http://schemas.microsoft.com/office/drawing/2014/main" id="{7DC90702-45DF-4146-99AC-8622EBA735F8}"/>
                </a:ext>
              </a:extLst>
            </p:cNvPr>
            <p:cNvSpPr/>
            <p:nvPr/>
          </p:nvSpPr>
          <p:spPr bwMode="auto">
            <a:xfrm>
              <a:off x="3405767" y="266766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23" name="Oval 322">
              <a:extLst>
                <a:ext uri="{FF2B5EF4-FFF2-40B4-BE49-F238E27FC236}">
                  <a16:creationId xmlns:a16="http://schemas.microsoft.com/office/drawing/2014/main" id="{CC13F920-8C19-49FB-A7E4-DB0172C213CA}"/>
                </a:ext>
              </a:extLst>
            </p:cNvPr>
            <p:cNvSpPr/>
            <p:nvPr/>
          </p:nvSpPr>
          <p:spPr bwMode="auto">
            <a:xfrm>
              <a:off x="3503303" y="266157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24" name="Oval 323">
              <a:extLst>
                <a:ext uri="{FF2B5EF4-FFF2-40B4-BE49-F238E27FC236}">
                  <a16:creationId xmlns:a16="http://schemas.microsoft.com/office/drawing/2014/main" id="{08011C05-857B-42EA-ABD1-C96FA3EDCF6F}"/>
                </a:ext>
              </a:extLst>
            </p:cNvPr>
            <p:cNvSpPr/>
            <p:nvPr/>
          </p:nvSpPr>
          <p:spPr bwMode="auto">
            <a:xfrm>
              <a:off x="3454535" y="269205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25" name="Oval 324">
              <a:extLst>
                <a:ext uri="{FF2B5EF4-FFF2-40B4-BE49-F238E27FC236}">
                  <a16:creationId xmlns:a16="http://schemas.microsoft.com/office/drawing/2014/main" id="{D743C734-AF24-414D-ABAF-0A6FD28B0115}"/>
                </a:ext>
              </a:extLst>
            </p:cNvPr>
            <p:cNvSpPr/>
            <p:nvPr/>
          </p:nvSpPr>
          <p:spPr bwMode="auto">
            <a:xfrm>
              <a:off x="3515495" y="272253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26" name="Oval 325">
              <a:extLst>
                <a:ext uri="{FF2B5EF4-FFF2-40B4-BE49-F238E27FC236}">
                  <a16:creationId xmlns:a16="http://schemas.microsoft.com/office/drawing/2014/main" id="{BB08C35F-2F6D-4A82-8151-9AF9049EA546}"/>
                </a:ext>
              </a:extLst>
            </p:cNvPr>
            <p:cNvSpPr/>
            <p:nvPr/>
          </p:nvSpPr>
          <p:spPr bwMode="auto">
            <a:xfrm>
              <a:off x="3460631" y="275301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7" name="Group 326">
            <a:extLst>
              <a:ext uri="{FF2B5EF4-FFF2-40B4-BE49-F238E27FC236}">
                <a16:creationId xmlns:a16="http://schemas.microsoft.com/office/drawing/2014/main" id="{24F4B7FC-F506-4C27-98F6-ABC5D5FFE3F6}"/>
              </a:ext>
            </a:extLst>
          </p:cNvPr>
          <p:cNvGrpSpPr/>
          <p:nvPr/>
        </p:nvGrpSpPr>
        <p:grpSpPr>
          <a:xfrm>
            <a:off x="11320040" y="3620219"/>
            <a:ext cx="274320" cy="288993"/>
            <a:chOff x="3362027" y="2547262"/>
            <a:chExt cx="274320" cy="288993"/>
          </a:xfrm>
          <a:solidFill>
            <a:schemeClr val="bg1"/>
          </a:solidFill>
        </p:grpSpPr>
        <p:sp>
          <p:nvSpPr>
            <p:cNvPr id="328" name="Oval 327">
              <a:extLst>
                <a:ext uri="{FF2B5EF4-FFF2-40B4-BE49-F238E27FC236}">
                  <a16:creationId xmlns:a16="http://schemas.microsoft.com/office/drawing/2014/main" id="{EB55B149-D0EB-4707-B723-5E6AEECF95AF}"/>
                </a:ext>
              </a:extLst>
            </p:cNvPr>
            <p:cNvSpPr/>
            <p:nvPr/>
          </p:nvSpPr>
          <p:spPr bwMode="auto">
            <a:xfrm>
              <a:off x="3362027" y="2547262"/>
              <a:ext cx="274320" cy="288993"/>
            </a:xfrm>
            <a:prstGeom prst="ellipse">
              <a:avLst/>
            </a:prstGeom>
            <a:grp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Oval 328">
              <a:extLst>
                <a:ext uri="{FF2B5EF4-FFF2-40B4-BE49-F238E27FC236}">
                  <a16:creationId xmlns:a16="http://schemas.microsoft.com/office/drawing/2014/main" id="{C4E0795A-C25C-4149-9B7C-FA2A69A7A9F0}"/>
                </a:ext>
              </a:extLst>
            </p:cNvPr>
            <p:cNvSpPr/>
            <p:nvPr/>
          </p:nvSpPr>
          <p:spPr bwMode="auto">
            <a:xfrm>
              <a:off x="3448439" y="257622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a:extLst>
                <a:ext uri="{FF2B5EF4-FFF2-40B4-BE49-F238E27FC236}">
                  <a16:creationId xmlns:a16="http://schemas.microsoft.com/office/drawing/2014/main" id="{D232F98F-93A9-4872-9DBC-CEEA6D964F49}"/>
                </a:ext>
              </a:extLst>
            </p:cNvPr>
            <p:cNvSpPr/>
            <p:nvPr/>
          </p:nvSpPr>
          <p:spPr bwMode="auto">
            <a:xfrm>
              <a:off x="3405767" y="266766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31" name="Oval 330">
              <a:extLst>
                <a:ext uri="{FF2B5EF4-FFF2-40B4-BE49-F238E27FC236}">
                  <a16:creationId xmlns:a16="http://schemas.microsoft.com/office/drawing/2014/main" id="{A3EC360E-E253-469C-B0B3-E983EE8B7550}"/>
                </a:ext>
              </a:extLst>
            </p:cNvPr>
            <p:cNvSpPr/>
            <p:nvPr/>
          </p:nvSpPr>
          <p:spPr bwMode="auto">
            <a:xfrm>
              <a:off x="3503303" y="266157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Oval 331">
              <a:extLst>
                <a:ext uri="{FF2B5EF4-FFF2-40B4-BE49-F238E27FC236}">
                  <a16:creationId xmlns:a16="http://schemas.microsoft.com/office/drawing/2014/main" id="{528CE7AC-7C4E-4C13-AC5C-76B6A21EC773}"/>
                </a:ext>
              </a:extLst>
            </p:cNvPr>
            <p:cNvSpPr/>
            <p:nvPr/>
          </p:nvSpPr>
          <p:spPr bwMode="auto">
            <a:xfrm>
              <a:off x="3454535" y="269205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33" name="Oval 332">
              <a:extLst>
                <a:ext uri="{FF2B5EF4-FFF2-40B4-BE49-F238E27FC236}">
                  <a16:creationId xmlns:a16="http://schemas.microsoft.com/office/drawing/2014/main" id="{152B24B4-79D3-4586-847B-39B92B386A73}"/>
                </a:ext>
              </a:extLst>
            </p:cNvPr>
            <p:cNvSpPr/>
            <p:nvPr/>
          </p:nvSpPr>
          <p:spPr bwMode="auto">
            <a:xfrm>
              <a:off x="3515495" y="272253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Oval 333">
              <a:extLst>
                <a:ext uri="{FF2B5EF4-FFF2-40B4-BE49-F238E27FC236}">
                  <a16:creationId xmlns:a16="http://schemas.microsoft.com/office/drawing/2014/main" id="{66F33E8B-CFC4-4C63-BDC6-44791849B7EA}"/>
                </a:ext>
              </a:extLst>
            </p:cNvPr>
            <p:cNvSpPr/>
            <p:nvPr/>
          </p:nvSpPr>
          <p:spPr bwMode="auto">
            <a:xfrm>
              <a:off x="3460631" y="275301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35" name="Group 334">
            <a:extLst>
              <a:ext uri="{FF2B5EF4-FFF2-40B4-BE49-F238E27FC236}">
                <a16:creationId xmlns:a16="http://schemas.microsoft.com/office/drawing/2014/main" id="{7DD6D5EF-2B81-41AE-BF4D-1AB6F3F978AE}"/>
              </a:ext>
            </a:extLst>
          </p:cNvPr>
          <p:cNvGrpSpPr/>
          <p:nvPr/>
        </p:nvGrpSpPr>
        <p:grpSpPr>
          <a:xfrm>
            <a:off x="9553495" y="5676744"/>
            <a:ext cx="274320" cy="288993"/>
            <a:chOff x="3362027" y="2547262"/>
            <a:chExt cx="274320" cy="288993"/>
          </a:xfrm>
          <a:solidFill>
            <a:schemeClr val="bg1"/>
          </a:solidFill>
        </p:grpSpPr>
        <p:sp>
          <p:nvSpPr>
            <p:cNvPr id="336" name="Oval 335">
              <a:extLst>
                <a:ext uri="{FF2B5EF4-FFF2-40B4-BE49-F238E27FC236}">
                  <a16:creationId xmlns:a16="http://schemas.microsoft.com/office/drawing/2014/main" id="{4A3BD2BF-11EB-4E8E-AFA5-66B491B2F9C3}"/>
                </a:ext>
              </a:extLst>
            </p:cNvPr>
            <p:cNvSpPr/>
            <p:nvPr/>
          </p:nvSpPr>
          <p:spPr bwMode="auto">
            <a:xfrm>
              <a:off x="3362027" y="2547262"/>
              <a:ext cx="274320" cy="288993"/>
            </a:xfrm>
            <a:prstGeom prst="ellipse">
              <a:avLst/>
            </a:prstGeom>
            <a:grp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a:extLst>
                <a:ext uri="{FF2B5EF4-FFF2-40B4-BE49-F238E27FC236}">
                  <a16:creationId xmlns:a16="http://schemas.microsoft.com/office/drawing/2014/main" id="{95ED3817-BD69-4B5C-9E51-A65AAB58BDF1}"/>
                </a:ext>
              </a:extLst>
            </p:cNvPr>
            <p:cNvSpPr/>
            <p:nvPr/>
          </p:nvSpPr>
          <p:spPr bwMode="auto">
            <a:xfrm>
              <a:off x="3448439" y="257622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a:extLst>
                <a:ext uri="{FF2B5EF4-FFF2-40B4-BE49-F238E27FC236}">
                  <a16:creationId xmlns:a16="http://schemas.microsoft.com/office/drawing/2014/main" id="{FBBA2B76-CEE6-4C17-A24E-B96B66BD802B}"/>
                </a:ext>
              </a:extLst>
            </p:cNvPr>
            <p:cNvSpPr/>
            <p:nvPr/>
          </p:nvSpPr>
          <p:spPr bwMode="auto">
            <a:xfrm>
              <a:off x="3405767" y="266766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39" name="Oval 338">
              <a:extLst>
                <a:ext uri="{FF2B5EF4-FFF2-40B4-BE49-F238E27FC236}">
                  <a16:creationId xmlns:a16="http://schemas.microsoft.com/office/drawing/2014/main" id="{A91BC91C-5945-40BC-B8D5-076FD4CBA4E6}"/>
                </a:ext>
              </a:extLst>
            </p:cNvPr>
            <p:cNvSpPr/>
            <p:nvPr/>
          </p:nvSpPr>
          <p:spPr bwMode="auto">
            <a:xfrm>
              <a:off x="3503303" y="266157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40" name="Oval 339">
              <a:extLst>
                <a:ext uri="{FF2B5EF4-FFF2-40B4-BE49-F238E27FC236}">
                  <a16:creationId xmlns:a16="http://schemas.microsoft.com/office/drawing/2014/main" id="{7A80B206-0169-47F9-942D-28EE12BCECBC}"/>
                </a:ext>
              </a:extLst>
            </p:cNvPr>
            <p:cNvSpPr/>
            <p:nvPr/>
          </p:nvSpPr>
          <p:spPr bwMode="auto">
            <a:xfrm>
              <a:off x="3454535" y="269205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41" name="Oval 340">
              <a:extLst>
                <a:ext uri="{FF2B5EF4-FFF2-40B4-BE49-F238E27FC236}">
                  <a16:creationId xmlns:a16="http://schemas.microsoft.com/office/drawing/2014/main" id="{7C6C966A-E982-42AD-B3E8-000046503157}"/>
                </a:ext>
              </a:extLst>
            </p:cNvPr>
            <p:cNvSpPr/>
            <p:nvPr/>
          </p:nvSpPr>
          <p:spPr bwMode="auto">
            <a:xfrm>
              <a:off x="3515495" y="272253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42" name="Oval 341">
              <a:extLst>
                <a:ext uri="{FF2B5EF4-FFF2-40B4-BE49-F238E27FC236}">
                  <a16:creationId xmlns:a16="http://schemas.microsoft.com/office/drawing/2014/main" id="{D50B7FA2-9F98-461B-908E-514E1CF66F7E}"/>
                </a:ext>
              </a:extLst>
            </p:cNvPr>
            <p:cNvSpPr/>
            <p:nvPr/>
          </p:nvSpPr>
          <p:spPr bwMode="auto">
            <a:xfrm>
              <a:off x="3460631" y="275301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6" name="Group 345">
            <a:extLst>
              <a:ext uri="{FF2B5EF4-FFF2-40B4-BE49-F238E27FC236}">
                <a16:creationId xmlns:a16="http://schemas.microsoft.com/office/drawing/2014/main" id="{E2D4E1A8-63AB-4C75-BA6C-7E0810DEB0D1}"/>
              </a:ext>
            </a:extLst>
          </p:cNvPr>
          <p:cNvGrpSpPr/>
          <p:nvPr/>
        </p:nvGrpSpPr>
        <p:grpSpPr>
          <a:xfrm>
            <a:off x="9056540" y="5929971"/>
            <a:ext cx="331927" cy="331927"/>
            <a:chOff x="7322727" y="5827571"/>
            <a:chExt cx="331927" cy="331927"/>
          </a:xfrm>
        </p:grpSpPr>
        <p:sp>
          <p:nvSpPr>
            <p:cNvPr id="347" name="Oval 346">
              <a:extLst>
                <a:ext uri="{FF2B5EF4-FFF2-40B4-BE49-F238E27FC236}">
                  <a16:creationId xmlns:a16="http://schemas.microsoft.com/office/drawing/2014/main" id="{C5E6E47C-705A-420C-89B9-0CD041E85DF8}"/>
                </a:ext>
              </a:extLst>
            </p:cNvPr>
            <p:cNvSpPr/>
            <p:nvPr/>
          </p:nvSpPr>
          <p:spPr bwMode="auto">
            <a:xfrm>
              <a:off x="7322727" y="5827571"/>
              <a:ext cx="331927" cy="331927"/>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8" name="Group 347">
              <a:extLst>
                <a:ext uri="{FF2B5EF4-FFF2-40B4-BE49-F238E27FC236}">
                  <a16:creationId xmlns:a16="http://schemas.microsoft.com/office/drawing/2014/main" id="{10DE274E-CBD8-4869-ABE2-A393190DB075}"/>
                </a:ext>
              </a:extLst>
            </p:cNvPr>
            <p:cNvGrpSpPr/>
            <p:nvPr/>
          </p:nvGrpSpPr>
          <p:grpSpPr>
            <a:xfrm>
              <a:off x="7393903" y="5903133"/>
              <a:ext cx="186667" cy="180095"/>
              <a:chOff x="6399563" y="5986956"/>
              <a:chExt cx="333602" cy="321856"/>
            </a:xfrm>
          </p:grpSpPr>
          <p:sp>
            <p:nvSpPr>
              <p:cNvPr id="349" name="Rectangle 348">
                <a:extLst>
                  <a:ext uri="{FF2B5EF4-FFF2-40B4-BE49-F238E27FC236}">
                    <a16:creationId xmlns:a16="http://schemas.microsoft.com/office/drawing/2014/main" id="{5D4C9E9F-39B6-44E8-A979-DCA76A0CB322}"/>
                  </a:ext>
                </a:extLst>
              </p:cNvPr>
              <p:cNvSpPr/>
              <p:nvPr/>
            </p:nvSpPr>
            <p:spPr bwMode="auto">
              <a:xfrm>
                <a:off x="6399563" y="5986956"/>
                <a:ext cx="333602" cy="32185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3"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schemeClr val="tx1">
                      <a:lumMod val="65000"/>
                      <a:lumOff val="3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0" name="Frame 5">
                <a:extLst>
                  <a:ext uri="{FF2B5EF4-FFF2-40B4-BE49-F238E27FC236}">
                    <a16:creationId xmlns:a16="http://schemas.microsoft.com/office/drawing/2014/main" id="{A2DD8A7D-4AE7-428D-A4DC-7E4E5A56BD0E}"/>
                  </a:ext>
                </a:extLst>
              </p:cNvPr>
              <p:cNvSpPr>
                <a:spLocks noChangeAspect="1"/>
              </p:cNvSpPr>
              <p:nvPr/>
            </p:nvSpPr>
            <p:spPr bwMode="auto">
              <a:xfrm>
                <a:off x="6442078" y="6023180"/>
                <a:ext cx="249472" cy="24940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89"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solidFill>
                    <a:schemeClr val="tx1">
                      <a:lumMod val="65000"/>
                      <a:lumOff val="3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51" name="Group 350">
            <a:extLst>
              <a:ext uri="{FF2B5EF4-FFF2-40B4-BE49-F238E27FC236}">
                <a16:creationId xmlns:a16="http://schemas.microsoft.com/office/drawing/2014/main" id="{E8E2FD34-222F-443C-BE98-CD19B5BD1258}"/>
              </a:ext>
            </a:extLst>
          </p:cNvPr>
          <p:cNvGrpSpPr/>
          <p:nvPr/>
        </p:nvGrpSpPr>
        <p:grpSpPr>
          <a:xfrm>
            <a:off x="10142332" y="5546907"/>
            <a:ext cx="331927" cy="331927"/>
            <a:chOff x="7322727" y="5827571"/>
            <a:chExt cx="331927" cy="331927"/>
          </a:xfrm>
        </p:grpSpPr>
        <p:sp>
          <p:nvSpPr>
            <p:cNvPr id="352" name="Oval 351">
              <a:extLst>
                <a:ext uri="{FF2B5EF4-FFF2-40B4-BE49-F238E27FC236}">
                  <a16:creationId xmlns:a16="http://schemas.microsoft.com/office/drawing/2014/main" id="{00CE7413-75A7-4EC3-AC3E-EADB0FA7AC57}"/>
                </a:ext>
              </a:extLst>
            </p:cNvPr>
            <p:cNvSpPr/>
            <p:nvPr/>
          </p:nvSpPr>
          <p:spPr bwMode="auto">
            <a:xfrm>
              <a:off x="7322727" y="5827571"/>
              <a:ext cx="331927" cy="331927"/>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53" name="Group 352">
              <a:extLst>
                <a:ext uri="{FF2B5EF4-FFF2-40B4-BE49-F238E27FC236}">
                  <a16:creationId xmlns:a16="http://schemas.microsoft.com/office/drawing/2014/main" id="{2527C637-1A34-458D-BC73-B3E4B8425D40}"/>
                </a:ext>
              </a:extLst>
            </p:cNvPr>
            <p:cNvGrpSpPr/>
            <p:nvPr/>
          </p:nvGrpSpPr>
          <p:grpSpPr>
            <a:xfrm>
              <a:off x="7393903" y="5903133"/>
              <a:ext cx="186667" cy="180095"/>
              <a:chOff x="6399563" y="5986956"/>
              <a:chExt cx="333602" cy="321856"/>
            </a:xfrm>
          </p:grpSpPr>
          <p:sp>
            <p:nvSpPr>
              <p:cNvPr id="354" name="Rectangle 353">
                <a:extLst>
                  <a:ext uri="{FF2B5EF4-FFF2-40B4-BE49-F238E27FC236}">
                    <a16:creationId xmlns:a16="http://schemas.microsoft.com/office/drawing/2014/main" id="{64CC63C9-9FFB-4C05-94C5-908662A85ACC}"/>
                  </a:ext>
                </a:extLst>
              </p:cNvPr>
              <p:cNvSpPr/>
              <p:nvPr/>
            </p:nvSpPr>
            <p:spPr bwMode="auto">
              <a:xfrm>
                <a:off x="6399563" y="5986956"/>
                <a:ext cx="333602" cy="32185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3"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schemeClr val="tx1">
                      <a:lumMod val="65000"/>
                      <a:lumOff val="3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5" name="Frame 5">
                <a:extLst>
                  <a:ext uri="{FF2B5EF4-FFF2-40B4-BE49-F238E27FC236}">
                    <a16:creationId xmlns:a16="http://schemas.microsoft.com/office/drawing/2014/main" id="{DF6F69E2-7613-4347-AA5E-0CA8F8F9CE4D}"/>
                  </a:ext>
                </a:extLst>
              </p:cNvPr>
              <p:cNvSpPr>
                <a:spLocks noChangeAspect="1"/>
              </p:cNvSpPr>
              <p:nvPr/>
            </p:nvSpPr>
            <p:spPr bwMode="auto">
              <a:xfrm>
                <a:off x="6442078" y="6023180"/>
                <a:ext cx="249472" cy="24940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89"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solidFill>
                    <a:schemeClr val="tx1">
                      <a:lumMod val="65000"/>
                      <a:lumOff val="3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56" name="Group 355">
            <a:extLst>
              <a:ext uri="{FF2B5EF4-FFF2-40B4-BE49-F238E27FC236}">
                <a16:creationId xmlns:a16="http://schemas.microsoft.com/office/drawing/2014/main" id="{C417EF58-6B52-4FC8-BC34-602E46C6D0D1}"/>
              </a:ext>
            </a:extLst>
          </p:cNvPr>
          <p:cNvGrpSpPr/>
          <p:nvPr/>
        </p:nvGrpSpPr>
        <p:grpSpPr>
          <a:xfrm>
            <a:off x="3764546" y="5359169"/>
            <a:ext cx="331927" cy="331927"/>
            <a:chOff x="7322727" y="5827571"/>
            <a:chExt cx="331927" cy="331927"/>
          </a:xfrm>
        </p:grpSpPr>
        <p:sp>
          <p:nvSpPr>
            <p:cNvPr id="357" name="Oval 356">
              <a:extLst>
                <a:ext uri="{FF2B5EF4-FFF2-40B4-BE49-F238E27FC236}">
                  <a16:creationId xmlns:a16="http://schemas.microsoft.com/office/drawing/2014/main" id="{F0B48FCE-C1F3-4A47-AA87-4E1F1BFCDE41}"/>
                </a:ext>
              </a:extLst>
            </p:cNvPr>
            <p:cNvSpPr/>
            <p:nvPr/>
          </p:nvSpPr>
          <p:spPr bwMode="auto">
            <a:xfrm>
              <a:off x="7322727" y="5827571"/>
              <a:ext cx="331927" cy="331927"/>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58" name="Group 357">
              <a:extLst>
                <a:ext uri="{FF2B5EF4-FFF2-40B4-BE49-F238E27FC236}">
                  <a16:creationId xmlns:a16="http://schemas.microsoft.com/office/drawing/2014/main" id="{5ED9EEAF-EF26-4C9B-A473-0CC8582CD9BC}"/>
                </a:ext>
              </a:extLst>
            </p:cNvPr>
            <p:cNvGrpSpPr/>
            <p:nvPr/>
          </p:nvGrpSpPr>
          <p:grpSpPr>
            <a:xfrm>
              <a:off x="7393903" y="5903133"/>
              <a:ext cx="186667" cy="180095"/>
              <a:chOff x="6399563" y="5986956"/>
              <a:chExt cx="333602" cy="321856"/>
            </a:xfrm>
          </p:grpSpPr>
          <p:sp>
            <p:nvSpPr>
              <p:cNvPr id="359" name="Rectangle 358">
                <a:extLst>
                  <a:ext uri="{FF2B5EF4-FFF2-40B4-BE49-F238E27FC236}">
                    <a16:creationId xmlns:a16="http://schemas.microsoft.com/office/drawing/2014/main" id="{60DF8D86-381F-4D2E-8A2A-5C6ADC2863C4}"/>
                  </a:ext>
                </a:extLst>
              </p:cNvPr>
              <p:cNvSpPr/>
              <p:nvPr/>
            </p:nvSpPr>
            <p:spPr bwMode="auto">
              <a:xfrm>
                <a:off x="6399563" y="5986956"/>
                <a:ext cx="333602" cy="32185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3"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schemeClr val="tx1">
                      <a:lumMod val="65000"/>
                      <a:lumOff val="3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0" name="Frame 5">
                <a:extLst>
                  <a:ext uri="{FF2B5EF4-FFF2-40B4-BE49-F238E27FC236}">
                    <a16:creationId xmlns:a16="http://schemas.microsoft.com/office/drawing/2014/main" id="{F37133D2-C7BD-46F0-AE1C-D190C6EBD36E}"/>
                  </a:ext>
                </a:extLst>
              </p:cNvPr>
              <p:cNvSpPr>
                <a:spLocks noChangeAspect="1"/>
              </p:cNvSpPr>
              <p:nvPr/>
            </p:nvSpPr>
            <p:spPr bwMode="auto">
              <a:xfrm>
                <a:off x="6442078" y="6023180"/>
                <a:ext cx="249472" cy="24940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89"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solidFill>
                    <a:schemeClr val="tx1">
                      <a:lumMod val="65000"/>
                      <a:lumOff val="3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61" name="Group 360">
            <a:extLst>
              <a:ext uri="{FF2B5EF4-FFF2-40B4-BE49-F238E27FC236}">
                <a16:creationId xmlns:a16="http://schemas.microsoft.com/office/drawing/2014/main" id="{5DB461C2-8C94-47B3-AA75-7152B55076A5}"/>
              </a:ext>
            </a:extLst>
          </p:cNvPr>
          <p:cNvGrpSpPr/>
          <p:nvPr/>
        </p:nvGrpSpPr>
        <p:grpSpPr>
          <a:xfrm>
            <a:off x="10881404" y="3164720"/>
            <a:ext cx="331927" cy="331927"/>
            <a:chOff x="7322727" y="5827571"/>
            <a:chExt cx="331927" cy="331927"/>
          </a:xfrm>
        </p:grpSpPr>
        <p:sp>
          <p:nvSpPr>
            <p:cNvPr id="362" name="Oval 361">
              <a:extLst>
                <a:ext uri="{FF2B5EF4-FFF2-40B4-BE49-F238E27FC236}">
                  <a16:creationId xmlns:a16="http://schemas.microsoft.com/office/drawing/2014/main" id="{50FB238D-99B1-417C-AEE3-A342B95D1298}"/>
                </a:ext>
              </a:extLst>
            </p:cNvPr>
            <p:cNvSpPr/>
            <p:nvPr/>
          </p:nvSpPr>
          <p:spPr bwMode="auto">
            <a:xfrm>
              <a:off x="7322727" y="5827571"/>
              <a:ext cx="331927" cy="331927"/>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3" name="Group 362">
              <a:extLst>
                <a:ext uri="{FF2B5EF4-FFF2-40B4-BE49-F238E27FC236}">
                  <a16:creationId xmlns:a16="http://schemas.microsoft.com/office/drawing/2014/main" id="{20C51557-5396-4945-95BC-35F64DA8A039}"/>
                </a:ext>
              </a:extLst>
            </p:cNvPr>
            <p:cNvGrpSpPr/>
            <p:nvPr/>
          </p:nvGrpSpPr>
          <p:grpSpPr>
            <a:xfrm>
              <a:off x="7393903" y="5903133"/>
              <a:ext cx="186667" cy="180095"/>
              <a:chOff x="6399563" y="5986956"/>
              <a:chExt cx="333602" cy="321856"/>
            </a:xfrm>
          </p:grpSpPr>
          <p:sp>
            <p:nvSpPr>
              <p:cNvPr id="364" name="Rectangle 363">
                <a:extLst>
                  <a:ext uri="{FF2B5EF4-FFF2-40B4-BE49-F238E27FC236}">
                    <a16:creationId xmlns:a16="http://schemas.microsoft.com/office/drawing/2014/main" id="{E34974FF-EB68-4EC1-A85C-FE7E2A3C81F2}"/>
                  </a:ext>
                </a:extLst>
              </p:cNvPr>
              <p:cNvSpPr/>
              <p:nvPr/>
            </p:nvSpPr>
            <p:spPr bwMode="auto">
              <a:xfrm>
                <a:off x="6399563" y="5986956"/>
                <a:ext cx="333602" cy="32185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3"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schemeClr val="tx1">
                      <a:lumMod val="65000"/>
                      <a:lumOff val="3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5" name="Frame 5">
                <a:extLst>
                  <a:ext uri="{FF2B5EF4-FFF2-40B4-BE49-F238E27FC236}">
                    <a16:creationId xmlns:a16="http://schemas.microsoft.com/office/drawing/2014/main" id="{9E239593-5C79-41D1-AD30-010F385DD73D}"/>
                  </a:ext>
                </a:extLst>
              </p:cNvPr>
              <p:cNvSpPr>
                <a:spLocks noChangeAspect="1"/>
              </p:cNvSpPr>
              <p:nvPr/>
            </p:nvSpPr>
            <p:spPr bwMode="auto">
              <a:xfrm>
                <a:off x="6442078" y="6023180"/>
                <a:ext cx="249472" cy="24940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89"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solidFill>
                    <a:schemeClr val="tx1">
                      <a:lumMod val="65000"/>
                      <a:lumOff val="3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66" name="Arc 365">
            <a:extLst>
              <a:ext uri="{FF2B5EF4-FFF2-40B4-BE49-F238E27FC236}">
                <a16:creationId xmlns:a16="http://schemas.microsoft.com/office/drawing/2014/main" id="{47A8F703-BCFC-464B-9E26-AFCA52561CF5}"/>
              </a:ext>
            </a:extLst>
          </p:cNvPr>
          <p:cNvSpPr/>
          <p:nvPr/>
        </p:nvSpPr>
        <p:spPr>
          <a:xfrm rot="20570833">
            <a:off x="2428284" y="2464235"/>
            <a:ext cx="1071442" cy="728800"/>
          </a:xfrm>
          <a:prstGeom prst="arc">
            <a:avLst>
              <a:gd name="adj1" fmla="val 11229093"/>
              <a:gd name="adj2" fmla="val 20844617"/>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7" name="Arc 366">
            <a:extLst>
              <a:ext uri="{FF2B5EF4-FFF2-40B4-BE49-F238E27FC236}">
                <a16:creationId xmlns:a16="http://schemas.microsoft.com/office/drawing/2014/main" id="{2B6752CD-0675-4EA9-9788-AA6966AFB08E}"/>
              </a:ext>
            </a:extLst>
          </p:cNvPr>
          <p:cNvSpPr/>
          <p:nvPr/>
        </p:nvSpPr>
        <p:spPr>
          <a:xfrm rot="20196434">
            <a:off x="3464377" y="2282440"/>
            <a:ext cx="562048" cy="393377"/>
          </a:xfrm>
          <a:prstGeom prst="arc">
            <a:avLst>
              <a:gd name="adj1" fmla="val 11508640"/>
              <a:gd name="adj2" fmla="val 20844617"/>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8" name="Arc 367">
            <a:extLst>
              <a:ext uri="{FF2B5EF4-FFF2-40B4-BE49-F238E27FC236}">
                <a16:creationId xmlns:a16="http://schemas.microsoft.com/office/drawing/2014/main" id="{F801A25C-7EE6-407F-A6C2-4FAF4113F670}"/>
              </a:ext>
            </a:extLst>
          </p:cNvPr>
          <p:cNvSpPr/>
          <p:nvPr/>
        </p:nvSpPr>
        <p:spPr>
          <a:xfrm rot="20676367">
            <a:off x="1920064" y="1520898"/>
            <a:ext cx="4290767" cy="2656633"/>
          </a:xfrm>
          <a:prstGeom prst="arc">
            <a:avLst>
              <a:gd name="adj1" fmla="val 11605075"/>
              <a:gd name="adj2" fmla="val 21032039"/>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9" name="Arc 368">
            <a:extLst>
              <a:ext uri="{FF2B5EF4-FFF2-40B4-BE49-F238E27FC236}">
                <a16:creationId xmlns:a16="http://schemas.microsoft.com/office/drawing/2014/main" id="{4F06F3D4-A49B-44CB-9DB9-A7F9BBC8BE34}"/>
              </a:ext>
            </a:extLst>
          </p:cNvPr>
          <p:cNvSpPr/>
          <p:nvPr/>
        </p:nvSpPr>
        <p:spPr>
          <a:xfrm>
            <a:off x="4118949" y="1832537"/>
            <a:ext cx="1821171" cy="994487"/>
          </a:xfrm>
          <a:prstGeom prst="arc">
            <a:avLst>
              <a:gd name="adj1" fmla="val 11229093"/>
              <a:gd name="adj2" fmla="val 20560060"/>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0" name="Arc 369">
            <a:extLst>
              <a:ext uri="{FF2B5EF4-FFF2-40B4-BE49-F238E27FC236}">
                <a16:creationId xmlns:a16="http://schemas.microsoft.com/office/drawing/2014/main" id="{2CAB7BBF-2A8D-4F11-AE12-1717A84F7EBA}"/>
              </a:ext>
            </a:extLst>
          </p:cNvPr>
          <p:cNvSpPr/>
          <p:nvPr/>
        </p:nvSpPr>
        <p:spPr>
          <a:xfrm rot="20896675">
            <a:off x="4649269" y="2580724"/>
            <a:ext cx="1360087" cy="659919"/>
          </a:xfrm>
          <a:prstGeom prst="arc">
            <a:avLst>
              <a:gd name="adj1" fmla="val 11229093"/>
              <a:gd name="adj2" fmla="val 19920620"/>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1" name="Arc 370">
            <a:extLst>
              <a:ext uri="{FF2B5EF4-FFF2-40B4-BE49-F238E27FC236}">
                <a16:creationId xmlns:a16="http://schemas.microsoft.com/office/drawing/2014/main" id="{80495AED-34AC-44B1-B599-A2230022F501}"/>
              </a:ext>
            </a:extLst>
          </p:cNvPr>
          <p:cNvSpPr/>
          <p:nvPr/>
        </p:nvSpPr>
        <p:spPr>
          <a:xfrm rot="18854387">
            <a:off x="5689687" y="2912052"/>
            <a:ext cx="771462" cy="518229"/>
          </a:xfrm>
          <a:prstGeom prst="arc">
            <a:avLst>
              <a:gd name="adj1" fmla="val 12665136"/>
              <a:gd name="adj2" fmla="val 18100882"/>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2" name="Arc 371">
            <a:extLst>
              <a:ext uri="{FF2B5EF4-FFF2-40B4-BE49-F238E27FC236}">
                <a16:creationId xmlns:a16="http://schemas.microsoft.com/office/drawing/2014/main" id="{8C7BAA45-916B-48AD-A915-D8431B79D545}"/>
              </a:ext>
            </a:extLst>
          </p:cNvPr>
          <p:cNvSpPr/>
          <p:nvPr/>
        </p:nvSpPr>
        <p:spPr>
          <a:xfrm rot="5123284">
            <a:off x="6157271" y="3177075"/>
            <a:ext cx="1189009" cy="396942"/>
          </a:xfrm>
          <a:prstGeom prst="arc">
            <a:avLst>
              <a:gd name="adj1" fmla="val 11920455"/>
              <a:gd name="adj2" fmla="val 20391715"/>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3" name="Arc 372">
            <a:extLst>
              <a:ext uri="{FF2B5EF4-FFF2-40B4-BE49-F238E27FC236}">
                <a16:creationId xmlns:a16="http://schemas.microsoft.com/office/drawing/2014/main" id="{A2288EE4-7A77-46A6-87F2-27A2B8882311}"/>
              </a:ext>
            </a:extLst>
          </p:cNvPr>
          <p:cNvSpPr/>
          <p:nvPr/>
        </p:nvSpPr>
        <p:spPr>
          <a:xfrm rot="3970431">
            <a:off x="6768788" y="3054584"/>
            <a:ext cx="1020483" cy="396942"/>
          </a:xfrm>
          <a:prstGeom prst="arc">
            <a:avLst>
              <a:gd name="adj1" fmla="val 12866016"/>
              <a:gd name="adj2" fmla="val 20269686"/>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4" name="Arc 373">
            <a:extLst>
              <a:ext uri="{FF2B5EF4-FFF2-40B4-BE49-F238E27FC236}">
                <a16:creationId xmlns:a16="http://schemas.microsoft.com/office/drawing/2014/main" id="{C9D501E4-4745-4059-BB70-5126378C1AEE}"/>
              </a:ext>
            </a:extLst>
          </p:cNvPr>
          <p:cNvSpPr/>
          <p:nvPr/>
        </p:nvSpPr>
        <p:spPr>
          <a:xfrm rot="2304476">
            <a:off x="7020885" y="2959578"/>
            <a:ext cx="1767168" cy="819597"/>
          </a:xfrm>
          <a:prstGeom prst="arc">
            <a:avLst>
              <a:gd name="adj1" fmla="val 12635190"/>
              <a:gd name="adj2" fmla="val 20630736"/>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5" name="Arc 374">
            <a:extLst>
              <a:ext uri="{FF2B5EF4-FFF2-40B4-BE49-F238E27FC236}">
                <a16:creationId xmlns:a16="http://schemas.microsoft.com/office/drawing/2014/main" id="{994CE276-8B3D-41D1-8D24-5BB89C6751F8}"/>
              </a:ext>
            </a:extLst>
          </p:cNvPr>
          <p:cNvSpPr/>
          <p:nvPr/>
        </p:nvSpPr>
        <p:spPr>
          <a:xfrm>
            <a:off x="7180756" y="1786907"/>
            <a:ext cx="2049273" cy="1345254"/>
          </a:xfrm>
          <a:prstGeom prst="arc">
            <a:avLst>
              <a:gd name="adj1" fmla="val 12140172"/>
              <a:gd name="adj2" fmla="val 20574362"/>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a:extLst>
              <a:ext uri="{FF2B5EF4-FFF2-40B4-BE49-F238E27FC236}">
                <a16:creationId xmlns:a16="http://schemas.microsoft.com/office/drawing/2014/main" id="{6E3DB265-370F-4F95-A929-B991AC0EA903}"/>
              </a:ext>
            </a:extLst>
          </p:cNvPr>
          <p:cNvSpPr/>
          <p:nvPr/>
        </p:nvSpPr>
        <p:spPr>
          <a:xfrm rot="2916233">
            <a:off x="8986428" y="2529321"/>
            <a:ext cx="1054513" cy="530035"/>
          </a:xfrm>
          <a:prstGeom prst="arc">
            <a:avLst>
              <a:gd name="adj1" fmla="val 11972886"/>
              <a:gd name="adj2" fmla="val 20487091"/>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Arc 376">
            <a:extLst>
              <a:ext uri="{FF2B5EF4-FFF2-40B4-BE49-F238E27FC236}">
                <a16:creationId xmlns:a16="http://schemas.microsoft.com/office/drawing/2014/main" id="{C2F8E41F-B1FD-440C-8136-B5C1D5F1143F}"/>
              </a:ext>
            </a:extLst>
          </p:cNvPr>
          <p:cNvSpPr/>
          <p:nvPr/>
        </p:nvSpPr>
        <p:spPr>
          <a:xfrm rot="1878608">
            <a:off x="8762220" y="2429619"/>
            <a:ext cx="2328941" cy="1296080"/>
          </a:xfrm>
          <a:prstGeom prst="arc">
            <a:avLst>
              <a:gd name="adj1" fmla="val 12191811"/>
              <a:gd name="adj2" fmla="val 20157693"/>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8" name="Group 377">
            <a:extLst>
              <a:ext uri="{FF2B5EF4-FFF2-40B4-BE49-F238E27FC236}">
                <a16:creationId xmlns:a16="http://schemas.microsoft.com/office/drawing/2014/main" id="{5073CFA8-D3E9-4E7D-B979-F76347D74918}"/>
              </a:ext>
            </a:extLst>
          </p:cNvPr>
          <p:cNvGrpSpPr/>
          <p:nvPr/>
        </p:nvGrpSpPr>
        <p:grpSpPr>
          <a:xfrm>
            <a:off x="5501255" y="5728964"/>
            <a:ext cx="274320" cy="288993"/>
            <a:chOff x="3362027" y="2547262"/>
            <a:chExt cx="274320" cy="288993"/>
          </a:xfrm>
          <a:solidFill>
            <a:schemeClr val="bg1"/>
          </a:solidFill>
        </p:grpSpPr>
        <p:sp>
          <p:nvSpPr>
            <p:cNvPr id="379" name="Oval 378">
              <a:extLst>
                <a:ext uri="{FF2B5EF4-FFF2-40B4-BE49-F238E27FC236}">
                  <a16:creationId xmlns:a16="http://schemas.microsoft.com/office/drawing/2014/main" id="{9A63A0CD-73AB-46B9-B357-EFB9C0C2FAE1}"/>
                </a:ext>
              </a:extLst>
            </p:cNvPr>
            <p:cNvSpPr/>
            <p:nvPr/>
          </p:nvSpPr>
          <p:spPr bwMode="auto">
            <a:xfrm>
              <a:off x="3362027" y="2547262"/>
              <a:ext cx="274320" cy="288993"/>
            </a:xfrm>
            <a:prstGeom prst="ellipse">
              <a:avLst/>
            </a:prstGeom>
            <a:grp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80" name="Oval 379">
              <a:extLst>
                <a:ext uri="{FF2B5EF4-FFF2-40B4-BE49-F238E27FC236}">
                  <a16:creationId xmlns:a16="http://schemas.microsoft.com/office/drawing/2014/main" id="{E79DE090-8A96-4101-8CD1-D109A112EC55}"/>
                </a:ext>
              </a:extLst>
            </p:cNvPr>
            <p:cNvSpPr/>
            <p:nvPr/>
          </p:nvSpPr>
          <p:spPr bwMode="auto">
            <a:xfrm>
              <a:off x="3448439" y="257622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81" name="Oval 380">
              <a:extLst>
                <a:ext uri="{FF2B5EF4-FFF2-40B4-BE49-F238E27FC236}">
                  <a16:creationId xmlns:a16="http://schemas.microsoft.com/office/drawing/2014/main" id="{D6C34AFA-6DED-4877-B144-2A64C666E69C}"/>
                </a:ext>
              </a:extLst>
            </p:cNvPr>
            <p:cNvSpPr/>
            <p:nvPr/>
          </p:nvSpPr>
          <p:spPr bwMode="auto">
            <a:xfrm>
              <a:off x="3405767" y="266766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82" name="Oval 381">
              <a:extLst>
                <a:ext uri="{FF2B5EF4-FFF2-40B4-BE49-F238E27FC236}">
                  <a16:creationId xmlns:a16="http://schemas.microsoft.com/office/drawing/2014/main" id="{923E57A7-1591-4FFC-9A9F-E9AEF2917733}"/>
                </a:ext>
              </a:extLst>
            </p:cNvPr>
            <p:cNvSpPr/>
            <p:nvPr/>
          </p:nvSpPr>
          <p:spPr bwMode="auto">
            <a:xfrm>
              <a:off x="3503303" y="266157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83" name="Oval 382">
              <a:extLst>
                <a:ext uri="{FF2B5EF4-FFF2-40B4-BE49-F238E27FC236}">
                  <a16:creationId xmlns:a16="http://schemas.microsoft.com/office/drawing/2014/main" id="{EEDB6268-C5D8-476D-882C-BF53514E7206}"/>
                </a:ext>
              </a:extLst>
            </p:cNvPr>
            <p:cNvSpPr/>
            <p:nvPr/>
          </p:nvSpPr>
          <p:spPr bwMode="auto">
            <a:xfrm>
              <a:off x="3454535" y="269205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84" name="Oval 383">
              <a:extLst>
                <a:ext uri="{FF2B5EF4-FFF2-40B4-BE49-F238E27FC236}">
                  <a16:creationId xmlns:a16="http://schemas.microsoft.com/office/drawing/2014/main" id="{3E7F46B9-72B1-47D0-91E5-0E73FC080505}"/>
                </a:ext>
              </a:extLst>
            </p:cNvPr>
            <p:cNvSpPr/>
            <p:nvPr/>
          </p:nvSpPr>
          <p:spPr bwMode="auto">
            <a:xfrm>
              <a:off x="3515495" y="272253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85" name="Oval 384">
              <a:extLst>
                <a:ext uri="{FF2B5EF4-FFF2-40B4-BE49-F238E27FC236}">
                  <a16:creationId xmlns:a16="http://schemas.microsoft.com/office/drawing/2014/main" id="{83A51AB7-1AF8-46B9-B668-045CB5114E8D}"/>
                </a:ext>
              </a:extLst>
            </p:cNvPr>
            <p:cNvSpPr/>
            <p:nvPr/>
          </p:nvSpPr>
          <p:spPr bwMode="auto">
            <a:xfrm>
              <a:off x="3460631" y="275301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86" name="Arc 385">
            <a:extLst>
              <a:ext uri="{FF2B5EF4-FFF2-40B4-BE49-F238E27FC236}">
                <a16:creationId xmlns:a16="http://schemas.microsoft.com/office/drawing/2014/main" id="{42441D56-C0E1-434D-A87E-17D3AAD858E8}"/>
              </a:ext>
            </a:extLst>
          </p:cNvPr>
          <p:cNvSpPr/>
          <p:nvPr/>
        </p:nvSpPr>
        <p:spPr>
          <a:xfrm rot="18586639">
            <a:off x="3388755" y="4145621"/>
            <a:ext cx="3038234" cy="919943"/>
          </a:xfrm>
          <a:prstGeom prst="arc">
            <a:avLst>
              <a:gd name="adj1" fmla="val 11588495"/>
              <a:gd name="adj2" fmla="val 21054719"/>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7" name="Arc 386">
            <a:extLst>
              <a:ext uri="{FF2B5EF4-FFF2-40B4-BE49-F238E27FC236}">
                <a16:creationId xmlns:a16="http://schemas.microsoft.com/office/drawing/2014/main" id="{4407903D-9148-4A7D-A669-9626891E24BA}"/>
              </a:ext>
            </a:extLst>
          </p:cNvPr>
          <p:cNvSpPr/>
          <p:nvPr/>
        </p:nvSpPr>
        <p:spPr>
          <a:xfrm rot="12290087">
            <a:off x="3922269" y="5493993"/>
            <a:ext cx="771462" cy="420340"/>
          </a:xfrm>
          <a:prstGeom prst="arc">
            <a:avLst>
              <a:gd name="adj1" fmla="val 11870693"/>
              <a:gd name="adj2" fmla="val 20243486"/>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8" name="Arc 387">
            <a:extLst>
              <a:ext uri="{FF2B5EF4-FFF2-40B4-BE49-F238E27FC236}">
                <a16:creationId xmlns:a16="http://schemas.microsoft.com/office/drawing/2014/main" id="{983C6706-6F1E-43E0-BAAE-48B264985335}"/>
              </a:ext>
            </a:extLst>
          </p:cNvPr>
          <p:cNvSpPr/>
          <p:nvPr/>
        </p:nvSpPr>
        <p:spPr>
          <a:xfrm rot="11274728">
            <a:off x="5721215" y="5735578"/>
            <a:ext cx="563972" cy="396942"/>
          </a:xfrm>
          <a:prstGeom prst="arc">
            <a:avLst>
              <a:gd name="adj1" fmla="val 12938162"/>
              <a:gd name="adj2" fmla="val 20487089"/>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9" name="Arc 388">
            <a:extLst>
              <a:ext uri="{FF2B5EF4-FFF2-40B4-BE49-F238E27FC236}">
                <a16:creationId xmlns:a16="http://schemas.microsoft.com/office/drawing/2014/main" id="{E77F3239-6432-4C48-AAF9-8623D4A3B0AA}"/>
              </a:ext>
            </a:extLst>
          </p:cNvPr>
          <p:cNvSpPr/>
          <p:nvPr/>
        </p:nvSpPr>
        <p:spPr>
          <a:xfrm rot="4655843">
            <a:off x="7557785" y="4350951"/>
            <a:ext cx="2349317" cy="1331898"/>
          </a:xfrm>
          <a:prstGeom prst="arc">
            <a:avLst>
              <a:gd name="adj1" fmla="val 11653628"/>
              <a:gd name="adj2" fmla="val 20487091"/>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0" name="Arc 389">
            <a:extLst>
              <a:ext uri="{FF2B5EF4-FFF2-40B4-BE49-F238E27FC236}">
                <a16:creationId xmlns:a16="http://schemas.microsoft.com/office/drawing/2014/main" id="{D0940D24-3DD4-407A-B372-C412CC7E0BFA}"/>
              </a:ext>
            </a:extLst>
          </p:cNvPr>
          <p:cNvSpPr/>
          <p:nvPr/>
        </p:nvSpPr>
        <p:spPr>
          <a:xfrm rot="3872929">
            <a:off x="7842574" y="4252793"/>
            <a:ext cx="2376164" cy="1345202"/>
          </a:xfrm>
          <a:prstGeom prst="arc">
            <a:avLst>
              <a:gd name="adj1" fmla="val 11659628"/>
              <a:gd name="adj2" fmla="val 20487091"/>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1" name="Arc 390">
            <a:extLst>
              <a:ext uri="{FF2B5EF4-FFF2-40B4-BE49-F238E27FC236}">
                <a16:creationId xmlns:a16="http://schemas.microsoft.com/office/drawing/2014/main" id="{90E4B538-E534-4D7F-9040-8B63BA3A7549}"/>
              </a:ext>
            </a:extLst>
          </p:cNvPr>
          <p:cNvSpPr/>
          <p:nvPr/>
        </p:nvSpPr>
        <p:spPr>
          <a:xfrm rot="3191378">
            <a:off x="7929374" y="4044079"/>
            <a:ext cx="2768307" cy="1819564"/>
          </a:xfrm>
          <a:prstGeom prst="arc">
            <a:avLst>
              <a:gd name="adj1" fmla="val 11636672"/>
              <a:gd name="adj2" fmla="val 20174628"/>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2" name="Arc 391">
            <a:extLst>
              <a:ext uri="{FF2B5EF4-FFF2-40B4-BE49-F238E27FC236}">
                <a16:creationId xmlns:a16="http://schemas.microsoft.com/office/drawing/2014/main" id="{F51E19A8-328B-49CF-A208-F0C376CA3886}"/>
              </a:ext>
            </a:extLst>
          </p:cNvPr>
          <p:cNvSpPr/>
          <p:nvPr/>
        </p:nvSpPr>
        <p:spPr>
          <a:xfrm rot="3670348">
            <a:off x="11052972" y="3334580"/>
            <a:ext cx="473035" cy="335784"/>
          </a:xfrm>
          <a:prstGeom prst="arc">
            <a:avLst>
              <a:gd name="adj1" fmla="val 11453663"/>
              <a:gd name="adj2" fmla="val 19671026"/>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6" name="Arc 395">
            <a:extLst>
              <a:ext uri="{FF2B5EF4-FFF2-40B4-BE49-F238E27FC236}">
                <a16:creationId xmlns:a16="http://schemas.microsoft.com/office/drawing/2014/main" id="{943E9C34-705F-4F5E-97CB-438EF515DF51}"/>
              </a:ext>
            </a:extLst>
          </p:cNvPr>
          <p:cNvSpPr/>
          <p:nvPr/>
        </p:nvSpPr>
        <p:spPr>
          <a:xfrm rot="3472773">
            <a:off x="4420382" y="3119722"/>
            <a:ext cx="476594" cy="396942"/>
          </a:xfrm>
          <a:prstGeom prst="arc">
            <a:avLst>
              <a:gd name="adj1" fmla="val 12938162"/>
              <a:gd name="adj2" fmla="val 20863333"/>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building_4" title="Icon of a warehouse with three doors">
            <a:extLst>
              <a:ext uri="{FF2B5EF4-FFF2-40B4-BE49-F238E27FC236}">
                <a16:creationId xmlns:a16="http://schemas.microsoft.com/office/drawing/2014/main" id="{49C2BE23-A363-4A3B-8F73-C7203196E001}"/>
              </a:ext>
            </a:extLst>
          </p:cNvPr>
          <p:cNvSpPr>
            <a:spLocks noChangeAspect="1" noEditPoints="1"/>
          </p:cNvSpPr>
          <p:nvPr/>
        </p:nvSpPr>
        <p:spPr bwMode="auto">
          <a:xfrm>
            <a:off x="10772950" y="4020239"/>
            <a:ext cx="766525" cy="421273"/>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97" name="Truck" title="Icon of a truck with a storage trailer">
            <a:extLst>
              <a:ext uri="{FF2B5EF4-FFF2-40B4-BE49-F238E27FC236}">
                <a16:creationId xmlns:a16="http://schemas.microsoft.com/office/drawing/2014/main" id="{3C4E162E-FE98-4471-B6B6-F8A55295F066}"/>
              </a:ext>
            </a:extLst>
          </p:cNvPr>
          <p:cNvSpPr>
            <a:spLocks noChangeAspect="1" noEditPoints="1"/>
          </p:cNvSpPr>
          <p:nvPr/>
        </p:nvSpPr>
        <p:spPr bwMode="auto">
          <a:xfrm>
            <a:off x="4497126" y="4554722"/>
            <a:ext cx="605240" cy="27700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6" name="Straight Connector 5">
            <a:extLst>
              <a:ext uri="{FF2B5EF4-FFF2-40B4-BE49-F238E27FC236}">
                <a16:creationId xmlns:a16="http://schemas.microsoft.com/office/drawing/2014/main" id="{5B901BBB-C8BF-4C68-8958-5FB34FFA9F60}"/>
              </a:ext>
            </a:extLst>
          </p:cNvPr>
          <p:cNvCxnSpPr>
            <a:cxnSpLocks/>
            <a:stCxn id="357" idx="7"/>
            <a:endCxn id="397" idx="5"/>
          </p:cNvCxnSpPr>
          <p:nvPr/>
        </p:nvCxnSpPr>
        <p:spPr>
          <a:xfrm flipV="1">
            <a:off x="4047863" y="4831728"/>
            <a:ext cx="583761" cy="576051"/>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539D5022-6166-42D8-BADD-D2CDAE04E26D}"/>
              </a:ext>
            </a:extLst>
          </p:cNvPr>
          <p:cNvCxnSpPr>
            <a:cxnSpLocks/>
            <a:endCxn id="397" idx="6"/>
          </p:cNvCxnSpPr>
          <p:nvPr/>
        </p:nvCxnSpPr>
        <p:spPr>
          <a:xfrm flipH="1" flipV="1">
            <a:off x="4656842" y="4806237"/>
            <a:ext cx="36188" cy="91647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2F939B80-675E-49A0-ACB3-FCE8EEFC659F}"/>
              </a:ext>
            </a:extLst>
          </p:cNvPr>
          <p:cNvCxnSpPr>
            <a:cxnSpLocks/>
            <a:stCxn id="66" idx="1"/>
            <a:endCxn id="281" idx="5"/>
          </p:cNvCxnSpPr>
          <p:nvPr/>
        </p:nvCxnSpPr>
        <p:spPr>
          <a:xfrm flipH="1" flipV="1">
            <a:off x="7054218" y="3990207"/>
            <a:ext cx="271960" cy="293460"/>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A14FDBF5-C8CA-4E85-A023-74926F22AB95}"/>
              </a:ext>
            </a:extLst>
          </p:cNvPr>
          <p:cNvCxnSpPr>
            <a:cxnSpLocks/>
            <a:stCxn id="52" idx="1"/>
            <a:endCxn id="284" idx="5"/>
          </p:cNvCxnSpPr>
          <p:nvPr/>
        </p:nvCxnSpPr>
        <p:spPr>
          <a:xfrm flipH="1" flipV="1">
            <a:off x="7649741" y="3743962"/>
            <a:ext cx="606234" cy="722783"/>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6A95A8BE-4D59-4D0F-9FF9-FBBED5EBC17E}"/>
              </a:ext>
            </a:extLst>
          </p:cNvPr>
          <p:cNvCxnSpPr>
            <a:cxnSpLocks/>
            <a:stCxn id="46" idx="11"/>
            <a:endCxn id="272" idx="4"/>
          </p:cNvCxnSpPr>
          <p:nvPr/>
        </p:nvCxnSpPr>
        <p:spPr>
          <a:xfrm flipV="1">
            <a:off x="3869548" y="2495390"/>
            <a:ext cx="234765" cy="124487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11EB8345-9580-420A-BD1B-A7D714CD3A4A}"/>
              </a:ext>
            </a:extLst>
          </p:cNvPr>
          <p:cNvCxnSpPr>
            <a:cxnSpLocks/>
            <a:stCxn id="55" idx="17"/>
            <a:endCxn id="293" idx="4"/>
          </p:cNvCxnSpPr>
          <p:nvPr/>
        </p:nvCxnSpPr>
        <p:spPr>
          <a:xfrm flipH="1" flipV="1">
            <a:off x="2004233" y="3204185"/>
            <a:ext cx="47499" cy="20923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9D0DC73-A76D-45D5-BC2D-4BE6397ABEA3}"/>
              </a:ext>
            </a:extLst>
          </p:cNvPr>
          <p:cNvCxnSpPr>
            <a:cxnSpLocks/>
            <a:stCxn id="49" idx="15"/>
            <a:endCxn id="264" idx="4"/>
          </p:cNvCxnSpPr>
          <p:nvPr/>
        </p:nvCxnSpPr>
        <p:spPr>
          <a:xfrm flipV="1">
            <a:off x="3315540" y="2836255"/>
            <a:ext cx="183647" cy="854646"/>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9D1146B-A9E1-4CFB-AB3B-12435107CF08}"/>
              </a:ext>
            </a:extLst>
          </p:cNvPr>
          <p:cNvCxnSpPr>
            <a:cxnSpLocks/>
            <a:stCxn id="55" idx="16"/>
            <a:endCxn id="296" idx="4"/>
          </p:cNvCxnSpPr>
          <p:nvPr/>
        </p:nvCxnSpPr>
        <p:spPr>
          <a:xfrm flipV="1">
            <a:off x="2367360" y="3210627"/>
            <a:ext cx="66643" cy="202790"/>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15" name="Group 414">
            <a:extLst>
              <a:ext uri="{FF2B5EF4-FFF2-40B4-BE49-F238E27FC236}">
                <a16:creationId xmlns:a16="http://schemas.microsoft.com/office/drawing/2014/main" id="{1B338ECA-9686-484E-9F9A-966520D4D7B8}"/>
              </a:ext>
            </a:extLst>
          </p:cNvPr>
          <p:cNvGrpSpPr/>
          <p:nvPr/>
        </p:nvGrpSpPr>
        <p:grpSpPr>
          <a:xfrm>
            <a:off x="7206704" y="4902553"/>
            <a:ext cx="291380" cy="358943"/>
            <a:chOff x="7136366" y="4913421"/>
            <a:chExt cx="291380" cy="358943"/>
          </a:xfrm>
        </p:grpSpPr>
        <p:sp>
          <p:nvSpPr>
            <p:cNvPr id="412" name="Rectangle 411">
              <a:extLst>
                <a:ext uri="{FF2B5EF4-FFF2-40B4-BE49-F238E27FC236}">
                  <a16:creationId xmlns:a16="http://schemas.microsoft.com/office/drawing/2014/main" id="{49C89D49-D8CC-4DAB-98C5-7F42C04325CA}"/>
                </a:ext>
              </a:extLst>
            </p:cNvPr>
            <p:cNvSpPr/>
            <p:nvPr/>
          </p:nvSpPr>
          <p:spPr bwMode="auto">
            <a:xfrm>
              <a:off x="7136366" y="4913421"/>
              <a:ext cx="291380" cy="204545"/>
            </a:xfrm>
            <a:prstGeom prst="rect">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13" name="Straight Connector 412">
              <a:extLst>
                <a:ext uri="{FF2B5EF4-FFF2-40B4-BE49-F238E27FC236}">
                  <a16:creationId xmlns:a16="http://schemas.microsoft.com/office/drawing/2014/main" id="{DA42F70D-1FB4-4E7B-A250-678F2FAD84C9}"/>
                </a:ext>
              </a:extLst>
            </p:cNvPr>
            <p:cNvCxnSpPr>
              <a:cxnSpLocks/>
            </p:cNvCxnSpPr>
            <p:nvPr/>
          </p:nvCxnSpPr>
          <p:spPr>
            <a:xfrm flipH="1">
              <a:off x="7172223" y="5119436"/>
              <a:ext cx="0" cy="149575"/>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66D87C50-29FF-4E6F-9AA4-7A66F3E0E9C5}"/>
                </a:ext>
              </a:extLst>
            </p:cNvPr>
            <p:cNvCxnSpPr>
              <a:cxnSpLocks/>
            </p:cNvCxnSpPr>
            <p:nvPr/>
          </p:nvCxnSpPr>
          <p:spPr>
            <a:xfrm flipH="1">
              <a:off x="7384547" y="5122789"/>
              <a:ext cx="0" cy="149575"/>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17" name="Straight Connector 416">
            <a:extLst>
              <a:ext uri="{FF2B5EF4-FFF2-40B4-BE49-F238E27FC236}">
                <a16:creationId xmlns:a16="http://schemas.microsoft.com/office/drawing/2014/main" id="{0A0891D1-910F-452E-99AA-EFCEF5F72ED9}"/>
              </a:ext>
            </a:extLst>
          </p:cNvPr>
          <p:cNvCxnSpPr>
            <a:cxnSpLocks/>
            <a:stCxn id="420" idx="7"/>
            <a:endCxn id="412" idx="1"/>
          </p:cNvCxnSpPr>
          <p:nvPr/>
        </p:nvCxnSpPr>
        <p:spPr>
          <a:xfrm flipV="1">
            <a:off x="6455347" y="5004826"/>
            <a:ext cx="751357" cy="901713"/>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9" name="car_3" title="Icon of a car with signal lines on top">
            <a:extLst>
              <a:ext uri="{FF2B5EF4-FFF2-40B4-BE49-F238E27FC236}">
                <a16:creationId xmlns:a16="http://schemas.microsoft.com/office/drawing/2014/main" id="{2E370F99-954E-493B-997B-66880FAC087B}"/>
              </a:ext>
            </a:extLst>
          </p:cNvPr>
          <p:cNvSpPr>
            <a:spLocks noChangeAspect="1" noEditPoints="1"/>
          </p:cNvSpPr>
          <p:nvPr/>
        </p:nvSpPr>
        <p:spPr bwMode="auto">
          <a:xfrm rot="214792">
            <a:off x="5881085" y="5414962"/>
            <a:ext cx="344491" cy="258737"/>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37" name="Rectangle: Rounded Corners 36">
            <a:extLst>
              <a:ext uri="{FF2B5EF4-FFF2-40B4-BE49-F238E27FC236}">
                <a16:creationId xmlns:a16="http://schemas.microsoft.com/office/drawing/2014/main" id="{6E979069-A509-49D5-A3AA-C3BDC7D5675A}"/>
              </a:ext>
            </a:extLst>
          </p:cNvPr>
          <p:cNvSpPr/>
          <p:nvPr/>
        </p:nvSpPr>
        <p:spPr bwMode="auto">
          <a:xfrm>
            <a:off x="3108374" y="2938673"/>
            <a:ext cx="791753" cy="381849"/>
          </a:xfrm>
          <a:prstGeom prst="roundRect">
            <a:avLst/>
          </a:prstGeom>
          <a:solidFill>
            <a:srgbClr val="82C7E3"/>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Connected</a:t>
            </a:r>
            <a:br>
              <a:rPr lang="en-US" sz="1000" dirty="0">
                <a:gradFill>
                  <a:gsLst>
                    <a:gs pos="0">
                      <a:srgbClr val="FFFFFF"/>
                    </a:gs>
                    <a:gs pos="100000">
                      <a:srgbClr val="FFFFFF"/>
                    </a:gs>
                  </a:gsLst>
                  <a:lin ang="5400000" scaled="0"/>
                </a:gradFill>
                <a:ea typeface="Segoe UI" pitchFamily="34" charset="0"/>
                <a:cs typeface="Segoe UI" pitchFamily="34" charset="0"/>
              </a:rPr>
            </a:br>
            <a:r>
              <a:rPr lang="en-US" sz="1000" b="1" dirty="0">
                <a:gradFill>
                  <a:gsLst>
                    <a:gs pos="0">
                      <a:srgbClr val="FFFFFF"/>
                    </a:gs>
                    <a:gs pos="100000">
                      <a:srgbClr val="FFFFFF"/>
                    </a:gs>
                  </a:gsLst>
                  <a:lin ang="5400000" scaled="0"/>
                </a:gradFill>
                <a:ea typeface="Segoe UI" pitchFamily="34" charset="0"/>
                <a:cs typeface="Segoe UI" pitchFamily="34" charset="0"/>
              </a:rPr>
              <a:t>CITY</a:t>
            </a:r>
          </a:p>
        </p:txBody>
      </p:sp>
      <p:cxnSp>
        <p:nvCxnSpPr>
          <p:cNvPr id="421" name="Straight Connector 420">
            <a:extLst>
              <a:ext uri="{FF2B5EF4-FFF2-40B4-BE49-F238E27FC236}">
                <a16:creationId xmlns:a16="http://schemas.microsoft.com/office/drawing/2014/main" id="{F4689604-DA9B-435F-8BCF-FE08AD0BCB12}"/>
              </a:ext>
            </a:extLst>
          </p:cNvPr>
          <p:cNvCxnSpPr>
            <a:cxnSpLocks/>
            <a:stCxn id="379" idx="7"/>
            <a:endCxn id="69" idx="26"/>
          </p:cNvCxnSpPr>
          <p:nvPr/>
        </p:nvCxnSpPr>
        <p:spPr>
          <a:xfrm flipV="1">
            <a:off x="5735402" y="5648916"/>
            <a:ext cx="275239" cy="122370"/>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3DE7AFC-CDDF-4929-8CD4-7E46722A6102}"/>
              </a:ext>
            </a:extLst>
          </p:cNvPr>
          <p:cNvCxnSpPr>
            <a:cxnSpLocks/>
            <a:endCxn id="312" idx="3"/>
          </p:cNvCxnSpPr>
          <p:nvPr/>
        </p:nvCxnSpPr>
        <p:spPr>
          <a:xfrm flipV="1">
            <a:off x="5993198" y="4234768"/>
            <a:ext cx="275994" cy="309698"/>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27" name="Arc 426">
            <a:extLst>
              <a:ext uri="{FF2B5EF4-FFF2-40B4-BE49-F238E27FC236}">
                <a16:creationId xmlns:a16="http://schemas.microsoft.com/office/drawing/2014/main" id="{38201971-9770-45DE-877E-3FAAA65EC226}"/>
              </a:ext>
            </a:extLst>
          </p:cNvPr>
          <p:cNvSpPr/>
          <p:nvPr/>
        </p:nvSpPr>
        <p:spPr>
          <a:xfrm rot="2677769">
            <a:off x="5515712" y="3619505"/>
            <a:ext cx="912901" cy="396942"/>
          </a:xfrm>
          <a:prstGeom prst="arc">
            <a:avLst>
              <a:gd name="adj1" fmla="val 12263927"/>
              <a:gd name="adj2" fmla="val 20509349"/>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id="{4FBE9146-54BF-45F4-AAD0-B2FEB5956110}"/>
              </a:ext>
            </a:extLst>
          </p:cNvPr>
          <p:cNvCxnSpPr>
            <a:cxnSpLocks/>
          </p:cNvCxnSpPr>
          <p:nvPr/>
        </p:nvCxnSpPr>
        <p:spPr>
          <a:xfrm flipV="1">
            <a:off x="5760720" y="3521606"/>
            <a:ext cx="1695" cy="471274"/>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44B6F371-3760-454B-90F6-C939A3EFCDB6}"/>
              </a:ext>
            </a:extLst>
          </p:cNvPr>
          <p:cNvCxnSpPr>
            <a:cxnSpLocks/>
            <a:stCxn id="347" idx="2"/>
            <a:endCxn id="70" idx="9"/>
          </p:cNvCxnSpPr>
          <p:nvPr/>
        </p:nvCxnSpPr>
        <p:spPr>
          <a:xfrm flipH="1" flipV="1">
            <a:off x="7449366" y="5726345"/>
            <a:ext cx="1607174" cy="369590"/>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3C06657D-E07B-4B54-AA43-6BE5CB878379}"/>
              </a:ext>
            </a:extLst>
          </p:cNvPr>
          <p:cNvCxnSpPr>
            <a:cxnSpLocks/>
            <a:stCxn id="352" idx="0"/>
          </p:cNvCxnSpPr>
          <p:nvPr/>
        </p:nvCxnSpPr>
        <p:spPr>
          <a:xfrm flipH="1" flipV="1">
            <a:off x="10156692" y="5291131"/>
            <a:ext cx="151604" cy="255776"/>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874ED82D-90FB-48A6-AD80-44D24C8948D9}"/>
              </a:ext>
            </a:extLst>
          </p:cNvPr>
          <p:cNvCxnSpPr>
            <a:cxnSpLocks/>
            <a:stCxn id="50" idx="6"/>
            <a:endCxn id="290" idx="4"/>
          </p:cNvCxnSpPr>
          <p:nvPr/>
        </p:nvCxnSpPr>
        <p:spPr>
          <a:xfrm flipH="1" flipV="1">
            <a:off x="9194662" y="2459534"/>
            <a:ext cx="471264" cy="1543993"/>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7085471-E7FA-41E4-B7A7-791BC96E439A}"/>
              </a:ext>
            </a:extLst>
          </p:cNvPr>
          <p:cNvCxnSpPr>
            <a:cxnSpLocks/>
            <a:stCxn id="50" idx="6"/>
            <a:endCxn id="320" idx="4"/>
          </p:cNvCxnSpPr>
          <p:nvPr/>
        </p:nvCxnSpPr>
        <p:spPr>
          <a:xfrm flipV="1">
            <a:off x="9665926" y="3346792"/>
            <a:ext cx="230219" cy="65673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DF1720CC-58F9-4146-BDE9-0052098D342D}"/>
              </a:ext>
            </a:extLst>
          </p:cNvPr>
          <p:cNvCxnSpPr>
            <a:cxnSpLocks/>
            <a:stCxn id="54" idx="6"/>
            <a:endCxn id="362" idx="4"/>
          </p:cNvCxnSpPr>
          <p:nvPr/>
        </p:nvCxnSpPr>
        <p:spPr>
          <a:xfrm flipH="1" flipV="1">
            <a:off x="11047368" y="3496647"/>
            <a:ext cx="108845" cy="52359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06087544-678A-41B2-B043-11C15B4AB907}"/>
              </a:ext>
            </a:extLst>
          </p:cNvPr>
          <p:cNvCxnSpPr>
            <a:cxnSpLocks/>
            <a:stCxn id="54" idx="6"/>
            <a:endCxn id="328" idx="3"/>
          </p:cNvCxnSpPr>
          <p:nvPr/>
        </p:nvCxnSpPr>
        <p:spPr>
          <a:xfrm flipV="1">
            <a:off x="11156213" y="3866890"/>
            <a:ext cx="204000" cy="153349"/>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0B22CBE0-6147-449C-B15C-651A7842515C}"/>
              </a:ext>
            </a:extLst>
          </p:cNvPr>
          <p:cNvCxnSpPr>
            <a:cxnSpLocks/>
            <a:stCxn id="336" idx="2"/>
            <a:endCxn id="70" idx="9"/>
          </p:cNvCxnSpPr>
          <p:nvPr/>
        </p:nvCxnSpPr>
        <p:spPr>
          <a:xfrm flipH="1" flipV="1">
            <a:off x="7449366" y="5726345"/>
            <a:ext cx="2104129" cy="94896"/>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ED89487-A080-4E7C-AE97-3FB1C20FCC66}"/>
              </a:ext>
            </a:extLst>
          </p:cNvPr>
          <p:cNvGrpSpPr/>
          <p:nvPr/>
        </p:nvGrpSpPr>
        <p:grpSpPr>
          <a:xfrm>
            <a:off x="4564839" y="3941761"/>
            <a:ext cx="515748" cy="645796"/>
            <a:chOff x="4564839" y="3941761"/>
            <a:chExt cx="515748" cy="645796"/>
          </a:xfrm>
        </p:grpSpPr>
        <p:cxnSp>
          <p:nvCxnSpPr>
            <p:cNvPr id="463" name="Straight Connector 462">
              <a:extLst>
                <a:ext uri="{FF2B5EF4-FFF2-40B4-BE49-F238E27FC236}">
                  <a16:creationId xmlns:a16="http://schemas.microsoft.com/office/drawing/2014/main" id="{19AE8825-C295-417D-8367-D5374B4C75C3}"/>
                </a:ext>
              </a:extLst>
            </p:cNvPr>
            <p:cNvCxnSpPr>
              <a:cxnSpLocks/>
            </p:cNvCxnSpPr>
            <p:nvPr/>
          </p:nvCxnSpPr>
          <p:spPr>
            <a:xfrm>
              <a:off x="4764647" y="4006668"/>
              <a:ext cx="2943" cy="38775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9090DC3C-4CF2-47E8-9D5E-F9B192AD0E86}"/>
                </a:ext>
              </a:extLst>
            </p:cNvPr>
            <p:cNvCxnSpPr>
              <a:cxnSpLocks/>
            </p:cNvCxnSpPr>
            <p:nvPr/>
          </p:nvCxnSpPr>
          <p:spPr>
            <a:xfrm flipV="1">
              <a:off x="4708739" y="4038444"/>
              <a:ext cx="107688" cy="1245"/>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9BBC4B43-472C-4A4F-A76B-0D22B774F2BE}"/>
                </a:ext>
              </a:extLst>
            </p:cNvPr>
            <p:cNvCxnSpPr>
              <a:cxnSpLocks/>
            </p:cNvCxnSpPr>
            <p:nvPr/>
          </p:nvCxnSpPr>
          <p:spPr>
            <a:xfrm flipV="1">
              <a:off x="4708711" y="4090540"/>
              <a:ext cx="107688" cy="1245"/>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36650E3A-6B16-430B-AC09-4109C458B206}"/>
                </a:ext>
              </a:extLst>
            </p:cNvPr>
            <p:cNvCxnSpPr>
              <a:cxnSpLocks/>
            </p:cNvCxnSpPr>
            <p:nvPr/>
          </p:nvCxnSpPr>
          <p:spPr>
            <a:xfrm>
              <a:off x="4620775" y="3941761"/>
              <a:ext cx="2943" cy="38775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B778F288-9E1E-436D-B8A1-3743E7AFFD08}"/>
                </a:ext>
              </a:extLst>
            </p:cNvPr>
            <p:cNvCxnSpPr>
              <a:cxnSpLocks/>
            </p:cNvCxnSpPr>
            <p:nvPr/>
          </p:nvCxnSpPr>
          <p:spPr>
            <a:xfrm flipV="1">
              <a:off x="4564867" y="3973537"/>
              <a:ext cx="107688" cy="1245"/>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6CBC2F16-C524-49D9-8EC9-047EB7363036}"/>
                </a:ext>
              </a:extLst>
            </p:cNvPr>
            <p:cNvCxnSpPr>
              <a:cxnSpLocks/>
            </p:cNvCxnSpPr>
            <p:nvPr/>
          </p:nvCxnSpPr>
          <p:spPr>
            <a:xfrm flipV="1">
              <a:off x="4564839" y="4025633"/>
              <a:ext cx="107688" cy="1245"/>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2658B6A4-C352-457D-A83A-E26214784F79}"/>
                </a:ext>
              </a:extLst>
            </p:cNvPr>
            <p:cNvCxnSpPr>
              <a:cxnSpLocks/>
            </p:cNvCxnSpPr>
            <p:nvPr/>
          </p:nvCxnSpPr>
          <p:spPr>
            <a:xfrm>
              <a:off x="4896727" y="4118428"/>
              <a:ext cx="2943" cy="38775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AF13E656-A135-481B-B6AB-C2ED4A2EE223}"/>
                </a:ext>
              </a:extLst>
            </p:cNvPr>
            <p:cNvCxnSpPr>
              <a:cxnSpLocks/>
            </p:cNvCxnSpPr>
            <p:nvPr/>
          </p:nvCxnSpPr>
          <p:spPr>
            <a:xfrm flipV="1">
              <a:off x="4840819" y="4150204"/>
              <a:ext cx="107688" cy="1245"/>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F29D5586-788B-4AAA-98A2-6FC9718A063A}"/>
                </a:ext>
              </a:extLst>
            </p:cNvPr>
            <p:cNvCxnSpPr>
              <a:cxnSpLocks/>
            </p:cNvCxnSpPr>
            <p:nvPr/>
          </p:nvCxnSpPr>
          <p:spPr>
            <a:xfrm flipV="1">
              <a:off x="4840791" y="4202300"/>
              <a:ext cx="107688" cy="1245"/>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E93B58EB-7129-4FDC-9292-08D34251DAB9}"/>
                </a:ext>
              </a:extLst>
            </p:cNvPr>
            <p:cNvCxnSpPr>
              <a:cxnSpLocks/>
            </p:cNvCxnSpPr>
            <p:nvPr/>
          </p:nvCxnSpPr>
          <p:spPr>
            <a:xfrm>
              <a:off x="5027627" y="4199807"/>
              <a:ext cx="2943" cy="38775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8185F339-EB67-4FC8-B38A-55006688BD0E}"/>
                </a:ext>
              </a:extLst>
            </p:cNvPr>
            <p:cNvCxnSpPr>
              <a:cxnSpLocks/>
            </p:cNvCxnSpPr>
            <p:nvPr/>
          </p:nvCxnSpPr>
          <p:spPr>
            <a:xfrm flipV="1">
              <a:off x="4972899" y="4251804"/>
              <a:ext cx="107688" cy="1245"/>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EB0A2892-A945-4C56-886B-79552455E67E}"/>
                </a:ext>
              </a:extLst>
            </p:cNvPr>
            <p:cNvCxnSpPr>
              <a:cxnSpLocks/>
            </p:cNvCxnSpPr>
            <p:nvPr/>
          </p:nvCxnSpPr>
          <p:spPr>
            <a:xfrm flipV="1">
              <a:off x="4972871" y="4303900"/>
              <a:ext cx="107688" cy="1245"/>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8" name="Group 477">
            <a:extLst>
              <a:ext uri="{FF2B5EF4-FFF2-40B4-BE49-F238E27FC236}">
                <a16:creationId xmlns:a16="http://schemas.microsoft.com/office/drawing/2014/main" id="{789B5697-E7F3-45F3-A710-01C5FA69BEEA}"/>
              </a:ext>
            </a:extLst>
          </p:cNvPr>
          <p:cNvGrpSpPr/>
          <p:nvPr/>
        </p:nvGrpSpPr>
        <p:grpSpPr>
          <a:xfrm>
            <a:off x="2443184" y="4554722"/>
            <a:ext cx="408912" cy="608607"/>
            <a:chOff x="2339376" y="4576358"/>
            <a:chExt cx="408912" cy="608607"/>
          </a:xfrm>
        </p:grpSpPr>
        <p:cxnSp>
          <p:nvCxnSpPr>
            <p:cNvPr id="81" name="Straight Connector 80">
              <a:extLst>
                <a:ext uri="{FF2B5EF4-FFF2-40B4-BE49-F238E27FC236}">
                  <a16:creationId xmlns:a16="http://schemas.microsoft.com/office/drawing/2014/main" id="{90437654-6F64-41B8-8348-1963CFDCC3C1}"/>
                </a:ext>
              </a:extLst>
            </p:cNvPr>
            <p:cNvCxnSpPr>
              <a:cxnSpLocks/>
            </p:cNvCxnSpPr>
            <p:nvPr/>
          </p:nvCxnSpPr>
          <p:spPr>
            <a:xfrm>
              <a:off x="2540211" y="4797215"/>
              <a:ext cx="2943" cy="38775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5" name="Oval 474">
              <a:extLst>
                <a:ext uri="{FF2B5EF4-FFF2-40B4-BE49-F238E27FC236}">
                  <a16:creationId xmlns:a16="http://schemas.microsoft.com/office/drawing/2014/main" id="{891435FB-AF45-43B1-8790-2DCE101B697E}"/>
                </a:ext>
              </a:extLst>
            </p:cNvPr>
            <p:cNvSpPr/>
            <p:nvPr/>
          </p:nvSpPr>
          <p:spPr bwMode="auto">
            <a:xfrm rot="2775739" flipH="1">
              <a:off x="2440109" y="4771801"/>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a:extLst>
                <a:ext uri="{FF2B5EF4-FFF2-40B4-BE49-F238E27FC236}">
                  <a16:creationId xmlns:a16="http://schemas.microsoft.com/office/drawing/2014/main" id="{C10023A2-D38A-4AA7-AB05-71D3F9144A0C}"/>
                </a:ext>
              </a:extLst>
            </p:cNvPr>
            <p:cNvSpPr/>
            <p:nvPr/>
          </p:nvSpPr>
          <p:spPr bwMode="auto">
            <a:xfrm rot="18467043" flipH="1">
              <a:off x="2620123" y="4763431"/>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77" name="Oval 476">
              <a:extLst>
                <a:ext uri="{FF2B5EF4-FFF2-40B4-BE49-F238E27FC236}">
                  <a16:creationId xmlns:a16="http://schemas.microsoft.com/office/drawing/2014/main" id="{5D8A12E1-ED4F-4160-8B4C-0DB703E02D96}"/>
                </a:ext>
              </a:extLst>
            </p:cNvPr>
            <p:cNvSpPr/>
            <p:nvPr/>
          </p:nvSpPr>
          <p:spPr bwMode="auto">
            <a:xfrm flipH="1">
              <a:off x="2523847" y="4576358"/>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79" name="Group 478">
            <a:extLst>
              <a:ext uri="{FF2B5EF4-FFF2-40B4-BE49-F238E27FC236}">
                <a16:creationId xmlns:a16="http://schemas.microsoft.com/office/drawing/2014/main" id="{43C9CCE1-B960-4C1B-A8E3-B2E4B2C9C9DA}"/>
              </a:ext>
            </a:extLst>
          </p:cNvPr>
          <p:cNvGrpSpPr/>
          <p:nvPr/>
        </p:nvGrpSpPr>
        <p:grpSpPr>
          <a:xfrm>
            <a:off x="2645855" y="4621117"/>
            <a:ext cx="408912" cy="608607"/>
            <a:chOff x="2339376" y="4576358"/>
            <a:chExt cx="408912" cy="608607"/>
          </a:xfrm>
        </p:grpSpPr>
        <p:cxnSp>
          <p:nvCxnSpPr>
            <p:cNvPr id="480" name="Straight Connector 479">
              <a:extLst>
                <a:ext uri="{FF2B5EF4-FFF2-40B4-BE49-F238E27FC236}">
                  <a16:creationId xmlns:a16="http://schemas.microsoft.com/office/drawing/2014/main" id="{A6D0BC81-F680-4D02-A324-E0DE842CF2AA}"/>
                </a:ext>
              </a:extLst>
            </p:cNvPr>
            <p:cNvCxnSpPr>
              <a:cxnSpLocks/>
            </p:cNvCxnSpPr>
            <p:nvPr/>
          </p:nvCxnSpPr>
          <p:spPr>
            <a:xfrm>
              <a:off x="2540211" y="4797215"/>
              <a:ext cx="2943" cy="38775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1" name="Oval 480">
              <a:extLst>
                <a:ext uri="{FF2B5EF4-FFF2-40B4-BE49-F238E27FC236}">
                  <a16:creationId xmlns:a16="http://schemas.microsoft.com/office/drawing/2014/main" id="{BE7EDA09-6A48-4E07-BA9E-3E2D1B7A5520}"/>
                </a:ext>
              </a:extLst>
            </p:cNvPr>
            <p:cNvSpPr/>
            <p:nvPr/>
          </p:nvSpPr>
          <p:spPr bwMode="auto">
            <a:xfrm rot="2775739" flipH="1">
              <a:off x="2440109" y="4771801"/>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a:extLst>
                <a:ext uri="{FF2B5EF4-FFF2-40B4-BE49-F238E27FC236}">
                  <a16:creationId xmlns:a16="http://schemas.microsoft.com/office/drawing/2014/main" id="{7498BF92-293A-4275-AE36-FDF68DE79AEF}"/>
                </a:ext>
              </a:extLst>
            </p:cNvPr>
            <p:cNvSpPr/>
            <p:nvPr/>
          </p:nvSpPr>
          <p:spPr bwMode="auto">
            <a:xfrm rot="18467043" flipH="1">
              <a:off x="2620123" y="4763431"/>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a:extLst>
                <a:ext uri="{FF2B5EF4-FFF2-40B4-BE49-F238E27FC236}">
                  <a16:creationId xmlns:a16="http://schemas.microsoft.com/office/drawing/2014/main" id="{B7B9E72F-73A4-44D2-B238-9C7F355EA078}"/>
                </a:ext>
              </a:extLst>
            </p:cNvPr>
            <p:cNvSpPr/>
            <p:nvPr/>
          </p:nvSpPr>
          <p:spPr bwMode="auto">
            <a:xfrm flipH="1">
              <a:off x="2523847" y="4576358"/>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a:extLst>
              <a:ext uri="{FF2B5EF4-FFF2-40B4-BE49-F238E27FC236}">
                <a16:creationId xmlns:a16="http://schemas.microsoft.com/office/drawing/2014/main" id="{9FD563CF-DD72-4A9E-9FEB-D5571988CFA3}"/>
              </a:ext>
            </a:extLst>
          </p:cNvPr>
          <p:cNvGrpSpPr/>
          <p:nvPr/>
        </p:nvGrpSpPr>
        <p:grpSpPr>
          <a:xfrm>
            <a:off x="2848526" y="4687512"/>
            <a:ext cx="408912" cy="608607"/>
            <a:chOff x="2339376" y="4576358"/>
            <a:chExt cx="408912" cy="608607"/>
          </a:xfrm>
        </p:grpSpPr>
        <p:cxnSp>
          <p:nvCxnSpPr>
            <p:cNvPr id="485" name="Straight Connector 484">
              <a:extLst>
                <a:ext uri="{FF2B5EF4-FFF2-40B4-BE49-F238E27FC236}">
                  <a16:creationId xmlns:a16="http://schemas.microsoft.com/office/drawing/2014/main" id="{8C14CFCA-FC61-48E7-93F3-1B4B4CAE5AC9}"/>
                </a:ext>
              </a:extLst>
            </p:cNvPr>
            <p:cNvCxnSpPr>
              <a:cxnSpLocks/>
            </p:cNvCxnSpPr>
            <p:nvPr/>
          </p:nvCxnSpPr>
          <p:spPr>
            <a:xfrm>
              <a:off x="2540211" y="4797215"/>
              <a:ext cx="2943" cy="38775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6" name="Oval 485">
              <a:extLst>
                <a:ext uri="{FF2B5EF4-FFF2-40B4-BE49-F238E27FC236}">
                  <a16:creationId xmlns:a16="http://schemas.microsoft.com/office/drawing/2014/main" id="{0D886A21-6DF9-4142-B90B-998B5D932DBC}"/>
                </a:ext>
              </a:extLst>
            </p:cNvPr>
            <p:cNvSpPr/>
            <p:nvPr/>
          </p:nvSpPr>
          <p:spPr bwMode="auto">
            <a:xfrm rot="2775739" flipH="1">
              <a:off x="2440109" y="4771801"/>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87" name="Oval 486">
              <a:extLst>
                <a:ext uri="{FF2B5EF4-FFF2-40B4-BE49-F238E27FC236}">
                  <a16:creationId xmlns:a16="http://schemas.microsoft.com/office/drawing/2014/main" id="{D508BCE8-A461-4994-836B-B0281BC3B067}"/>
                </a:ext>
              </a:extLst>
            </p:cNvPr>
            <p:cNvSpPr/>
            <p:nvPr/>
          </p:nvSpPr>
          <p:spPr bwMode="auto">
            <a:xfrm rot="18467043" flipH="1">
              <a:off x="2620123" y="4763431"/>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a:extLst>
                <a:ext uri="{FF2B5EF4-FFF2-40B4-BE49-F238E27FC236}">
                  <a16:creationId xmlns:a16="http://schemas.microsoft.com/office/drawing/2014/main" id="{DDA327D9-148C-4731-ADD0-2A31E8769F61}"/>
                </a:ext>
              </a:extLst>
            </p:cNvPr>
            <p:cNvSpPr/>
            <p:nvPr/>
          </p:nvSpPr>
          <p:spPr bwMode="auto">
            <a:xfrm flipH="1">
              <a:off x="2523847" y="4576358"/>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89" name="Group 488">
            <a:extLst>
              <a:ext uri="{FF2B5EF4-FFF2-40B4-BE49-F238E27FC236}">
                <a16:creationId xmlns:a16="http://schemas.microsoft.com/office/drawing/2014/main" id="{02D8E76A-ACA1-49F6-A21E-88D09A33366C}"/>
              </a:ext>
            </a:extLst>
          </p:cNvPr>
          <p:cNvGrpSpPr/>
          <p:nvPr/>
        </p:nvGrpSpPr>
        <p:grpSpPr>
          <a:xfrm>
            <a:off x="3000926" y="4839912"/>
            <a:ext cx="408912" cy="608607"/>
            <a:chOff x="2339376" y="4576358"/>
            <a:chExt cx="408912" cy="608607"/>
          </a:xfrm>
        </p:grpSpPr>
        <p:cxnSp>
          <p:nvCxnSpPr>
            <p:cNvPr id="490" name="Straight Connector 489">
              <a:extLst>
                <a:ext uri="{FF2B5EF4-FFF2-40B4-BE49-F238E27FC236}">
                  <a16:creationId xmlns:a16="http://schemas.microsoft.com/office/drawing/2014/main" id="{22C7BF54-74CA-41FB-8CB2-994CEE2EC4A0}"/>
                </a:ext>
              </a:extLst>
            </p:cNvPr>
            <p:cNvCxnSpPr>
              <a:cxnSpLocks/>
            </p:cNvCxnSpPr>
            <p:nvPr/>
          </p:nvCxnSpPr>
          <p:spPr>
            <a:xfrm>
              <a:off x="2540211" y="4797215"/>
              <a:ext cx="2943" cy="38775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1" name="Oval 490">
              <a:extLst>
                <a:ext uri="{FF2B5EF4-FFF2-40B4-BE49-F238E27FC236}">
                  <a16:creationId xmlns:a16="http://schemas.microsoft.com/office/drawing/2014/main" id="{FF9F8FC3-76F1-44A6-A168-2FF0D3FAE6B8}"/>
                </a:ext>
              </a:extLst>
            </p:cNvPr>
            <p:cNvSpPr/>
            <p:nvPr/>
          </p:nvSpPr>
          <p:spPr bwMode="auto">
            <a:xfrm rot="2775739" flipH="1">
              <a:off x="2440109" y="4771801"/>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a:extLst>
                <a:ext uri="{FF2B5EF4-FFF2-40B4-BE49-F238E27FC236}">
                  <a16:creationId xmlns:a16="http://schemas.microsoft.com/office/drawing/2014/main" id="{E4F3BD3D-80F1-4D7C-BA24-FA9FE0C104B4}"/>
                </a:ext>
              </a:extLst>
            </p:cNvPr>
            <p:cNvSpPr/>
            <p:nvPr/>
          </p:nvSpPr>
          <p:spPr bwMode="auto">
            <a:xfrm rot="18467043" flipH="1">
              <a:off x="2620123" y="4763431"/>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93" name="Oval 492">
              <a:extLst>
                <a:ext uri="{FF2B5EF4-FFF2-40B4-BE49-F238E27FC236}">
                  <a16:creationId xmlns:a16="http://schemas.microsoft.com/office/drawing/2014/main" id="{730E8041-3EA0-4ABF-9515-3C4B017FF17C}"/>
                </a:ext>
              </a:extLst>
            </p:cNvPr>
            <p:cNvSpPr/>
            <p:nvPr/>
          </p:nvSpPr>
          <p:spPr bwMode="auto">
            <a:xfrm flipH="1">
              <a:off x="2523847" y="4576358"/>
              <a:ext cx="27432" cy="228898"/>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94" name="Straight Connector 493">
            <a:extLst>
              <a:ext uri="{FF2B5EF4-FFF2-40B4-BE49-F238E27FC236}">
                <a16:creationId xmlns:a16="http://schemas.microsoft.com/office/drawing/2014/main" id="{65FC724A-B45A-4013-96F7-511514B1BC7E}"/>
              </a:ext>
            </a:extLst>
          </p:cNvPr>
          <p:cNvCxnSpPr>
            <a:cxnSpLocks/>
            <a:stCxn id="48" idx="11"/>
            <a:endCxn id="275" idx="4"/>
          </p:cNvCxnSpPr>
          <p:nvPr/>
        </p:nvCxnSpPr>
        <p:spPr>
          <a:xfrm flipV="1">
            <a:off x="4482600" y="3163499"/>
            <a:ext cx="66534" cy="193918"/>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930BC0BB-6668-470A-9A74-C2F2A8E85E54}"/>
              </a:ext>
            </a:extLst>
          </p:cNvPr>
          <p:cNvCxnSpPr>
            <a:cxnSpLocks/>
            <a:stCxn id="304" idx="1"/>
            <a:endCxn id="48" idx="11"/>
          </p:cNvCxnSpPr>
          <p:nvPr/>
        </p:nvCxnSpPr>
        <p:spPr>
          <a:xfrm flipH="1" flipV="1">
            <a:off x="4482600" y="3357417"/>
            <a:ext cx="154762" cy="12985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1" name="SecurityCamera_EB35" title="Icon of a security camera">
            <a:extLst>
              <a:ext uri="{FF2B5EF4-FFF2-40B4-BE49-F238E27FC236}">
                <a16:creationId xmlns:a16="http://schemas.microsoft.com/office/drawing/2014/main" id="{DD833A23-EDB4-4D5D-91FC-81495144938E}"/>
              </a:ext>
            </a:extLst>
          </p:cNvPr>
          <p:cNvSpPr>
            <a:spLocks noChangeAspect="1" noEditPoints="1"/>
          </p:cNvSpPr>
          <p:nvPr/>
        </p:nvSpPr>
        <p:spPr bwMode="auto">
          <a:xfrm flipH="1">
            <a:off x="3540497" y="3688126"/>
            <a:ext cx="151221" cy="130553"/>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Rounded Corners 22">
            <a:extLst>
              <a:ext uri="{FF2B5EF4-FFF2-40B4-BE49-F238E27FC236}">
                <a16:creationId xmlns:a16="http://schemas.microsoft.com/office/drawing/2014/main" id="{A67C6641-CE95-45EF-9923-03C5F3D7CC13}"/>
              </a:ext>
            </a:extLst>
          </p:cNvPr>
          <p:cNvSpPr/>
          <p:nvPr/>
        </p:nvSpPr>
        <p:spPr bwMode="auto">
          <a:xfrm>
            <a:off x="7102310" y="5873752"/>
            <a:ext cx="791753" cy="381849"/>
          </a:xfrm>
          <a:prstGeom prst="roundRect">
            <a:avLst/>
          </a:prstGeom>
          <a:solidFill>
            <a:srgbClr val="82C7E3"/>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Connected </a:t>
            </a:r>
            <a:r>
              <a:rPr lang="en-US" sz="1000" b="1" dirty="0">
                <a:gradFill>
                  <a:gsLst>
                    <a:gs pos="0">
                      <a:srgbClr val="FFFFFF"/>
                    </a:gs>
                    <a:gs pos="100000">
                      <a:srgbClr val="FFFFFF"/>
                    </a:gs>
                  </a:gsLst>
                  <a:lin ang="5400000" scaled="0"/>
                </a:gradFill>
                <a:ea typeface="Segoe UI" pitchFamily="34" charset="0"/>
                <a:cs typeface="Segoe UI" pitchFamily="34" charset="0"/>
              </a:rPr>
              <a:t>VEHICLE</a:t>
            </a:r>
          </a:p>
        </p:txBody>
      </p:sp>
      <p:sp>
        <p:nvSpPr>
          <p:cNvPr id="403" name="car" title="Icon of a car">
            <a:extLst>
              <a:ext uri="{FF2B5EF4-FFF2-40B4-BE49-F238E27FC236}">
                <a16:creationId xmlns:a16="http://schemas.microsoft.com/office/drawing/2014/main" id="{CFB06432-E0D3-47B8-AA98-B9A968B70C39}"/>
              </a:ext>
            </a:extLst>
          </p:cNvPr>
          <p:cNvSpPr>
            <a:spLocks noChangeAspect="1" noEditPoints="1"/>
          </p:cNvSpPr>
          <p:nvPr/>
        </p:nvSpPr>
        <p:spPr bwMode="auto">
          <a:xfrm>
            <a:off x="8361558" y="4786211"/>
            <a:ext cx="258118" cy="197792"/>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nvGrpSpPr>
          <p:cNvPr id="405" name="Group 404">
            <a:extLst>
              <a:ext uri="{FF2B5EF4-FFF2-40B4-BE49-F238E27FC236}">
                <a16:creationId xmlns:a16="http://schemas.microsoft.com/office/drawing/2014/main" id="{021A81EB-9439-4575-8D55-C3A955D09ECD}"/>
              </a:ext>
            </a:extLst>
          </p:cNvPr>
          <p:cNvGrpSpPr/>
          <p:nvPr/>
        </p:nvGrpSpPr>
        <p:grpSpPr>
          <a:xfrm>
            <a:off x="4565665" y="5755973"/>
            <a:ext cx="274320" cy="288993"/>
            <a:chOff x="3362027" y="2547262"/>
            <a:chExt cx="274320" cy="288993"/>
          </a:xfrm>
          <a:solidFill>
            <a:schemeClr val="bg1"/>
          </a:solidFill>
        </p:grpSpPr>
        <p:sp>
          <p:nvSpPr>
            <p:cNvPr id="406" name="Oval 405">
              <a:extLst>
                <a:ext uri="{FF2B5EF4-FFF2-40B4-BE49-F238E27FC236}">
                  <a16:creationId xmlns:a16="http://schemas.microsoft.com/office/drawing/2014/main" id="{70AFA100-0FDD-439A-A420-4C2BAAF70237}"/>
                </a:ext>
              </a:extLst>
            </p:cNvPr>
            <p:cNvSpPr/>
            <p:nvPr/>
          </p:nvSpPr>
          <p:spPr bwMode="auto">
            <a:xfrm>
              <a:off x="3362027" y="2547262"/>
              <a:ext cx="274320" cy="288993"/>
            </a:xfrm>
            <a:prstGeom prst="ellipse">
              <a:avLst/>
            </a:prstGeom>
            <a:grp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08" name="Oval 407">
              <a:extLst>
                <a:ext uri="{FF2B5EF4-FFF2-40B4-BE49-F238E27FC236}">
                  <a16:creationId xmlns:a16="http://schemas.microsoft.com/office/drawing/2014/main" id="{A26019E1-E52E-4598-9DF6-70406C3976E2}"/>
                </a:ext>
              </a:extLst>
            </p:cNvPr>
            <p:cNvSpPr/>
            <p:nvPr/>
          </p:nvSpPr>
          <p:spPr bwMode="auto">
            <a:xfrm>
              <a:off x="3448439" y="257622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09" name="Oval 408">
              <a:extLst>
                <a:ext uri="{FF2B5EF4-FFF2-40B4-BE49-F238E27FC236}">
                  <a16:creationId xmlns:a16="http://schemas.microsoft.com/office/drawing/2014/main" id="{7540CE23-979F-41F8-B94E-D9F2E233949E}"/>
                </a:ext>
              </a:extLst>
            </p:cNvPr>
            <p:cNvSpPr/>
            <p:nvPr/>
          </p:nvSpPr>
          <p:spPr bwMode="auto">
            <a:xfrm>
              <a:off x="3405767" y="2667667"/>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10" name="Oval 409">
              <a:extLst>
                <a:ext uri="{FF2B5EF4-FFF2-40B4-BE49-F238E27FC236}">
                  <a16:creationId xmlns:a16="http://schemas.microsoft.com/office/drawing/2014/main" id="{E28EE0A7-16F9-44F5-A057-BA9831E9D983}"/>
                </a:ext>
              </a:extLst>
            </p:cNvPr>
            <p:cNvSpPr/>
            <p:nvPr/>
          </p:nvSpPr>
          <p:spPr bwMode="auto">
            <a:xfrm>
              <a:off x="3503303" y="266157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11" name="Oval 410">
              <a:extLst>
                <a:ext uri="{FF2B5EF4-FFF2-40B4-BE49-F238E27FC236}">
                  <a16:creationId xmlns:a16="http://schemas.microsoft.com/office/drawing/2014/main" id="{09F98544-EA4B-49EC-9F8D-AD2DB7D3DD1C}"/>
                </a:ext>
              </a:extLst>
            </p:cNvPr>
            <p:cNvSpPr/>
            <p:nvPr/>
          </p:nvSpPr>
          <p:spPr bwMode="auto">
            <a:xfrm>
              <a:off x="3454535" y="269205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16" name="Oval 415">
              <a:extLst>
                <a:ext uri="{FF2B5EF4-FFF2-40B4-BE49-F238E27FC236}">
                  <a16:creationId xmlns:a16="http://schemas.microsoft.com/office/drawing/2014/main" id="{1BDC7C71-E21E-442B-B7BB-9C758511C7BC}"/>
                </a:ext>
              </a:extLst>
            </p:cNvPr>
            <p:cNvSpPr/>
            <p:nvPr/>
          </p:nvSpPr>
          <p:spPr bwMode="auto">
            <a:xfrm>
              <a:off x="3515495" y="272253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18" name="Oval 417">
              <a:extLst>
                <a:ext uri="{FF2B5EF4-FFF2-40B4-BE49-F238E27FC236}">
                  <a16:creationId xmlns:a16="http://schemas.microsoft.com/office/drawing/2014/main" id="{A55A638F-E051-4F8F-80B2-E56FC0F4121B}"/>
                </a:ext>
              </a:extLst>
            </p:cNvPr>
            <p:cNvSpPr/>
            <p:nvPr/>
          </p:nvSpPr>
          <p:spPr bwMode="auto">
            <a:xfrm>
              <a:off x="3460631" y="2753011"/>
              <a:ext cx="45719" cy="45719"/>
            </a:xfrm>
            <a:prstGeom prst="ellipse">
              <a:avLst/>
            </a:prstGeom>
            <a:grp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19" name="Group 418">
            <a:extLst>
              <a:ext uri="{FF2B5EF4-FFF2-40B4-BE49-F238E27FC236}">
                <a16:creationId xmlns:a16="http://schemas.microsoft.com/office/drawing/2014/main" id="{3799BDAA-3BA2-42F5-8D86-D1ADB16308B7}"/>
              </a:ext>
            </a:extLst>
          </p:cNvPr>
          <p:cNvGrpSpPr/>
          <p:nvPr/>
        </p:nvGrpSpPr>
        <p:grpSpPr>
          <a:xfrm>
            <a:off x="6172030" y="5857929"/>
            <a:ext cx="331927" cy="331927"/>
            <a:chOff x="7322727" y="5827571"/>
            <a:chExt cx="331927" cy="331927"/>
          </a:xfrm>
        </p:grpSpPr>
        <p:sp>
          <p:nvSpPr>
            <p:cNvPr id="420" name="Oval 419">
              <a:extLst>
                <a:ext uri="{FF2B5EF4-FFF2-40B4-BE49-F238E27FC236}">
                  <a16:creationId xmlns:a16="http://schemas.microsoft.com/office/drawing/2014/main" id="{3C616CCF-BEF9-4658-99FE-8A4F1E383333}"/>
                </a:ext>
              </a:extLst>
            </p:cNvPr>
            <p:cNvSpPr/>
            <p:nvPr/>
          </p:nvSpPr>
          <p:spPr bwMode="auto">
            <a:xfrm>
              <a:off x="7322727" y="5827571"/>
              <a:ext cx="331927" cy="331927"/>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22" name="Group 421">
              <a:extLst>
                <a:ext uri="{FF2B5EF4-FFF2-40B4-BE49-F238E27FC236}">
                  <a16:creationId xmlns:a16="http://schemas.microsoft.com/office/drawing/2014/main" id="{C2218858-F387-4A7C-9FD8-9E4E1F31354A}"/>
                </a:ext>
              </a:extLst>
            </p:cNvPr>
            <p:cNvGrpSpPr/>
            <p:nvPr/>
          </p:nvGrpSpPr>
          <p:grpSpPr>
            <a:xfrm>
              <a:off x="7393903" y="5903133"/>
              <a:ext cx="186667" cy="180095"/>
              <a:chOff x="6399563" y="5986956"/>
              <a:chExt cx="333602" cy="321856"/>
            </a:xfrm>
          </p:grpSpPr>
          <p:sp>
            <p:nvSpPr>
              <p:cNvPr id="423" name="Rectangle 422">
                <a:extLst>
                  <a:ext uri="{FF2B5EF4-FFF2-40B4-BE49-F238E27FC236}">
                    <a16:creationId xmlns:a16="http://schemas.microsoft.com/office/drawing/2014/main" id="{B3D84FDE-0B0C-4EEB-A5B1-13098D69FD45}"/>
                  </a:ext>
                </a:extLst>
              </p:cNvPr>
              <p:cNvSpPr/>
              <p:nvPr/>
            </p:nvSpPr>
            <p:spPr bwMode="auto">
              <a:xfrm>
                <a:off x="6399563" y="5986956"/>
                <a:ext cx="333602" cy="32185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3"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schemeClr val="tx1">
                      <a:lumMod val="65000"/>
                      <a:lumOff val="3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5" name="Frame 5">
                <a:extLst>
                  <a:ext uri="{FF2B5EF4-FFF2-40B4-BE49-F238E27FC236}">
                    <a16:creationId xmlns:a16="http://schemas.microsoft.com/office/drawing/2014/main" id="{9A35A1BD-90BB-4C9B-BBA4-41374B0558EE}"/>
                  </a:ext>
                </a:extLst>
              </p:cNvPr>
              <p:cNvSpPr>
                <a:spLocks noChangeAspect="1"/>
              </p:cNvSpPr>
              <p:nvPr/>
            </p:nvSpPr>
            <p:spPr bwMode="auto">
              <a:xfrm>
                <a:off x="6442078" y="6023180"/>
                <a:ext cx="249472" cy="24940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89"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solidFill>
                    <a:schemeClr val="tx1">
                      <a:lumMod val="65000"/>
                      <a:lumOff val="3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10" name="Trapezoid 9">
            <a:extLst>
              <a:ext uri="{FF2B5EF4-FFF2-40B4-BE49-F238E27FC236}">
                <a16:creationId xmlns:a16="http://schemas.microsoft.com/office/drawing/2014/main" id="{05CE745B-DC63-4DB9-A105-143E37AA5BFA}"/>
              </a:ext>
            </a:extLst>
          </p:cNvPr>
          <p:cNvSpPr/>
          <p:nvPr/>
        </p:nvSpPr>
        <p:spPr bwMode="auto">
          <a:xfrm>
            <a:off x="1900849" y="4976768"/>
            <a:ext cx="271750" cy="159794"/>
          </a:xfrm>
          <a:prstGeom prst="trapezoid">
            <a:avLst/>
          </a:prstGeom>
          <a:pattFill prst="ltHorz">
            <a:fgClr>
              <a:schemeClr val="tx1">
                <a:lumMod val="65000"/>
                <a:lumOff val="35000"/>
              </a:schemeClr>
            </a:fgClr>
            <a:bgClr>
              <a:schemeClr val="bg1"/>
            </a:bgClr>
          </a:patt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solidFill>
                <a:schemeClr val="tx1">
                  <a:lumMod val="65000"/>
                  <a:lumOff val="35000"/>
                </a:schemeClr>
              </a:solidFill>
              <a:ea typeface="Segoe UI" pitchFamily="34" charset="0"/>
              <a:cs typeface="Segoe UI" pitchFamily="34" charset="0"/>
            </a:endParaRPr>
          </a:p>
        </p:txBody>
      </p:sp>
      <p:sp>
        <p:nvSpPr>
          <p:cNvPr id="429" name="Trapezoid 428">
            <a:extLst>
              <a:ext uri="{FF2B5EF4-FFF2-40B4-BE49-F238E27FC236}">
                <a16:creationId xmlns:a16="http://schemas.microsoft.com/office/drawing/2014/main" id="{CE657AF5-8C58-4242-A253-E397D854E02B}"/>
              </a:ext>
            </a:extLst>
          </p:cNvPr>
          <p:cNvSpPr/>
          <p:nvPr/>
        </p:nvSpPr>
        <p:spPr bwMode="auto">
          <a:xfrm>
            <a:off x="2205290" y="4974180"/>
            <a:ext cx="271750" cy="159794"/>
          </a:xfrm>
          <a:prstGeom prst="trapezoid">
            <a:avLst/>
          </a:prstGeom>
          <a:pattFill prst="ltHorz">
            <a:fgClr>
              <a:schemeClr val="tx1">
                <a:lumMod val="65000"/>
                <a:lumOff val="35000"/>
              </a:schemeClr>
            </a:fgClr>
            <a:bgClr>
              <a:schemeClr val="bg1"/>
            </a:bgClr>
          </a:patt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solidFill>
                <a:schemeClr val="tx1">
                  <a:lumMod val="65000"/>
                  <a:lumOff val="35000"/>
                </a:schemeClr>
              </a:solidFill>
              <a:ea typeface="Segoe UI" pitchFamily="34" charset="0"/>
              <a:cs typeface="Segoe UI" pitchFamily="34" charset="0"/>
            </a:endParaRPr>
          </a:p>
        </p:txBody>
      </p:sp>
      <p:sp>
        <p:nvSpPr>
          <p:cNvPr id="426" name="Trapezoid 425">
            <a:extLst>
              <a:ext uri="{FF2B5EF4-FFF2-40B4-BE49-F238E27FC236}">
                <a16:creationId xmlns:a16="http://schemas.microsoft.com/office/drawing/2014/main" id="{145AA62F-FD6A-4D32-ADF5-66045C5D8E6E}"/>
              </a:ext>
            </a:extLst>
          </p:cNvPr>
          <p:cNvSpPr/>
          <p:nvPr/>
        </p:nvSpPr>
        <p:spPr bwMode="auto">
          <a:xfrm>
            <a:off x="2053131" y="5015703"/>
            <a:ext cx="271750" cy="159794"/>
          </a:xfrm>
          <a:prstGeom prst="trapezoid">
            <a:avLst/>
          </a:prstGeom>
          <a:pattFill prst="ltHorz">
            <a:fgClr>
              <a:schemeClr val="tx1">
                <a:lumMod val="65000"/>
                <a:lumOff val="35000"/>
              </a:schemeClr>
            </a:fgClr>
            <a:bgClr>
              <a:schemeClr val="bg1"/>
            </a:bgClr>
          </a:patt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solidFill>
                <a:schemeClr val="tx1">
                  <a:lumMod val="65000"/>
                  <a:lumOff val="35000"/>
                </a:schemeClr>
              </a:solidFill>
              <a:ea typeface="Segoe UI" pitchFamily="34" charset="0"/>
              <a:cs typeface="Segoe UI" pitchFamily="34" charset="0"/>
            </a:endParaRPr>
          </a:p>
        </p:txBody>
      </p:sp>
      <p:sp>
        <p:nvSpPr>
          <p:cNvPr id="430" name="Sun" title="Icon of the sun">
            <a:extLst>
              <a:ext uri="{FF2B5EF4-FFF2-40B4-BE49-F238E27FC236}">
                <a16:creationId xmlns:a16="http://schemas.microsoft.com/office/drawing/2014/main" id="{6D7A7A86-4B27-4C8E-B136-24CEF2326E35}"/>
              </a:ext>
            </a:extLst>
          </p:cNvPr>
          <p:cNvSpPr>
            <a:spLocks noChangeAspect="1" noEditPoints="1"/>
          </p:cNvSpPr>
          <p:nvPr/>
        </p:nvSpPr>
        <p:spPr bwMode="auto">
          <a:xfrm>
            <a:off x="1997276" y="4590247"/>
            <a:ext cx="365760" cy="365760"/>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cxnSp>
        <p:nvCxnSpPr>
          <p:cNvPr id="18" name="Straight Connector 17">
            <a:extLst>
              <a:ext uri="{FF2B5EF4-FFF2-40B4-BE49-F238E27FC236}">
                <a16:creationId xmlns:a16="http://schemas.microsoft.com/office/drawing/2014/main" id="{E065EE46-276A-4ADD-992E-2C75FF339BB3}"/>
              </a:ext>
            </a:extLst>
          </p:cNvPr>
          <p:cNvCxnSpPr>
            <a:cxnSpLocks/>
          </p:cNvCxnSpPr>
          <p:nvPr/>
        </p:nvCxnSpPr>
        <p:spPr>
          <a:xfrm>
            <a:off x="4293372" y="2987336"/>
            <a:ext cx="111243" cy="189986"/>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9EB4A0E6-C6E6-413D-B4FE-7C76DE561CFF}"/>
              </a:ext>
            </a:extLst>
          </p:cNvPr>
          <p:cNvCxnSpPr>
            <a:cxnSpLocks/>
          </p:cNvCxnSpPr>
          <p:nvPr/>
        </p:nvCxnSpPr>
        <p:spPr>
          <a:xfrm flipH="1">
            <a:off x="4112476" y="2989424"/>
            <a:ext cx="111243" cy="189986"/>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3" name="Arc 342">
            <a:extLst>
              <a:ext uri="{FF2B5EF4-FFF2-40B4-BE49-F238E27FC236}">
                <a16:creationId xmlns:a16="http://schemas.microsoft.com/office/drawing/2014/main" id="{0AB6370A-B9F7-441B-8C22-2DF707175251}"/>
              </a:ext>
            </a:extLst>
          </p:cNvPr>
          <p:cNvSpPr/>
          <p:nvPr/>
        </p:nvSpPr>
        <p:spPr>
          <a:xfrm rot="17223037">
            <a:off x="5613581" y="4559822"/>
            <a:ext cx="2546033" cy="740354"/>
          </a:xfrm>
          <a:prstGeom prst="arc">
            <a:avLst>
              <a:gd name="adj1" fmla="val 11501961"/>
              <a:gd name="adj2" fmla="val 20576770"/>
            </a:avLst>
          </a:prstGeom>
          <a:ln>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 name="TextBox 259">
            <a:extLst>
              <a:ext uri="{FF2B5EF4-FFF2-40B4-BE49-F238E27FC236}">
                <a16:creationId xmlns:a16="http://schemas.microsoft.com/office/drawing/2014/main" id="{7D976814-3505-4246-9252-5D55B2C15388}"/>
              </a:ext>
            </a:extLst>
          </p:cNvPr>
          <p:cNvSpPr txBox="1"/>
          <p:nvPr/>
        </p:nvSpPr>
        <p:spPr>
          <a:xfrm>
            <a:off x="6397491" y="4227171"/>
            <a:ext cx="793015" cy="498598"/>
          </a:xfrm>
          <a:prstGeom prst="rect">
            <a:avLst/>
          </a:prstGeom>
          <a:noFill/>
          <a:effectLst>
            <a:softEdge rad="31750"/>
          </a:effectLst>
        </p:spPr>
        <p:txBody>
          <a:bodyPr wrap="square" lIns="0" tIns="45720" rIns="0" bIns="36576" rtlCol="0">
            <a:spAutoFit/>
          </a:bodyPr>
          <a:lstStyle>
            <a:defPPr>
              <a:defRPr lang="en-US"/>
            </a:defPPr>
            <a:lvl1pPr algn="ctr">
              <a:defRPr sz="800">
                <a:gradFill>
                  <a:gsLst>
                    <a:gs pos="2917">
                      <a:schemeClr val="bg2"/>
                    </a:gs>
                    <a:gs pos="95000">
                      <a:schemeClr val="bg2"/>
                    </a:gs>
                  </a:gsLst>
                  <a:lin ang="5400000" scaled="0"/>
                </a:gradFill>
              </a:defRPr>
            </a:lvl1pPr>
          </a:lstStyle>
          <a:p>
            <a:r>
              <a:rPr lang="en-US" sz="900" dirty="0">
                <a:solidFill>
                  <a:schemeClr val="tx1">
                    <a:lumMod val="65000"/>
                    <a:lumOff val="35000"/>
                  </a:schemeClr>
                </a:solidFill>
              </a:rPr>
              <a:t>Comms Network</a:t>
            </a:r>
            <a:br>
              <a:rPr lang="en-US" sz="900" dirty="0">
                <a:solidFill>
                  <a:schemeClr val="tx1">
                    <a:lumMod val="65000"/>
                    <a:lumOff val="35000"/>
                  </a:schemeClr>
                </a:solidFill>
              </a:rPr>
            </a:br>
            <a:r>
              <a:rPr lang="en-US" sz="900" dirty="0">
                <a:solidFill>
                  <a:schemeClr val="tx1">
                    <a:lumMod val="65000"/>
                    <a:lumOff val="35000"/>
                  </a:schemeClr>
                </a:solidFill>
              </a:rPr>
              <a:t>Optimization</a:t>
            </a:r>
          </a:p>
        </p:txBody>
      </p:sp>
      <p:cxnSp>
        <p:nvCxnSpPr>
          <p:cNvPr id="344" name="Straight Connector 343">
            <a:extLst>
              <a:ext uri="{FF2B5EF4-FFF2-40B4-BE49-F238E27FC236}">
                <a16:creationId xmlns:a16="http://schemas.microsoft.com/office/drawing/2014/main" id="{6F9AEAA1-DB46-4078-B2CE-48EEA055F01E}"/>
              </a:ext>
            </a:extLst>
          </p:cNvPr>
          <p:cNvCxnSpPr>
            <a:cxnSpLocks/>
            <a:stCxn id="352" idx="2"/>
            <a:endCxn id="94" idx="1"/>
          </p:cNvCxnSpPr>
          <p:nvPr/>
        </p:nvCxnSpPr>
        <p:spPr>
          <a:xfrm flipH="1" flipV="1">
            <a:off x="9093610" y="5041050"/>
            <a:ext cx="1048722" cy="671821"/>
          </a:xfrm>
          <a:prstGeom prst="line">
            <a:avLst/>
          </a:prstGeom>
          <a:ln>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factory_3" title="Icon of a factory">
            <a:extLst>
              <a:ext uri="{FF2B5EF4-FFF2-40B4-BE49-F238E27FC236}">
                <a16:creationId xmlns:a16="http://schemas.microsoft.com/office/drawing/2014/main" id="{9766D769-A4AE-4037-9155-743DC09056DC}"/>
              </a:ext>
            </a:extLst>
          </p:cNvPr>
          <p:cNvSpPr>
            <a:spLocks noChangeAspect="1" noEditPoints="1"/>
          </p:cNvSpPr>
          <p:nvPr/>
        </p:nvSpPr>
        <p:spPr bwMode="auto">
          <a:xfrm>
            <a:off x="9309887" y="3903391"/>
            <a:ext cx="876746" cy="542961"/>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solidFill>
            <a:schemeClr val="bg1"/>
          </a:solidFill>
          <a:ln w="15875"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8" name="Manufacturing_E99C" title="Icon of a robotic arm">
            <a:extLst>
              <a:ext uri="{FF2B5EF4-FFF2-40B4-BE49-F238E27FC236}">
                <a16:creationId xmlns:a16="http://schemas.microsoft.com/office/drawing/2014/main" id="{80AE713D-F9CB-4738-8C80-7245ACA42FD3}"/>
              </a:ext>
            </a:extLst>
          </p:cNvPr>
          <p:cNvSpPr>
            <a:spLocks noChangeAspect="1" noEditPoints="1"/>
          </p:cNvSpPr>
          <p:nvPr/>
        </p:nvSpPr>
        <p:spPr bwMode="auto">
          <a:xfrm>
            <a:off x="9427924" y="4218080"/>
            <a:ext cx="236001" cy="23070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solidFill>
            <a:schemeClr val="bg1"/>
          </a:solidFill>
          <a:ln w="15875" cap="sq">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0" name="Truck" title="Icon of a truck with a storage trailer">
            <a:extLst>
              <a:ext uri="{FF2B5EF4-FFF2-40B4-BE49-F238E27FC236}">
                <a16:creationId xmlns:a16="http://schemas.microsoft.com/office/drawing/2014/main" id="{6A1B1E79-6FE0-4393-AC97-47EED1EDAE3E}"/>
              </a:ext>
            </a:extLst>
          </p:cNvPr>
          <p:cNvSpPr>
            <a:spLocks noChangeAspect="1" noEditPoints="1"/>
          </p:cNvSpPr>
          <p:nvPr/>
        </p:nvSpPr>
        <p:spPr bwMode="auto">
          <a:xfrm>
            <a:off x="9724973" y="4334658"/>
            <a:ext cx="605240" cy="27700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solidFill>
            <a:schemeClr val="bg1"/>
          </a:solidFill>
          <a:ln w="15875"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637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fltVal val="0"/>
                                          </p:val>
                                        </p:tav>
                                        <p:tav tm="100000">
                                          <p:val>
                                            <p:strVal val="#ppt_h"/>
                                          </p:val>
                                        </p:tav>
                                      </p:tavLst>
                                    </p:anim>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9" grpId="0"/>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wXIDTe6nQ5SBkaEEa61Tuw"/>
</p:tagLst>
</file>

<file path=ppt/theme/theme1.xml><?xml version="1.0" encoding="utf-8"?>
<a:theme xmlns:a="http://schemas.openxmlformats.org/drawingml/2006/main" name="5_Gemini MasterBlue">
  <a:themeElements>
    <a:clrScheme name="GeminiTemplateBlue">
      <a:dk1>
        <a:srgbClr val="000000"/>
      </a:dk1>
      <a:lt1>
        <a:srgbClr val="FFFFFF"/>
      </a:lt1>
      <a:dk2>
        <a:srgbClr val="0072C6"/>
      </a:dk2>
      <a:lt2>
        <a:srgbClr val="797A7D"/>
      </a:lt2>
      <a:accent1>
        <a:srgbClr val="0072C6"/>
      </a:accent1>
      <a:accent2>
        <a:srgbClr val="FFAA01"/>
      </a:accent2>
      <a:accent3>
        <a:srgbClr val="007233"/>
      </a:accent3>
      <a:accent4>
        <a:srgbClr val="EB3C00"/>
      </a:accent4>
      <a:accent5>
        <a:srgbClr val="00188F"/>
      </a:accent5>
      <a:accent6>
        <a:srgbClr val="68217A"/>
      </a:accent6>
      <a:hlink>
        <a:srgbClr val="00B0F0"/>
      </a:hlink>
      <a:folHlink>
        <a:srgbClr val="B2B2B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sider Dev Tour template 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4.xml><?xml version="1.0" encoding="utf-8"?>
<a:theme xmlns:a="http://schemas.openxmlformats.org/drawingml/2006/main" name="1_EBC">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5.xml><?xml version="1.0" encoding="utf-8"?>
<a:theme xmlns:a="http://schemas.openxmlformats.org/drawingml/2006/main" name="7_Gemini MasterBlue">
  <a:themeElements>
    <a:clrScheme name="GeminiTemplateBlue">
      <a:dk1>
        <a:srgbClr val="000000"/>
      </a:dk1>
      <a:lt1>
        <a:srgbClr val="FFFFFF"/>
      </a:lt1>
      <a:dk2>
        <a:srgbClr val="0072C6"/>
      </a:dk2>
      <a:lt2>
        <a:srgbClr val="797A7D"/>
      </a:lt2>
      <a:accent1>
        <a:srgbClr val="0072C6"/>
      </a:accent1>
      <a:accent2>
        <a:srgbClr val="FFAA01"/>
      </a:accent2>
      <a:accent3>
        <a:srgbClr val="007233"/>
      </a:accent3>
      <a:accent4>
        <a:srgbClr val="EB3C00"/>
      </a:accent4>
      <a:accent5>
        <a:srgbClr val="00188F"/>
      </a:accent5>
      <a:accent6>
        <a:srgbClr val="68217A"/>
      </a:accent6>
      <a:hlink>
        <a:srgbClr val="00B0F0"/>
      </a:hlink>
      <a:folHlink>
        <a:srgbClr val="B2B2B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6.xml><?xml version="1.0" encoding="utf-8"?>
<a:theme xmlns:a="http://schemas.openxmlformats.org/drawingml/2006/main" name="2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8.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Regular" id="{BF07714B-27F9-44DD-9E72-629E6A452987}" vid="{A5E47DA6-93F5-4D39-B1E8-F65AC147B9EE}"/>
    </a:ext>
  </a:extLst>
</a:theme>
</file>

<file path=ppt/theme/theme9.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6A83F15B98C1FD4E8D76F6993277120D|-2104630519" UniqueId="7644ab00-0194-4713-bed7-07a1a8370af3">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DocumentDescription xmlns="230e9df3-be65-4c73-a93b-d1236ebd677e">Customer deck that can be used in EBCs and direct-to-customer interactions and meetings.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Owner xmlns="230e9df3-be65-4c73-a93b-d1236ebd677e">
      <UserInfo>
        <DisplayName>Sunil Tahilramani</DisplayName>
        <AccountId>681</AccountId>
        <AccountType/>
      </UserInfo>
    </Owner>
    <PublishDate xmlns="230E9DF3-BE65-4C73-A93B-D1236EBD677E">2018-10-10T07:00:00+00:00</PublishDate>
    <k21a64daf20d4502b2796a1c6b8ce6c8 xmlns="230e9df3-be65-4c73-a93b-d1236ebd677e">
      <Terms xmlns="http://schemas.microsoft.com/office/infopath/2007/PartnerControls">
        <TermInfo xmlns="http://schemas.microsoft.com/office/infopath/2007/PartnerControls">
          <TermName xmlns="http://schemas.microsoft.com/office/infopath/2007/PartnerControls">cross industry</TermName>
          <TermId xmlns="http://schemas.microsoft.com/office/infopath/2007/PartnerControls">be69ddab-4d61-40a7-86a0-6ddf15ccd4c1</TermId>
        </TermInfo>
      </Terms>
    </k21a64daf20d4502b2796a1c6b8ce6c8>
    <GenericHTML1 xmlns="230e9df3-be65-4c73-a93b-d1236ebd677e" xsi:nil="true"/>
    <Expire_x0020_Review xmlns="230e9df3-be65-4c73-a93b-d1236ebd677e">2019-10-10T07:00:00+00:00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Internet of Things Group</TermName>
          <TermId xmlns="http://schemas.microsoft.com/office/infopath/2007/PartnerControls">8bf43c3e-89a7-46fd-a175-562694591a6c</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Internet of Things Domain</TermName>
          <TermId xmlns="http://schemas.microsoft.com/office/infopath/2007/PartnerControls">34685f97-aa46-4d4d-881b-c9a2cde63bef</TermId>
        </TermInfo>
      </Terms>
    </eb54ac91059940029a3cc8a4ff5af673>
    <FolderExtensions xmlns="230e9df3-be65-4c73-a93b-d1236ebd677e" xsi:nil="true"/>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i:0#.f|membership|v-loconr@microsoft.com</DisplayName>
        <AccountId>150727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Product Marketing Manager</TermName>
          <TermId xmlns="http://schemas.microsoft.com/office/infopath/2007/PartnerControls">ab1d147c-9bab-456a-a013-129e75532be3</TermId>
        </TermInfo>
      </Term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ga0c0bf70a6644469c61b3efa7025301 xmlns="230e9df3-be65-4c73-a93b-d1236ebd677e">
      <Terms xmlns="http://schemas.microsoft.com/office/infopath/2007/PartnerControls"/>
    </ga0c0bf70a6644469c61b3efa7025301>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Azure Digital Twins</TermName>
          <TermId xmlns="http://schemas.microsoft.com/office/infopath/2007/PartnerControls">02a12e0d-6bc9-4363-ac35-6e5be7799bca</TermId>
        </TermInfo>
        <TermInfo xmlns="http://schemas.microsoft.com/office/infopath/2007/PartnerControls">
          <TermName xmlns="http://schemas.microsoft.com/office/infopath/2007/PartnerControls">product</TermName>
          <TermId xmlns="http://schemas.microsoft.com/office/infopath/2007/PartnerControls">ebd9c647-0bbe-40c2-b845-3364ccb8a1cc</TermId>
        </TermInfo>
      </Terms>
    </TaxKeywordTaxHTField>
    <b4224c12c78d42ea9b214de0badf8358 xmlns="230e9df3-be65-4c73-a93b-d1236ebd677e">
      <Terms xmlns="http://schemas.microsoft.com/office/infopath/2007/PartnerControls"/>
    </b4224c12c78d42ea9b214de0badf8358>
    <TaxCatchAll xmlns="230e9df3-be65-4c73-a93b-d1236ebd677e">
      <Value>2804</Value>
      <Value>2803</Value>
      <Value>14</Value>
      <Value>707</Value>
      <Value>1094</Value>
      <Value>294</Value>
      <Value>356</Value>
      <Value>20</Value>
      <Value>1104</Value>
    </TaxCatchAll>
    <Update_x0020_Parent_x0020_Child_x0020_Relation_x0020_for_x0020_KCDOCs2 xmlns="1c7e1a94-f886-43f0-af7a-031cdfff3ff3">
      <Url xsi:nil="true"/>
      <Description xsi:nil="true"/>
    </Update_x0020_Parent_x0020_Child_x0020_Relation_x0020_for_x0020_KCDOCs2>
    <mb88723863e1404388ba3733387d48df xmlns="230e9df3-be65-4c73-a93b-d1236ebd677e">
      <Terms xmlns="http://schemas.microsoft.com/office/infopath/2007/PartnerControls"/>
    </mb88723863e1404388ba3733387d48df>
    <ParentID1 xmlns="230e9df3-be65-4c73-a93b-d1236ebd677e">G01KC-2-2051</ParentID1>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GenericText2 xmlns="230e9df3-be65-4c73-a93b-d1236ebd677e" xsi:nil="true"/>
    <_dlc_DocId xmlns="230e9df3-be65-4c73-a93b-d1236ebd677e">G01KC-1878465518-2086</_dlc_DocId>
    <_dlc_DocIdUrl xmlns="230e9df3-be65-4c73-a93b-d1236ebd677e">
      <Url>https://microsoft.sharepoint.com/sites/Infopedia_G01KC/_layouts/15/DocIdRedir.aspx?ID=G01KC-1878465518-2086</Url>
      <Description>G01KC-1878465518-2086</Description>
    </_dlc_DocIdUrl>
    <_dlc_ExpireDateSaved xmlns="http://schemas.microsoft.com/sharepoint/v3" xsi:nil="true"/>
    <_dlc_ExpireDate xmlns="http://schemas.microsoft.com/sharepoint/v3">2019-10-10T07:00:00+00:00</_dlc_ExpireDat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6A83F15B98C1FD4E8D76F6993277120D" ma:contentTypeVersion="36" ma:contentTypeDescription="" ma:contentTypeScope="" ma:versionID="d47142c7d88199aeba5a5b3827ab94b5">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1c7e1a94-f886-43f0-af7a-031cdfff3ff3" targetNamespace="http://schemas.microsoft.com/office/2006/metadata/properties" ma:root="true" ma:fieldsID="40c4c565086414ced3e0fc67b0acd536" ns1:_="" ns2:_="" ns3:_="" ns4:_="" ns5:_="">
    <xsd:import namespace="http://schemas.microsoft.com/sharepoint/v3"/>
    <xsd:import namespace="230e9df3-be65-4c73-a93b-d1236ebd677e"/>
    <xsd:import namespace="230E9DF3-BE65-4C73-A93B-D1236EBD677E"/>
    <xsd:import namespace="b3bc04a5-d503-43b1-b98c-a8cf663329d9"/>
    <xsd:import namespace="1c7e1a94-f886-43f0-af7a-031cdfff3ff3"/>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_dlc_DocIdPersistId" minOccurs="0"/>
                <xsd:element ref="ns2:eb54ac91059940029a3cc8a4ff5af673" minOccurs="0"/>
                <xsd:element ref="ns1:ReportOwner"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2:FolderExtensions" minOccurs="0"/>
                <xsd:element ref="ns2:ParentID1" minOccurs="0"/>
                <xsd:element ref="ns2:GenericText2" minOccurs="0"/>
                <xsd:element ref="ns2:GenericHTML1" minOccurs="0"/>
                <xsd:element ref="ns4:MediaServiceDateTaken" minOccurs="0"/>
                <xsd:element ref="ns4:MediaServiceAutoTags" minOccurs="0"/>
                <xsd:element ref="ns5:Update_x0020_Parent_x0020_Child_x0020_Relation_x0020_for_x0020_KCDOCs2" minOccurs="0"/>
                <xsd:element ref="ns2:_dlc_DocIdUrl" minOccurs="0"/>
                <xsd:element ref="ns1:_dlc_Exempt" minOccurs="0"/>
                <xsd:element ref="ns1:_dlc_ExpireDateSaved" minOccurs="0"/>
                <xsd:element ref="ns1:_dlc_ExpireDate" minOccurs="0"/>
                <xsd:element ref="ns5:MediaServiceOCR"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3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6" nillable="true" ma:displayName="Exempt from Policy" ma:description="" ma:hidden="true" ma:internalName="_dlc_Exempt" ma:readOnly="true">
      <xsd:simpleType>
        <xsd:restriction base="dms:Unknown"/>
      </xsd:simpleType>
    </xsd:element>
    <xsd:element name="_dlc_ExpireDateSaved" ma:index="77" nillable="true" ma:displayName="Original Expiration Date" ma:description="" ma:hidden="true" ma:internalName="_dlc_ExpireDateSaved" ma:readOnly="true">
      <xsd:simpleType>
        <xsd:restriction base="dms:DateTime"/>
      </xsd:simpleType>
    </xsd:element>
    <xsd:element name="_dlc_ExpireDate" ma:index="78"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_dlc_DocIdPersistId" ma:index="36" nillable="true" ma:displayName="Persist ID" ma:description="Keep ID on add." ma:hidden="true" ma:internalName="_dlc_DocIdPersistId" ma:readOnly="true">
      <xsd:simpleType>
        <xsd:restriction base="dms:Boolean"/>
      </xsd:simpleType>
    </xsd:element>
    <xsd:element name="eb54ac91059940029a3cc8a4ff5af673" ma:index="37"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68" nillable="true" ma:displayName="Folder Extensions" ma:description="On-DocSet sub folder to support inactive documents views." ma:internalName="FolderExtensions">
      <xsd:simpleType>
        <xsd:restriction base="dms:Unknown"/>
      </xsd:simpleType>
    </xsd:element>
    <xsd:element name="ParentID1" ma:index="69"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70"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71" nillable="true" ma:displayName="GenericHTML1" ma:description="Generic field for future features in implementation" ma:internalName="GenericHTML1">
      <xsd:simpleType>
        <xsd:restriction base="dms:Unknown"/>
      </xsd:simpleType>
    </xsd:element>
    <xsd:element name="_dlc_DocIdUrl" ma:index="7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7e1a94-f886-43f0-af7a-031cdfff3ff3" elementFormDefault="qualified">
    <xsd:import namespace="http://schemas.microsoft.com/office/2006/documentManagement/types"/>
    <xsd:import namespace="http://schemas.microsoft.com/office/infopath/2007/PartnerControls"/>
    <xsd:element name="Update_x0020_Parent_x0020_Child_x0020_Relation_x0020_for_x0020_KCDOCs2" ma:index="74" nillable="true" ma:displayName="Update Parent Child Relation for KCDOCs2" ma:internalName="Update_x0020_Parent_x0020_Child_x0020_Relation_x0020_for_x0020_KCDOCs2">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CR" ma:index="80" nillable="true" ma:displayName="MediaServiceOCR" ma:internalName="MediaServiceOCR" ma:readOnly="true">
      <xsd:simpleType>
        <xsd:restriction base="dms:Note">
          <xsd:maxLength value="255"/>
        </xsd:restriction>
      </xsd:simpleType>
    </xsd:element>
    <xsd:element name="MediaServiceEventHashCode" ma:index="81" nillable="true" ma:displayName="MediaServiceEventHashCode" ma:hidden="true" ma:internalName="MediaServiceEventHashCode" ma:readOnly="true">
      <xsd:simpleType>
        <xsd:restriction base="dms:Text"/>
      </xsd:simpleType>
    </xsd:element>
    <xsd:element name="MediaServiceGenerationTime" ma:index="82"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71BB103-5FFE-484A-9A9E-96B8A5A57157}">
  <ds:schemaRefs>
    <ds:schemaRef ds:uri="office.server.policy"/>
  </ds:schemaRefs>
</ds:datastoreItem>
</file>

<file path=customXml/itemProps2.xml><?xml version="1.0" encoding="utf-8"?>
<ds:datastoreItem xmlns:ds="http://schemas.openxmlformats.org/officeDocument/2006/customXml" ds:itemID="{645C3969-EE47-489A-831B-BDC0AE043822}">
  <ds:schemaRefs>
    <ds:schemaRef ds:uri="230E9DF3-BE65-4C73-A93B-D1236EBD677E"/>
    <ds:schemaRef ds:uri="http://purl.org/dc/dcmitype/"/>
    <ds:schemaRef ds:uri="1c7e1a94-f886-43f0-af7a-031cdfff3ff3"/>
    <ds:schemaRef ds:uri="http://schemas.microsoft.com/office/2006/metadata/properties"/>
    <ds:schemaRef ds:uri="http://purl.org/dc/terms/"/>
    <ds:schemaRef ds:uri="http://purl.org/dc/elements/1.1/"/>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b3bc04a5-d503-43b1-b98c-a8cf663329d9"/>
    <ds:schemaRef ds:uri="230e9df3-be65-4c73-a93b-d1236ebd677e"/>
    <ds:schemaRef ds:uri="http://schemas.microsoft.com/sharepoint/v3"/>
  </ds:schemaRefs>
</ds:datastoreItem>
</file>

<file path=customXml/itemProps3.xml><?xml version="1.0" encoding="utf-8"?>
<ds:datastoreItem xmlns:ds="http://schemas.openxmlformats.org/officeDocument/2006/customXml" ds:itemID="{5124611E-7157-4B5C-99A6-28501A15D3F6}">
  <ds:schemaRefs>
    <ds:schemaRef ds:uri="http://schemas.microsoft.com/sharepoint/v3/contenttype/forms"/>
  </ds:schemaRefs>
</ds:datastoreItem>
</file>

<file path=customXml/itemProps4.xml><?xml version="1.0" encoding="utf-8"?>
<ds:datastoreItem xmlns:ds="http://schemas.openxmlformats.org/officeDocument/2006/customXml" ds:itemID="{6DF891DC-A5D9-493A-A8A8-F90B7EC48A98}">
  <ds:schemaRefs>
    <ds:schemaRef ds:uri="Microsoft.SharePoint.Taxonomy.ContentTypeSync"/>
  </ds:schemaRefs>
</ds:datastoreItem>
</file>

<file path=customXml/itemProps5.xml><?xml version="1.0" encoding="utf-8"?>
<ds:datastoreItem xmlns:ds="http://schemas.openxmlformats.org/officeDocument/2006/customXml" ds:itemID="{0F565DB2-0976-410C-A89B-B70FEA61D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1c7e1a94-f886-43f0-af7a-031cdfff3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AF4EAE01-5E63-4A73-9289-1DCC416C26D1}">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81776</TotalTime>
  <Words>2545</Words>
  <Application>Microsoft Office PowerPoint</Application>
  <PresentationFormat>Widescreen</PresentationFormat>
  <Paragraphs>649</Paragraphs>
  <Slides>44</Slides>
  <Notes>33</Notes>
  <HiddenSlides>4</HiddenSlides>
  <MMClips>3</MMClips>
  <ScaleCrop>false</ScaleCrop>
  <HeadingPairs>
    <vt:vector size="8" baseType="variant">
      <vt:variant>
        <vt:lpstr>Fonts Used</vt:lpstr>
      </vt:variant>
      <vt:variant>
        <vt:i4>15</vt:i4>
      </vt:variant>
      <vt:variant>
        <vt:lpstr>Theme</vt:lpstr>
      </vt:variant>
      <vt:variant>
        <vt:i4>9</vt:i4>
      </vt:variant>
      <vt:variant>
        <vt:lpstr>Embedded OLE Servers</vt:lpstr>
      </vt:variant>
      <vt:variant>
        <vt:i4>1</vt:i4>
      </vt:variant>
      <vt:variant>
        <vt:lpstr>Slide Titles</vt:lpstr>
      </vt:variant>
      <vt:variant>
        <vt:i4>44</vt:i4>
      </vt:variant>
    </vt:vector>
  </HeadingPairs>
  <TitlesOfParts>
    <vt:vector size="69" baseType="lpstr">
      <vt:lpstr>StarSymbol</vt:lpstr>
      <vt:lpstr>Segoe UI</vt:lpstr>
      <vt:lpstr>Calibri Light</vt:lpstr>
      <vt:lpstr>Courier New</vt:lpstr>
      <vt:lpstr>DejaVu Sans</vt:lpstr>
      <vt:lpstr>Arial</vt:lpstr>
      <vt:lpstr>Segoe Semibold</vt:lpstr>
      <vt:lpstr>Wingdings</vt:lpstr>
      <vt:lpstr>Segoe UI Semilight (Headings)</vt:lpstr>
      <vt:lpstr>Segoe UI Semilight</vt:lpstr>
      <vt:lpstr>Segoe UI Light</vt:lpstr>
      <vt:lpstr>Segoe UI Semibold</vt:lpstr>
      <vt:lpstr>Times New Roman</vt:lpstr>
      <vt:lpstr>Calibri</vt:lpstr>
      <vt:lpstr>Consolas</vt:lpstr>
      <vt:lpstr>5_Gemini MasterBlue</vt:lpstr>
      <vt:lpstr>Office Theme</vt:lpstr>
      <vt:lpstr>Insider Dev Tour template v2</vt:lpstr>
      <vt:lpstr>1_EBC</vt:lpstr>
      <vt:lpstr>7_Gemini MasterBlue</vt:lpstr>
      <vt:lpstr>2_WHITE TEMPLATE</vt:lpstr>
      <vt:lpstr>1_WHITE TEMPLATE</vt:lpstr>
      <vt:lpstr>Microsoft_Light_Template</vt:lpstr>
      <vt:lpstr>Azure PPT Template - 2018</vt:lpstr>
      <vt:lpstr>think-cell Slide</vt:lpstr>
      <vt:lpstr>Microsoft Learn – Free!</vt:lpstr>
      <vt:lpstr>Azure IoT Overview</vt:lpstr>
      <vt:lpstr>Waves of Innovation driving IoT</vt:lpstr>
      <vt:lpstr>THE DIGITAL FEEDBACK LOOPS</vt:lpstr>
      <vt:lpstr>MICROSOFT INVESTS $5 BILLION IN IOT </vt:lpstr>
      <vt:lpstr>IoT by Numbers - Global</vt:lpstr>
      <vt:lpstr>IoT by Numbers - Australia (An ACS Report)</vt:lpstr>
      <vt:lpstr>PowerPoint Presentation</vt:lpstr>
      <vt:lpstr>IOT &amp; INTELLIGENT INFRASTRUCTURE</vt:lpstr>
      <vt:lpstr>Agriculture and Wearables</vt:lpstr>
      <vt:lpstr>CSIRO Bees Tracking</vt:lpstr>
      <vt:lpstr>A SIMPLE VIEW OF AN IOT SOLUTION</vt:lpstr>
      <vt:lpstr>A MORE REALISTIC VIEW…</vt:lpstr>
      <vt:lpstr>Comprehensive Set of Capabilities for IoT Solutions</vt:lpstr>
      <vt:lpstr>Azure IoT reference architecture</vt:lpstr>
      <vt:lpstr>PowerPoint Presentation</vt:lpstr>
      <vt:lpstr>Azure IoT Hub</vt:lpstr>
      <vt:lpstr>PowerPoint Presentation</vt:lpstr>
      <vt:lpstr>PowerPoint Presentation</vt:lpstr>
      <vt:lpstr>DIGITAL TWINS: FUSING PHYSICAL AND DIGITAL</vt:lpstr>
      <vt:lpstr>GROWING INTEREST IN SMART SPACES</vt:lpstr>
      <vt:lpstr>Example Smart Space Ontology</vt:lpstr>
      <vt:lpstr>PowerPoint Presentation</vt:lpstr>
      <vt:lpstr>PowerPoint Presentation</vt:lpstr>
      <vt:lpstr>Hands-on Lab Azure IoT Central</vt:lpstr>
      <vt:lpstr>PowerPoint Presentation</vt:lpstr>
      <vt:lpstr>Azure IoT Hub in the Cloud and on the Edge</vt:lpstr>
      <vt:lpstr>Azure IoT Edge Design Principles</vt:lpstr>
      <vt:lpstr>Azure IoT Edge Development</vt:lpstr>
      <vt:lpstr>IoT Edge Runtime Concepts</vt:lpstr>
      <vt:lpstr>Concept - Routing</vt:lpstr>
      <vt:lpstr>PowerPoint Presentation</vt:lpstr>
      <vt:lpstr>Azure IoT Edge in Action</vt:lpstr>
      <vt:lpstr>Hardware for Azure IoT Edge</vt:lpstr>
      <vt:lpstr>Certified hardware for Azure IoT Edge</vt:lpstr>
      <vt:lpstr>Azure IoT Edge Development Cognitive Services Vision </vt:lpstr>
      <vt:lpstr>Demo: Retail for Visual Impaired People</vt:lpstr>
      <vt:lpstr>PowerPoint Presentation</vt:lpstr>
      <vt:lpstr>Stay Tuned for New Certifications</vt:lpstr>
      <vt:lpstr> https://azure.microsoft.com/en-au/free          https://visualstudio.microsoft.com/dev-essentials/  Comprehensive set of cloud services Free access to cloud services such as compute and storage, backend services for your mobile or web apps, services for IoT, machine learning, and analytics.   Azure free account (includes 1 yr of free services, $200 for 1st month) Azure DevOps account with five users Visual Studio App Center App Service free tier Application Insights free tier </vt:lpstr>
      <vt:lpstr>PowerPoint Presentation</vt:lpstr>
      <vt:lpstr>Azure Time Series Insights</vt:lpstr>
      <vt:lpstr>PowerPoint Presentation</vt:lpstr>
      <vt:lpstr>Azure Maps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Digital Twins customer deck</dc:title>
  <dc:creator>bertv@microsoft.com</dc:creator>
  <cp:keywords>product; Azure Digital Twins</cp:keywords>
  <cp:lastModifiedBy>Dave Glover (DEVELOPER RELATIONS)</cp:lastModifiedBy>
  <cp:revision>1159</cp:revision>
  <dcterms:created xsi:type="dcterms:W3CDTF">2015-10-02T20:58:20Z</dcterms:created>
  <dcterms:modified xsi:type="dcterms:W3CDTF">2018-11-19T22:06:51Z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0x0101000E4CB7077FEE4FF7AE86D4A500EEC780030016C849C62B10EB41ACA8C7EEDEF40BB2006A83F15B98C1FD4E8D76F6993277120D</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bertv@ntdev.microsoft.com</vt:lpwstr>
  </property>
  <property fmtid="{D5CDD505-2E9C-101B-9397-08002B2CF9AE}" pid="6" name="MSIP_Label_f42aa342-8706-4288-bd11-ebb85995028c_SetDate">
    <vt:lpwstr>2017-11-08T02:33:55.6576633Z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_dlc_policyId">
    <vt:lpwstr>0x0101000E4CB7077FEE4FF7AE86D4A500EEC780030016C849C62B10EB41ACA8C7EEDEF40BB2006A83F15B98C1FD4E8D76F6993277120D|-2104630519</vt:lpwstr>
  </property>
  <property fmtid="{D5CDD505-2E9C-101B-9397-08002B2CF9AE}" pid="12"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3" name="_dlc_DocIdItemGuid">
    <vt:lpwstr>91d8017b-7d41-49b2-b1a3-621e081b407f</vt:lpwstr>
  </property>
  <property fmtid="{D5CDD505-2E9C-101B-9397-08002B2CF9AE}" pid="14" name="TaxKeyword">
    <vt:lpwstr>2804;#Azure Digital Twins|02a12e0d-6bc9-4363-ac35-6e5be7799bca;#2803;#product|ebd9c647-0bbe-40c2-b845-3364ccb8a1cc</vt:lpwstr>
  </property>
  <property fmtid="{D5CDD505-2E9C-101B-9397-08002B2CF9AE}" pid="15" name="Region">
    <vt:lpwstr/>
  </property>
  <property fmtid="{D5CDD505-2E9C-101B-9397-08002B2CF9AE}" pid="16" name="ItemType">
    <vt:lpwstr/>
  </property>
  <property fmtid="{D5CDD505-2E9C-101B-9397-08002B2CF9AE}" pid="17" name="Confidentiality">
    <vt:lpwstr>14;#customer ready|8986c41d-21c5-4f8f-8a12-ea4625b46858</vt:lpwstr>
  </property>
  <property fmtid="{D5CDD505-2E9C-101B-9397-08002B2CF9AE}" pid="18" name="Industries">
    <vt:lpwstr>707;#cross industry|be69ddab-4d61-40a7-86a0-6ddf15ccd4c1</vt:lpwstr>
  </property>
  <property fmtid="{D5CDD505-2E9C-101B-9397-08002B2CF9AE}" pid="19" name="SMSGDomain">
    <vt:lpwstr>20;#Microsoft Azure Domain|d600a391-d529-4311-892b-2c05c1ab2538;#294;#Internet of Things Domain|34685f97-aa46-4d4d-881b-c9a2cde63bef</vt:lpwstr>
  </property>
  <property fmtid="{D5CDD505-2E9C-101B-9397-08002B2CF9AE}" pid="20" name="Competitors">
    <vt:lpwstr/>
  </property>
  <property fmtid="{D5CDD505-2E9C-101B-9397-08002B2CF9AE}" pid="21" name="ExperienceContentType">
    <vt:lpwstr/>
  </property>
  <property fmtid="{D5CDD505-2E9C-101B-9397-08002B2CF9AE}" pid="22" name="BusinessArchitecture">
    <vt:lpwstr/>
  </property>
  <property fmtid="{D5CDD505-2E9C-101B-9397-08002B2CF9AE}" pid="23" name="Products">
    <vt:lpwstr/>
  </property>
  <property fmtid="{D5CDD505-2E9C-101B-9397-08002B2CF9AE}" pid="24" name="EnterpriseDomainTags">
    <vt:lpwstr/>
  </property>
  <property fmtid="{D5CDD505-2E9C-101B-9397-08002B2CF9AE}" pid="25" name="ActivitiesAndPrograms">
    <vt:lpwstr/>
  </property>
  <property fmtid="{D5CDD505-2E9C-101B-9397-08002B2CF9AE}" pid="26" name="Partners">
    <vt:lpwstr/>
  </property>
  <property fmtid="{D5CDD505-2E9C-101B-9397-08002B2CF9AE}" pid="27" name="Segments">
    <vt:lpwstr/>
  </property>
  <property fmtid="{D5CDD505-2E9C-101B-9397-08002B2CF9AE}" pid="28" name="Topics">
    <vt:lpwstr/>
  </property>
  <property fmtid="{D5CDD505-2E9C-101B-9397-08002B2CF9AE}" pid="29" name="Groups">
    <vt:lpwstr>1094;#Internet of Things Group|8bf43c3e-89a7-46fd-a175-562694591a6c</vt:lpwstr>
  </property>
  <property fmtid="{D5CDD505-2E9C-101B-9397-08002B2CF9AE}" pid="30" name="_docset_NoMedatataSyncRequired">
    <vt:lpwstr>False</vt:lpwstr>
  </property>
  <property fmtid="{D5CDD505-2E9C-101B-9397-08002B2CF9AE}" pid="31" name="Languages">
    <vt:lpwstr/>
  </property>
  <property fmtid="{D5CDD505-2E9C-101B-9397-08002B2CF9AE}" pid="32" name="TechnicalLevel">
    <vt:lpwstr>1104;#100|7d022d07-ff67-4af8-910d-8ea6b46b5908</vt:lpwstr>
  </property>
  <property fmtid="{D5CDD505-2E9C-101B-9397-08002B2CF9AE}" pid="33" name="Audiences">
    <vt:lpwstr/>
  </property>
  <property fmtid="{D5CDD505-2E9C-101B-9397-08002B2CF9AE}" pid="34" name="Roles">
    <vt:lpwstr>356;#Product Marketing Manager|ab1d147c-9bab-456a-a013-129e75532be3</vt:lpwstr>
  </property>
  <property fmtid="{D5CDD505-2E9C-101B-9397-08002B2CF9AE}" pid="35" name="of67e5d4b76f4a9db8769983fda9cec0">
    <vt:lpwstr/>
  </property>
  <property fmtid="{D5CDD505-2E9C-101B-9397-08002B2CF9AE}" pid="36" name="NewsType">
    <vt:lpwstr/>
  </property>
  <property fmtid="{D5CDD505-2E9C-101B-9397-08002B2CF9AE}" pid="37" name="MSProducts">
    <vt:lpwstr/>
  </property>
  <property fmtid="{D5CDD505-2E9C-101B-9397-08002B2CF9AE}" pid="38" name="l6f004f21209409da86a713c0f24627d">
    <vt:lpwstr/>
  </property>
  <property fmtid="{D5CDD505-2E9C-101B-9397-08002B2CF9AE}" pid="39" name="MSProductsTaxHTField0">
    <vt:lpwstr/>
  </property>
  <property fmtid="{D5CDD505-2E9C-101B-9397-08002B2CF9AE}" pid="40" name="e8080b0481964c759b2c36ae49591b31">
    <vt:lpwstr/>
  </property>
  <property fmtid="{D5CDD505-2E9C-101B-9397-08002B2CF9AE}" pid="41" name="ldac8aee9d1f469e8cd8c3f8d6a615f2">
    <vt:lpwstr/>
  </property>
  <property fmtid="{D5CDD505-2E9C-101B-9397-08002B2CF9AE}" pid="42" name="EmployeeRole">
    <vt:lpwstr/>
  </property>
  <property fmtid="{D5CDD505-2E9C-101B-9397-08002B2CF9AE}" pid="43" name="NewsTopic">
    <vt:lpwstr/>
  </property>
  <property fmtid="{D5CDD505-2E9C-101B-9397-08002B2CF9AE}" pid="44" name="NewsSource">
    <vt:lpwstr/>
  </property>
  <property fmtid="{D5CDD505-2E9C-101B-9397-08002B2CF9AE}" pid="45" name="SMSGTags">
    <vt:lpwstr/>
  </property>
  <property fmtid="{D5CDD505-2E9C-101B-9397-08002B2CF9AE}" pid="46" name="MSPhysicalGeography">
    <vt:lpwstr/>
  </property>
  <property fmtid="{D5CDD505-2E9C-101B-9397-08002B2CF9AE}" pid="47" name="j3562c58ee414e028925bc902cfc01a1">
    <vt:lpwstr/>
  </property>
  <property fmtid="{D5CDD505-2E9C-101B-9397-08002B2CF9AE}" pid="48" name="la4444b61d19467597d63190b69ac227">
    <vt:lpwstr/>
  </property>
  <property fmtid="{D5CDD505-2E9C-101B-9397-08002B2CF9AE}" pid="49" name="SharedWithUsers">
    <vt:lpwstr>7356;#Susan Bridger</vt:lpwstr>
  </property>
</Properties>
</file>